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6" r:id="rId3"/>
    <p:sldId id="260" r:id="rId4"/>
    <p:sldId id="267" r:id="rId5"/>
    <p:sldId id="268" r:id="rId6"/>
    <p:sldId id="269" r:id="rId7"/>
    <p:sldId id="270" r:id="rId8"/>
    <p:sldId id="271" r:id="rId9"/>
    <p:sldId id="261" r:id="rId10"/>
    <p:sldId id="262" r:id="rId11"/>
    <p:sldId id="264" r:id="rId12"/>
    <p:sldId id="265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0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E0D6A-1F5D-4175-AED9-74957D9A835F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D348-EBDB-4622-96D8-AC45D4A53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E0D6A-1F5D-4175-AED9-74957D9A835F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D348-EBDB-4622-96D8-AC45D4A53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E0D6A-1F5D-4175-AED9-74957D9A835F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D348-EBDB-4622-96D8-AC45D4A53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E0D6A-1F5D-4175-AED9-74957D9A835F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D348-EBDB-4622-96D8-AC45D4A53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E0D6A-1F5D-4175-AED9-74957D9A835F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D348-EBDB-4622-96D8-AC45D4A53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E0D6A-1F5D-4175-AED9-74957D9A835F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D348-EBDB-4622-96D8-AC45D4A53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E0D6A-1F5D-4175-AED9-74957D9A835F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D348-EBDB-4622-96D8-AC45D4A53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E0D6A-1F5D-4175-AED9-74957D9A835F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D348-EBDB-4622-96D8-AC45D4A53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E0D6A-1F5D-4175-AED9-74957D9A835F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D348-EBDB-4622-96D8-AC45D4A53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E0D6A-1F5D-4175-AED9-74957D9A835F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D348-EBDB-4622-96D8-AC45D4A53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E0D6A-1F5D-4175-AED9-74957D9A835F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D348-EBDB-4622-96D8-AC45D4A53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E0D6A-1F5D-4175-AED9-74957D9A835F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8D348-EBDB-4622-96D8-AC45D4A53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642918"/>
            <a:ext cx="8029604" cy="302897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/>
              <a:t>Формирование </a:t>
            </a:r>
            <a:r>
              <a:rPr lang="ru-RU" sz="3100" dirty="0" err="1" smtClean="0"/>
              <a:t>речеведческих</a:t>
            </a:r>
            <a:r>
              <a:rPr lang="ru-RU" sz="3100" dirty="0" smtClean="0"/>
              <a:t> компетенций учащихся при организации монологической речи: создание описания на основе изображения (картина, фотография</a:t>
            </a:r>
            <a:r>
              <a:rPr lang="ru-RU" dirty="0" smtClean="0"/>
              <a:t>).</a:t>
            </a:r>
            <a:r>
              <a:rPr lang="ru-RU" dirty="0"/>
              <a:t/>
            </a:r>
            <a:br>
              <a:rPr lang="ru-RU" dirty="0"/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5072074"/>
            <a:ext cx="6415110" cy="1114436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читель русского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языка и литературы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школа №20 г. Феодосии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Максименко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Ольга Сергеевна 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14414" y="2914706"/>
          <a:ext cx="6929486" cy="3371812"/>
        </p:xfrm>
        <a:graphic>
          <a:graphicData uri="http://schemas.openxmlformats.org/drawingml/2006/table">
            <a:tbl>
              <a:tblPr/>
              <a:tblGrid>
                <a:gridCol w="3464381"/>
                <a:gridCol w="3465105"/>
              </a:tblGrid>
              <a:tr h="612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Где располагается объект фотографии?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 чем нужно говорить?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Смысловой центр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Что на ваш взгляд самое важное на снимке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Зрительный центр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Что в первую очередь привлекло ваше внимание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Передний план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То, что обычно  изображается  крупным планом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20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Средний план, изображение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справа, слева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Перечислить второстепенные объекты, показать их роль в общей композиции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6367" t="35156" r="23096" b="19922"/>
          <a:stretch>
            <a:fillRect/>
          </a:stretch>
        </p:blipFill>
        <p:spPr bwMode="auto">
          <a:xfrm>
            <a:off x="4714876" y="0"/>
            <a:ext cx="407196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596" y="42860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Композиция фотографии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101" y="2786058"/>
          <a:ext cx="7358114" cy="3505693"/>
        </p:xfrm>
        <a:graphic>
          <a:graphicData uri="http://schemas.openxmlformats.org/drawingml/2006/table">
            <a:tbl>
              <a:tblPr/>
              <a:tblGrid>
                <a:gridCol w="3678673"/>
                <a:gridCol w="3679441"/>
              </a:tblGrid>
              <a:tr h="608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Используемые цвета 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Какую роль играют?</a:t>
                      </a: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Яркие насыщенные тона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Делают фотографию эффектной и притягательной</a:t>
                      </a: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Светлые  тона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Придают фотографии лиричность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Используется принцип контраста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Контраст помогает яснее понять авторский замысел 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2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Используется яркое цветовое пятно</a:t>
                      </a: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Оно привлекает внимание зрителя, буквально приковывая к себе.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31494" t="32226" r="28222" b="29688"/>
          <a:stretch>
            <a:fillRect/>
          </a:stretch>
        </p:blipFill>
        <p:spPr bwMode="auto">
          <a:xfrm>
            <a:off x="5000628" y="50656"/>
            <a:ext cx="3714776" cy="2634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00100" y="357166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Цветовое решение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642919"/>
            <a:ext cx="835824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pPr algn="just"/>
            <a:r>
              <a:rPr lang="en-US" u="sng" dirty="0" smtClean="0"/>
              <a:t>I </a:t>
            </a:r>
            <a:r>
              <a:rPr lang="ru-RU" u="sng" dirty="0" smtClean="0"/>
              <a:t>Примеры </a:t>
            </a:r>
            <a:r>
              <a:rPr lang="ru-RU" u="sng" dirty="0"/>
              <a:t>вступления                                           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/>
              <a:t>Человек научился запечатлевать с помощью фотоаппарата интересные моменты жизни. И на данной жанровой фотографии мы </a:t>
            </a:r>
            <a:r>
              <a:rPr lang="ru-RU" dirty="0" smtClean="0"/>
              <a:t>видим…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Передо </a:t>
            </a:r>
            <a:r>
              <a:rPr lang="ru-RU" dirty="0"/>
              <a:t>мной пейзажный снимок, выполненный мастером своего дела, на нем мы </a:t>
            </a:r>
            <a:r>
              <a:rPr lang="ru-RU" dirty="0" smtClean="0"/>
              <a:t>видим…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Данный </a:t>
            </a:r>
            <a:r>
              <a:rPr lang="ru-RU" dirty="0"/>
              <a:t>снимок на спортивную тематику  я могу с уверенностью назвать фотоискусством.  Автор сумел уловить уникальный момент  игры.  На нем мы  видим…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en-US" u="sng" dirty="0" smtClean="0"/>
              <a:t>II </a:t>
            </a:r>
            <a:r>
              <a:rPr lang="ru-RU" u="sng" dirty="0" smtClean="0"/>
              <a:t>Основная </a:t>
            </a:r>
            <a:r>
              <a:rPr lang="ru-RU" u="sng" dirty="0"/>
              <a:t>часть. Описание фотографии </a:t>
            </a:r>
          </a:p>
          <a:p>
            <a:pPr algn="just"/>
            <a:r>
              <a:rPr lang="en-US" dirty="0" smtClean="0"/>
              <a:t>1. </a:t>
            </a:r>
            <a:r>
              <a:rPr lang="ru-RU" dirty="0" smtClean="0"/>
              <a:t>На </a:t>
            </a:r>
            <a:r>
              <a:rPr lang="ru-RU" dirty="0"/>
              <a:t>снимке  изображен(а)………….. (семья, группа людей, подростки, молодые люди и т.д.)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en-US" dirty="0" smtClean="0"/>
              <a:t>2.</a:t>
            </a:r>
            <a:r>
              <a:rPr lang="ru-RU" dirty="0" smtClean="0"/>
              <a:t>Снимок</a:t>
            </a:r>
            <a:r>
              <a:rPr lang="ru-RU" dirty="0"/>
              <a:t>, возможно,  был сделан    (школьный двор, зал музея, комната и т.д.). </a:t>
            </a:r>
          </a:p>
          <a:p>
            <a:pPr algn="just"/>
            <a:r>
              <a:rPr lang="ru-RU" dirty="0"/>
              <a:t>Если это будет улица, то  описать погоду </a:t>
            </a:r>
          </a:p>
          <a:p>
            <a:pPr algn="just"/>
            <a:r>
              <a:rPr lang="ru-RU" dirty="0"/>
              <a:t>Указать время, если это возможно  (день либо утро, лето или осень)  </a:t>
            </a:r>
          </a:p>
          <a:p>
            <a:pPr algn="just"/>
            <a:r>
              <a:rPr lang="ru-RU" dirty="0"/>
              <a:t>Добавить  подробности (светит яркое солнце, на небе облака, лежит снег  и т.д.) 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000232" y="285728"/>
            <a:ext cx="5330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Алгоритм описания фотографии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2868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3.</a:t>
            </a:r>
            <a:r>
              <a:rPr lang="ru-RU" dirty="0" smtClean="0"/>
              <a:t>Зрительный центр фотографии, с моей точки зрения,   находится …  (указать, что именно обращает на себя внимание в первую очередь при взгляде на фотографию</a:t>
            </a:r>
            <a:r>
              <a:rPr lang="ru-RU" dirty="0" smtClean="0"/>
              <a:t>).</a:t>
            </a:r>
            <a:endParaRPr lang="en-US" dirty="0" smtClean="0"/>
          </a:p>
          <a:p>
            <a:pPr algn="just"/>
            <a:endParaRPr lang="ru-RU" dirty="0" smtClean="0"/>
          </a:p>
          <a:p>
            <a:pPr algn="just"/>
            <a:r>
              <a:rPr lang="en-US" dirty="0" smtClean="0"/>
              <a:t>4</a:t>
            </a:r>
            <a:r>
              <a:rPr lang="ru-RU" dirty="0" smtClean="0"/>
              <a:t>. Они </a:t>
            </a:r>
            <a:r>
              <a:rPr lang="ru-RU" dirty="0" smtClean="0"/>
              <a:t>… </a:t>
            </a:r>
            <a:r>
              <a:rPr lang="ru-RU" dirty="0" smtClean="0"/>
              <a:t>(описать внешний вид, возраст,  одежду, чем заняты</a:t>
            </a:r>
            <a:r>
              <a:rPr lang="ru-RU" dirty="0" smtClean="0"/>
              <a:t>)</a:t>
            </a:r>
            <a:endParaRPr lang="ru-RU" dirty="0" smtClean="0"/>
          </a:p>
          <a:p>
            <a:pPr algn="just"/>
            <a:r>
              <a:rPr lang="ru-RU" dirty="0" smtClean="0"/>
              <a:t> </a:t>
            </a:r>
          </a:p>
          <a:p>
            <a:pPr algn="just"/>
            <a:r>
              <a:rPr lang="en-US" dirty="0"/>
              <a:t>5</a:t>
            </a:r>
            <a:r>
              <a:rPr lang="ru-RU" dirty="0" smtClean="0"/>
              <a:t>. Их лица (выражение лица) …, потому что …(эмоции перечислить)</a:t>
            </a:r>
          </a:p>
          <a:p>
            <a:pPr algn="just"/>
            <a:r>
              <a:rPr lang="ru-RU" dirty="0" smtClean="0"/>
              <a:t> </a:t>
            </a:r>
          </a:p>
          <a:p>
            <a:pPr algn="just"/>
            <a:r>
              <a:rPr lang="en-US" dirty="0"/>
              <a:t>6</a:t>
            </a:r>
            <a:r>
              <a:rPr lang="ru-RU" dirty="0" smtClean="0"/>
              <a:t>. На заднем плане мы видим </a:t>
            </a:r>
            <a:r>
              <a:rPr lang="ru-RU" dirty="0" smtClean="0"/>
              <a:t>…(</a:t>
            </a:r>
            <a:r>
              <a:rPr lang="ru-RU" dirty="0" smtClean="0"/>
              <a:t>назвать, кто, что,  на каком  плане) </a:t>
            </a:r>
            <a:endParaRPr lang="en-US" dirty="0" smtClean="0"/>
          </a:p>
          <a:p>
            <a:pPr algn="just"/>
            <a:endParaRPr lang="ru-RU" dirty="0" smtClean="0"/>
          </a:p>
          <a:p>
            <a:pPr algn="just"/>
            <a:endParaRPr lang="ru-RU" u="sng" dirty="0" smtClean="0"/>
          </a:p>
          <a:p>
            <a:pPr algn="just"/>
            <a:r>
              <a:rPr lang="en-US" u="sng" dirty="0" smtClean="0"/>
              <a:t>III </a:t>
            </a:r>
            <a:r>
              <a:rPr lang="ru-RU" u="sng" dirty="0" smtClean="0"/>
              <a:t> Возможные варианты заключения</a:t>
            </a:r>
          </a:p>
          <a:p>
            <a:pPr algn="just"/>
            <a:endParaRPr lang="ru-RU" u="sng" dirty="0" smtClean="0"/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Я думаю (мне кажется), что автор хотел  этим снимком ….(сказать, показать, убедить, напомнить и т.д.)</a:t>
            </a:r>
          </a:p>
          <a:p>
            <a:pPr algn="just"/>
            <a:r>
              <a:rPr lang="ru-RU" dirty="0" smtClean="0"/>
              <a:t> 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 smtClean="0"/>
              <a:t>8</a:t>
            </a:r>
            <a:r>
              <a:rPr lang="ru-RU" dirty="0" smtClean="0"/>
              <a:t>. Мне понравилась эта фотография, потому что она ярко и образно передает чувства и эмоции героев этого </a:t>
            </a:r>
            <a:r>
              <a:rPr lang="ru-RU" dirty="0" smtClean="0"/>
              <a:t>снимка.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928670"/>
            <a:ext cx="828680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Font typeface="Arial" pitchFamily="34" charset="0"/>
              <a:buChar char="•"/>
            </a:pPr>
            <a:r>
              <a:rPr lang="ru-RU" dirty="0" smtClean="0"/>
              <a:t> Путают </a:t>
            </a:r>
            <a:r>
              <a:rPr lang="ru-RU" dirty="0"/>
              <a:t>значения слов   «картина» и  «фотография», «нарисовано» и «</a:t>
            </a:r>
            <a:r>
              <a:rPr lang="ru-RU" dirty="0" smtClean="0"/>
              <a:t>изображено</a:t>
            </a:r>
            <a:r>
              <a:rPr lang="ru-RU" dirty="0" smtClean="0"/>
              <a:t>».</a:t>
            </a:r>
            <a:endParaRPr lang="ru-RU" dirty="0" smtClean="0"/>
          </a:p>
          <a:p>
            <a:pPr lvl="0" algn="just"/>
            <a:endParaRPr lang="ru-RU" dirty="0" smtClean="0"/>
          </a:p>
          <a:p>
            <a:pPr lvl="0" algn="just">
              <a:buFont typeface="Arial" pitchFamily="34" charset="0"/>
              <a:buChar char="•"/>
            </a:pPr>
            <a:r>
              <a:rPr lang="ru-RU" dirty="0" smtClean="0"/>
              <a:t> Отвечая </a:t>
            </a:r>
            <a:r>
              <a:rPr lang="ru-RU" dirty="0"/>
              <a:t>на поставленные вопросы, логически не связывают их в единое </a:t>
            </a:r>
            <a:r>
              <a:rPr lang="ru-RU" dirty="0" smtClean="0"/>
              <a:t>высказывание.</a:t>
            </a:r>
            <a:endParaRPr lang="ru-RU" dirty="0" smtClean="0"/>
          </a:p>
          <a:p>
            <a:pPr lvl="0" algn="just">
              <a:buFont typeface="Arial" pitchFamily="34" charset="0"/>
              <a:buChar char="•"/>
            </a:pPr>
            <a:endParaRPr lang="ru-RU" dirty="0"/>
          </a:p>
          <a:p>
            <a:pPr lvl="0" algn="just">
              <a:buFont typeface="Arial" pitchFamily="34" charset="0"/>
              <a:buChar char="•"/>
            </a:pPr>
            <a:r>
              <a:rPr lang="ru-RU" dirty="0" smtClean="0"/>
              <a:t> Сбиваются </a:t>
            </a:r>
            <a:r>
              <a:rPr lang="ru-RU" dirty="0"/>
              <a:t>и начинают повторяться, потому что </a:t>
            </a:r>
            <a:r>
              <a:rPr lang="ru-RU" dirty="0" smtClean="0"/>
              <a:t>забывают </a:t>
            </a:r>
            <a:r>
              <a:rPr lang="ru-RU" dirty="0" smtClean="0"/>
              <a:t>обращаться </a:t>
            </a:r>
            <a:r>
              <a:rPr lang="ru-RU" dirty="0" smtClean="0"/>
              <a:t>к плану ответа.</a:t>
            </a:r>
            <a:endParaRPr lang="ru-RU" dirty="0"/>
          </a:p>
          <a:p>
            <a:pPr lvl="0" algn="just">
              <a:buFont typeface="Arial" pitchFamily="34" charset="0"/>
              <a:buChar char="•"/>
            </a:pPr>
            <a:r>
              <a:rPr lang="ru-RU" dirty="0" smtClean="0"/>
              <a:t> Подменяют </a:t>
            </a:r>
            <a:r>
              <a:rPr lang="ru-RU" dirty="0"/>
              <a:t>описание фотографии повествованием, начинают сочинять рассказ по фотографии или рассказывают о том, что знают о предмете изображения из других </a:t>
            </a:r>
            <a:r>
              <a:rPr lang="ru-RU" dirty="0" smtClean="0"/>
              <a:t>источников</a:t>
            </a:r>
            <a:endParaRPr lang="en-US" dirty="0" smtClean="0"/>
          </a:p>
          <a:p>
            <a:pPr lvl="0" algn="just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ru-RU" dirty="0" smtClean="0"/>
              <a:t>Категоричны в оценках, потому что </a:t>
            </a:r>
            <a:r>
              <a:rPr lang="ru-RU" dirty="0" smtClean="0"/>
              <a:t>не используют </a:t>
            </a:r>
            <a:r>
              <a:rPr lang="ru-RU" dirty="0" smtClean="0"/>
              <a:t>вводные слова </a:t>
            </a:r>
            <a:r>
              <a:rPr lang="ru-RU" dirty="0" smtClean="0"/>
              <a:t>(мне </a:t>
            </a:r>
            <a:r>
              <a:rPr lang="ru-RU" dirty="0" smtClean="0"/>
              <a:t>кажется, по-моему, я могу предположить и т.д</a:t>
            </a:r>
            <a:r>
              <a:rPr lang="ru-RU" dirty="0" smtClean="0"/>
              <a:t>.).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143240" y="285728"/>
            <a:ext cx="2541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Частые ошибки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2571744"/>
            <a:ext cx="6500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428604"/>
            <a:ext cx="792961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Фотография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– это закодированный текст, несущий определённую информацию и воздействующий на воображение, чувства и настроение  человека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Задача учителя – научить своих учеников прочитать этот закодированный текст, понять замысел автора фотографии.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30762" t="29297" r="27490" b="32617"/>
          <a:stretch>
            <a:fillRect/>
          </a:stretch>
        </p:blipFill>
        <p:spPr bwMode="auto">
          <a:xfrm>
            <a:off x="2214546" y="1285860"/>
            <a:ext cx="4929222" cy="3372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14480" y="4929198"/>
            <a:ext cx="59293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Человек со всеми своими сложностями, со своим внутренним миром – вот что главное в жанровой фотографии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Она имеет сюжет, который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необходимости можно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развернуть в повествование.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428604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Жанровая фотография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23437" t="26367" r="22363" b="24805"/>
          <a:stretch>
            <a:fillRect/>
          </a:stretch>
        </p:blipFill>
        <p:spPr bwMode="auto">
          <a:xfrm>
            <a:off x="214282" y="1500174"/>
            <a:ext cx="444058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00298" y="571480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Спортивная фотография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4929198"/>
            <a:ext cx="5929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ередаёт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настоящий спортивный дух, живой и насыщенный: радости победы, горечь проигрышей, драматические моменты, борьбу.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33174" t="40000" r="28418" b="23804"/>
          <a:stretch>
            <a:fillRect/>
          </a:stretch>
        </p:blipFill>
        <p:spPr bwMode="auto">
          <a:xfrm>
            <a:off x="4857752" y="1500174"/>
            <a:ext cx="407196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5072074"/>
            <a:ext cx="74295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Перед фотографом стоит задача уловить и совместить в одном снимке наиболее выразительное сочетание неба и земли, передать и дополнить все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цветом,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освещением,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подчеркнуть масштаб.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eyzazhnaya_fotografiya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19" y="1428737"/>
            <a:ext cx="4099639" cy="3071834"/>
          </a:xfrm>
          <a:prstGeom prst="rect">
            <a:avLst/>
          </a:prstGeom>
        </p:spPr>
      </p:pic>
      <p:pic>
        <p:nvPicPr>
          <p:cNvPr id="4" name="Рисунок 3" descr="110816-120653-f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428736"/>
            <a:ext cx="4214842" cy="30840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00298" y="428604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Пейзажная фотография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7798" t="21154" r="18053" b="9402"/>
          <a:stretch>
            <a:fillRect/>
          </a:stretch>
        </p:blipFill>
        <p:spPr bwMode="auto">
          <a:xfrm>
            <a:off x="1142976" y="571480"/>
            <a:ext cx="7286676" cy="5619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7" y="3071809"/>
          <a:ext cx="8358246" cy="3703257"/>
        </p:xfrm>
        <a:graphic>
          <a:graphicData uri="http://schemas.openxmlformats.org/drawingml/2006/table">
            <a:tbl>
              <a:tblPr/>
              <a:tblGrid>
                <a:gridCol w="2857519"/>
                <a:gridCol w="5500727"/>
              </a:tblGrid>
              <a:tr h="476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что обратить внимание при описании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Какими словами можно описать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8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Одежда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Летняя, теплая, спортивная, праздничная, повседневная, модная, нарядная, свободная,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рабочая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5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Внешность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Красивая, привлекательная, милая, отталкивающая, трогательная,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приятная, обаятельная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5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Поза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Стоит, сидит, лежит, сутулится, держится прямо, отвернулся, наклонился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4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Возраст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Молодые люди, пожилая пара, подростки, школьники, малыши, взрослый человек, юноша, девушка,  на вид лет  двадцать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4414" y="500042"/>
            <a:ext cx="34435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Описание внешности</a:t>
            </a:r>
            <a:endParaRPr lang="ru-RU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36621" t="27344" r="35547" b="18945"/>
          <a:stretch>
            <a:fillRect/>
          </a:stretch>
        </p:blipFill>
        <p:spPr bwMode="auto">
          <a:xfrm>
            <a:off x="5429256" y="0"/>
            <a:ext cx="2428892" cy="299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0" y="2786058"/>
          <a:ext cx="8072494" cy="3950223"/>
        </p:xfrm>
        <a:graphic>
          <a:graphicData uri="http://schemas.openxmlformats.org/drawingml/2006/table">
            <a:tbl>
              <a:tblPr/>
              <a:tblGrid>
                <a:gridCol w="4035825"/>
                <a:gridCol w="4036669"/>
              </a:tblGrid>
              <a:tr h="3429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Выражение лица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Эмоции, которые переживает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7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Лицо веселое, открытое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Он очень счастлив, абсолютно доволен, поражен, светится от счастья, испытывает восторг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7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Лицо грустное, печальное, унылое, расстроенное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Герой очень огорчен, чем-то расстроен, у него явно плохое настроение, его что-то очень тревожит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Лицо задумчивое 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Погружен в свои мысли, спокоен,  сосредоточен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Лицо сердитое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Явно чем-то недоволен, раздражен,  смотрит напряженно, исподлобья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30762" t="34180" r="27490" b="27734"/>
          <a:stretch>
            <a:fillRect/>
          </a:stretch>
        </p:blipFill>
        <p:spPr bwMode="auto">
          <a:xfrm>
            <a:off x="4857752" y="0"/>
            <a:ext cx="4000496" cy="273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285728"/>
            <a:ext cx="4860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/>
              <a:t>Выражение лица, настроение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2571743"/>
          <a:ext cx="8643998" cy="4206065"/>
        </p:xfrm>
        <a:graphic>
          <a:graphicData uri="http://schemas.openxmlformats.org/drawingml/2006/table">
            <a:tbl>
              <a:tblPr/>
              <a:tblGrid>
                <a:gridCol w="4321548"/>
                <a:gridCol w="4322450"/>
              </a:tblGrid>
              <a:tr h="304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Вид занятия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Действия людей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3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Путешествуют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Рассматривают достопримечательности, делают снимки, готовят еду, отдыхают возле палатки, радуются жизни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9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Занимаются спортом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Несутся на лыжах по склону, катаются с гор, отбивают трудный мяч, одерживают победу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9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Занимаются умственным трудом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 увлечением  читают, обсуждают общее интересное дело, решают какие-то задачи 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9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Проводят праздник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Веселятся, радуются празднику , наслаждаются  жизнью, счастливы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1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Общение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Внимательно слушают друг друга, показывают заинтересованность темой разговора. Либо наоборот:  враждебно настроены , конфликтуют, ссорятся.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3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Посещают выставки, музеи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Посетители  внимательно рассматривают экспонаты, подолгу останавливаются возле них, обсуждают , делятся впечатлениями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8564" t="36133" r="25292" b="22851"/>
          <a:stretch>
            <a:fillRect/>
          </a:stretch>
        </p:blipFill>
        <p:spPr bwMode="auto">
          <a:xfrm>
            <a:off x="5143504" y="-1"/>
            <a:ext cx="3786182" cy="2524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142976" y="285728"/>
            <a:ext cx="2855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Действия людей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423</TotalTime>
  <Words>692</Words>
  <Application>Microsoft Office PowerPoint</Application>
  <PresentationFormat>Экран (4:3)</PresentationFormat>
  <Paragraphs>113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Формирование речеведческих компетенций учащихся при организации монологической речи: создание описания на основе изображения (картина, фотография).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34</cp:revision>
  <dcterms:created xsi:type="dcterms:W3CDTF">2018-11-24T16:27:02Z</dcterms:created>
  <dcterms:modified xsi:type="dcterms:W3CDTF">2018-11-26T19:04:51Z</dcterms:modified>
</cp:coreProperties>
</file>