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4" r:id="rId1"/>
  </p:sldMasterIdLst>
  <p:sldIdLst>
    <p:sldId id="286" r:id="rId2"/>
    <p:sldId id="276" r:id="rId3"/>
    <p:sldId id="277" r:id="rId4"/>
    <p:sldId id="257" r:id="rId5"/>
    <p:sldId id="278" r:id="rId6"/>
    <p:sldId id="260" r:id="rId7"/>
    <p:sldId id="261" r:id="rId8"/>
    <p:sldId id="279" r:id="rId9"/>
    <p:sldId id="263" r:id="rId10"/>
    <p:sldId id="270" r:id="rId11"/>
    <p:sldId id="280" r:id="rId12"/>
    <p:sldId id="288" r:id="rId13"/>
    <p:sldId id="289" r:id="rId14"/>
    <p:sldId id="281" r:id="rId15"/>
    <p:sldId id="282" r:id="rId16"/>
    <p:sldId id="264" r:id="rId17"/>
    <p:sldId id="287" r:id="rId18"/>
    <p:sldId id="285" r:id="rId19"/>
    <p:sldId id="262" r:id="rId20"/>
    <p:sldId id="290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Раздел по умолчанию" id="{F446B507-44EB-4FB8-9841-0CD72A366EFF}">
          <p14:sldIdLst>
            <p14:sldId id="256"/>
            <p14:sldId id="257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</p14:sldIdLst>
        </p14:section>
        <p14:section name="Раздел без заголовка" id="{0284E137-30D7-4313-91E1-C456C251861E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59" autoAdjust="0"/>
    <p:restoredTop sz="94660"/>
  </p:normalViewPr>
  <p:slideViewPr>
    <p:cSldViewPr snapToGrid="0">
      <p:cViewPr varScale="1">
        <p:scale>
          <a:sx n="68" d="100"/>
          <a:sy n="68" d="100"/>
        </p:scale>
        <p:origin x="-84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6D450-A7FC-4BF7-9080-21181E3504D6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8CE79-94D9-4958-AAB8-5CA831588E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782079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6D450-A7FC-4BF7-9080-21181E3504D6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8CE79-94D9-4958-AAB8-5CA831588E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39564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6D450-A7FC-4BF7-9080-21181E3504D6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8CE79-94D9-4958-AAB8-5CA831588EA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147271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6D450-A7FC-4BF7-9080-21181E3504D6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8CE79-94D9-4958-AAB8-5CA831588E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769178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6D450-A7FC-4BF7-9080-21181E3504D6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8CE79-94D9-4958-AAB8-5CA831588EA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13217460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6D450-A7FC-4BF7-9080-21181E3504D6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8CE79-94D9-4958-AAB8-5CA831588E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307622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6D450-A7FC-4BF7-9080-21181E3504D6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8CE79-94D9-4958-AAB8-5CA831588E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443264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6D450-A7FC-4BF7-9080-21181E3504D6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8CE79-94D9-4958-AAB8-5CA831588E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816178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6D450-A7FC-4BF7-9080-21181E3504D6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8CE79-94D9-4958-AAB8-5CA831588E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687135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6D450-A7FC-4BF7-9080-21181E3504D6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8CE79-94D9-4958-AAB8-5CA831588E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903300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6D450-A7FC-4BF7-9080-21181E3504D6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8CE79-94D9-4958-AAB8-5CA831588E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215768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6D450-A7FC-4BF7-9080-21181E3504D6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8CE79-94D9-4958-AAB8-5CA831588E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091521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6D450-A7FC-4BF7-9080-21181E3504D6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8CE79-94D9-4958-AAB8-5CA831588E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557468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6D450-A7FC-4BF7-9080-21181E3504D6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8CE79-94D9-4958-AAB8-5CA831588E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544709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6D450-A7FC-4BF7-9080-21181E3504D6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8CE79-94D9-4958-AAB8-5CA831588E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795312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6D450-A7FC-4BF7-9080-21181E3504D6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8CE79-94D9-4958-AAB8-5CA831588E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373095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B6D450-A7FC-4BF7-9080-21181E3504D6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80E8CE79-94D9-4958-AAB8-5CA831588E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1252238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  <p:sldLayoutId id="2147483776" r:id="rId12"/>
    <p:sldLayoutId id="2147483777" r:id="rId13"/>
    <p:sldLayoutId id="2147483778" r:id="rId14"/>
    <p:sldLayoutId id="2147483779" r:id="rId15"/>
    <p:sldLayoutId id="214748378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68812"/>
            <a:ext cx="10393940" cy="102694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образовательное учреждение </a:t>
            </a:r>
            <a:b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Дмитровская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средняя школа»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77333" y="1378635"/>
            <a:ext cx="10970715" cy="2912011"/>
          </a:xfrm>
        </p:spPr>
        <p:txBody>
          <a:bodyPr>
            <a:normAutofit fontScale="92500"/>
          </a:bodyPr>
          <a:lstStyle/>
          <a:p>
            <a:pPr>
              <a:buNone/>
            </a:pPr>
            <a:endParaRPr lang="ru-RU" b="1" dirty="0" smtClean="0">
              <a:solidFill>
                <a:srgbClr val="FFFF00"/>
              </a:solidFill>
              <a:latin typeface="Times New Roman, serif"/>
            </a:endParaRPr>
          </a:p>
          <a:p>
            <a:pPr>
              <a:buNone/>
            </a:pPr>
            <a:endParaRPr lang="ru-RU" b="1" dirty="0" smtClean="0">
              <a:solidFill>
                <a:srgbClr val="FFFF00"/>
              </a:solidFill>
              <a:latin typeface="Times New Roman, serif"/>
            </a:endParaRPr>
          </a:p>
          <a:p>
            <a:pPr algn="ctr">
              <a:buNone/>
            </a:pPr>
            <a:r>
              <a:rPr lang="ru-RU" sz="4800" b="1" dirty="0" smtClean="0">
                <a:solidFill>
                  <a:srgbClr val="FFFF00"/>
                </a:solidFill>
                <a:latin typeface="Times New Roman, serif"/>
              </a:rPr>
              <a:t>Теоретические и методические основы обучения выразительному чтению на уроках русского языка</a:t>
            </a:r>
          </a:p>
          <a:p>
            <a:pPr algn="ctr">
              <a:buNone/>
            </a:pPr>
            <a:endParaRPr lang="ru-RU" sz="3100" b="1" dirty="0" smtClean="0">
              <a:solidFill>
                <a:srgbClr val="FFFF00"/>
              </a:solidFill>
              <a:latin typeface="Times New Roman, serif"/>
            </a:endParaRPr>
          </a:p>
          <a:p>
            <a:pPr algn="ctr">
              <a:buNone/>
            </a:pPr>
            <a:endParaRPr lang="ru-RU" sz="3100" b="1" dirty="0" smtClean="0">
              <a:solidFill>
                <a:srgbClr val="FFFF00"/>
              </a:solidFill>
              <a:latin typeface="Times New Roman, serif"/>
            </a:endParaRPr>
          </a:p>
          <a:p>
            <a:pPr algn="ctr">
              <a:buNone/>
            </a:pPr>
            <a:endParaRPr lang="ru-RU" sz="3100" b="1" dirty="0" smtClean="0">
              <a:solidFill>
                <a:srgbClr val="FFFF00"/>
              </a:solidFill>
              <a:latin typeface="Times New Roman, serif"/>
            </a:endParaRPr>
          </a:p>
          <a:p>
            <a:pPr algn="ctr">
              <a:buNone/>
            </a:pPr>
            <a:endParaRPr lang="ru-RU" sz="3100" b="1" dirty="0" smtClean="0">
              <a:solidFill>
                <a:srgbClr val="FFFF00"/>
              </a:solidFill>
              <a:latin typeface="Times New Roman, serif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07988" y="5036235"/>
            <a:ext cx="6096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FFFF00"/>
                </a:solidFill>
                <a:latin typeface="Times New Roman, serif"/>
              </a:rPr>
              <a:t>Козырева Татьяна Владимировна,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FFFF00"/>
                </a:solidFill>
                <a:latin typeface="Times New Roman, serif"/>
              </a:rPr>
              <a:t>учитель русского языка и литературы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8848"/>
          <a:stretch/>
        </p:blipFill>
        <p:spPr>
          <a:xfrm>
            <a:off x="1487606" y="313899"/>
            <a:ext cx="7751928" cy="6250674"/>
          </a:xfrm>
        </p:spPr>
      </p:pic>
      <p:sp>
        <p:nvSpPr>
          <p:cNvPr id="5" name="Стрелка вправо 4"/>
          <p:cNvSpPr/>
          <p:nvPr/>
        </p:nvSpPr>
        <p:spPr>
          <a:xfrm flipV="1">
            <a:off x="2033516" y="1296537"/>
            <a:ext cx="2797791" cy="32754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44782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00222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92D050"/>
                </a:solidFill>
                <a:latin typeface="Monotype Corsiva" pitchFamily="66" charset="0"/>
                <a:ea typeface="Microsoft JhengHei" pitchFamily="34" charset="-120"/>
              </a:rPr>
              <a:t>Логическое   ударение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/>
            </a:r>
            <a:b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77333" y="2729132"/>
            <a:ext cx="10436143" cy="3784210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Основные правила постановки логического ударения</a:t>
            </a: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defRPr/>
            </a:pPr>
            <a:r>
              <a:rPr lang="ru-RU" sz="20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Логическое ударение нельзя ставить на прилагательных и местоимениях.</a:t>
            </a:r>
          </a:p>
          <a:p>
            <a:pPr>
              <a:spcBef>
                <a:spcPts val="0"/>
              </a:spcBef>
              <a:defRPr/>
            </a:pPr>
            <a:r>
              <a:rPr lang="ru-RU" sz="20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Логическое ударение, как правило, ставится на именах существительных, иногда на глаголах в тех случаях, когда глагол является основным логическим словом и обычно стоит в конце фразы или когда имя существительное заменено местоимением.</a:t>
            </a:r>
          </a:p>
          <a:p>
            <a:pPr>
              <a:spcBef>
                <a:spcPts val="0"/>
              </a:spcBef>
              <a:defRPr/>
            </a:pPr>
            <a:r>
              <a:rPr lang="ru-RU" sz="20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При сопоставлении постановка логического ударения предыдущему правилу не подчиняется.</a:t>
            </a:r>
          </a:p>
          <a:p>
            <a:pPr>
              <a:spcBef>
                <a:spcPts val="0"/>
              </a:spcBef>
              <a:defRPr/>
            </a:pPr>
            <a:r>
              <a:rPr lang="ru-RU" sz="20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4. При сочетании двух существительных ударение всегда падает на имя существительное, взятое в родительном падеже и отвечающее на вопросы чей? кого? чего?</a:t>
            </a:r>
          </a:p>
          <a:p>
            <a:pPr>
              <a:spcBef>
                <a:spcPts val="0"/>
              </a:spcBef>
              <a:defRPr/>
            </a:pPr>
            <a:r>
              <a:rPr lang="ru-RU" sz="20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5. Повторение слов, когда каждое последующее усиливает значение и смысл предыдущего требует ударение на каждом слове с возрастающим усилием.</a:t>
            </a:r>
          </a:p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7298" t="5000" r="3650" b="3999"/>
          <a:stretch>
            <a:fillRect/>
          </a:stretch>
        </p:blipFill>
        <p:spPr bwMode="auto">
          <a:xfrm>
            <a:off x="5712948" y="234974"/>
            <a:ext cx="60007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156960" y="422030"/>
            <a:ext cx="504092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Ударение – указательный палец, отмечающий самое главное слово в такте или фразе! В выделяемом слове скрыта душа, внутренняя сущность, главные моменты подтекста!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          К.С.Станиславский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10928512" cy="204919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Задание 1. Чтение текста.</a:t>
            </a:r>
            <a:r>
              <a:rPr lang="ru-RU" dirty="0" smtClean="0"/>
              <a:t> Выразительно прочитайте текст о знаменитом русском полководце </a:t>
            </a:r>
            <a:r>
              <a:rPr lang="ru-RU" dirty="0" err="1" smtClean="0"/>
              <a:t>Алекса́ндре</a:t>
            </a:r>
            <a:r>
              <a:rPr lang="ru-RU" dirty="0" smtClean="0"/>
              <a:t> </a:t>
            </a:r>
            <a:r>
              <a:rPr lang="ru-RU" dirty="0" err="1" smtClean="0"/>
              <a:t>Васи́льевиче</a:t>
            </a:r>
            <a:r>
              <a:rPr lang="ru-RU" dirty="0" smtClean="0"/>
              <a:t> </a:t>
            </a:r>
            <a:r>
              <a:rPr lang="ru-RU" dirty="0" err="1" smtClean="0"/>
              <a:t>Суво́рове</a:t>
            </a:r>
            <a:r>
              <a:rPr lang="ru-RU" dirty="0" smtClean="0"/>
              <a:t> (1730–1800)</a:t>
            </a:r>
            <a:r>
              <a:rPr lang="ru-RU" b="1" dirty="0" smtClean="0"/>
              <a:t> </a:t>
            </a:r>
            <a:r>
              <a:rPr lang="ru-RU" dirty="0" smtClean="0"/>
              <a:t>вслух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77333" y="2841674"/>
            <a:ext cx="10970715" cy="319968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ПРИМЕРЫ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Это была </a:t>
            </a:r>
            <a:r>
              <a:rPr lang="ru-RU" sz="4000" b="1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победа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над собственной слабостью. 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Это была победа над </a:t>
            </a:r>
            <a:r>
              <a:rPr lang="ru-RU" sz="4000" b="1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собственной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слабостью. 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Это была победа над собственной </a:t>
            </a:r>
            <a:r>
              <a:rPr lang="ru-RU" sz="4000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слабостью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.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400" b="1" dirty="0" smtClean="0"/>
              <a:t>Скоро наступит жаркое лето.</a:t>
            </a:r>
            <a:r>
              <a:rPr lang="ru-RU" sz="4400" dirty="0" smtClean="0"/>
              <a:t/>
            </a:r>
            <a:br>
              <a:rPr lang="ru-RU" sz="4400" dirty="0" smtClean="0"/>
            </a:b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Когда наступит жаркое лето?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Какое лето скоро наступит?»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0"/>
            <a:ext cx="10815971" cy="1420837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Знаки препинания </a:t>
            </a:r>
            <a:r>
              <a:rPr lang="ru-RU" sz="3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являются большим помощником при определении логической структуры предложения, расстановки пауз, темпа и мелодики речи при чтении.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77334" y="1505243"/>
            <a:ext cx="8596668" cy="4536119"/>
          </a:xfrm>
        </p:spPr>
        <p:txBody>
          <a:bodyPr>
            <a:normAutofit fontScale="85000" lnSpcReduction="10000"/>
          </a:bodyPr>
          <a:lstStyle/>
          <a:p>
            <a:r>
              <a:rPr lang="ru-RU" sz="19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Точка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: закончена мысль – понижение голоса;</a:t>
            </a:r>
          </a:p>
          <a:p>
            <a:r>
              <a:rPr lang="ru-RU" sz="19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запятая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: мысль развивается, но высказана не до конца – движение голоса вверх;</a:t>
            </a:r>
          </a:p>
          <a:p>
            <a:r>
              <a:rPr lang="ru-RU" sz="19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точка с запятой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: знак средний между точкой и запятой - понижение голоса меньше и пауза более короткая, чем на точке,</a:t>
            </a:r>
          </a:p>
          <a:p>
            <a:r>
              <a:rPr lang="ru-RU" sz="19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многоточие</a:t>
            </a: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: 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интонация незавершённости высказывания, понижение голоса;</a:t>
            </a:r>
          </a:p>
          <a:p>
            <a:r>
              <a:rPr lang="ru-RU" sz="19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восклицательный знак</a:t>
            </a:r>
            <a:r>
              <a:rPr lang="ru-RU" sz="19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логическое ударение на ключевом слове с помощью повышения голоса;</a:t>
            </a:r>
          </a:p>
          <a:p>
            <a:r>
              <a:rPr lang="ru-RU" sz="19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вопросительный знак</a:t>
            </a: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: 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логическое ударение на вопросительном слове; к концу предложения голос понижается;</a:t>
            </a:r>
          </a:p>
          <a:p>
            <a:r>
              <a:rPr lang="ru-RU" sz="19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тире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: перед тире голос повышается, после тире – понижается. Обозначает пропуск мысли, поэтому читать надо так, чтобы голос как бы заполнял пропуск при обязательном соблюдении паузы на этом знаке;</a:t>
            </a:r>
          </a:p>
          <a:p>
            <a:r>
              <a:rPr lang="ru-RU" sz="19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двоеточие</a:t>
            </a:r>
            <a:r>
              <a:rPr lang="ru-RU" sz="19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перед ним голос повышается и звучит так, чтобы слушатель ждал продолжения;</a:t>
            </a:r>
          </a:p>
          <a:p>
            <a:r>
              <a:rPr lang="ru-RU" sz="19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скобки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: взятое в скобки предложение или словосочетание произносится тоном ниже, а после скобок голос повышается;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10295466" cy="1320800"/>
          </a:xfrm>
        </p:spPr>
        <p:txBody>
          <a:bodyPr>
            <a:normAutofit/>
          </a:bodyPr>
          <a:lstStyle/>
          <a:p>
            <a:r>
              <a:rPr lang="ru-RU" i="1" dirty="0" smtClean="0"/>
              <a:t>Кроме логических ударений, огромную роль в живой речи и чтении играют паузы.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77334" y="1899139"/>
            <a:ext cx="11041054" cy="4670473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sz="28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Речевая пауза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– это остановка, которая делит звуковой поток на отдельные части, внутри которых звуки следуют один за другим непрерывно. Паузы могут быть художественными и психологическими.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/>
              <a:t>Как обрадовали  его | успехи отца!</a:t>
            </a:r>
            <a:endParaRPr lang="ru-RU" sz="2800" dirty="0" smtClean="0"/>
          </a:p>
          <a:p>
            <a:r>
              <a:rPr lang="ru-RU" sz="2800" b="1" dirty="0" smtClean="0"/>
              <a:t>Как обрадовали  его успехи | отца!</a:t>
            </a:r>
            <a:endParaRPr lang="ru-RU" sz="2800" dirty="0" smtClean="0"/>
          </a:p>
          <a:p>
            <a:r>
              <a:rPr lang="ru-RU" sz="2800" b="1" dirty="0" smtClean="0"/>
              <a:t>Недавно | побывавший в Австралии ученый | выступил с лекцией.</a:t>
            </a:r>
            <a:endParaRPr lang="ru-RU" sz="2800" dirty="0" smtClean="0"/>
          </a:p>
          <a:p>
            <a:r>
              <a:rPr lang="ru-RU" sz="2800" b="1" dirty="0" smtClean="0"/>
              <a:t>Недавно побывавший в Австралии | ученый выступил с лекцией.</a:t>
            </a:r>
            <a:endParaRPr lang="ru-RU" sz="2800" dirty="0" smtClean="0"/>
          </a:p>
          <a:p>
            <a:r>
              <a:rPr lang="ru-RU" sz="2800" b="1" dirty="0" smtClean="0"/>
              <a:t>Я остановился в недоумении, | оглянулся.</a:t>
            </a:r>
            <a:endParaRPr lang="ru-RU" sz="2800" dirty="0" smtClean="0"/>
          </a:p>
          <a:p>
            <a:r>
              <a:rPr lang="ru-RU" sz="2800" b="1" dirty="0" smtClean="0"/>
              <a:t>Я остановился, | в недоумении оглянулся.</a:t>
            </a:r>
            <a:endParaRPr lang="ru-RU" sz="2800" dirty="0" smtClean="0"/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0251" y="545911"/>
            <a:ext cx="9853683" cy="6114196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Мелодика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чередование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повышения и понижения голоса в зависимости от смысла высказывания (вопрос, утверждение, восклицание). Каждая фраза имеет свой мелодический рисунок. </a:t>
            </a:r>
            <a:endPara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повествовательных предложениях голос к концу фразы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понижается.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i="1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</a:t>
            </a:r>
            <a:r>
              <a:rPr lang="ru-RU" sz="3600" i="1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встречаем </a:t>
            </a:r>
            <a:r>
              <a:rPr lang="ru-RU" sz="3600" i="1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гостей.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вопросительных предложениях голос вначале повышается, причём повышение голоса приходится на то слово, в котором заключена суть вопроса; затем к концу фразы голос понижается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мы встречаем гостей</a:t>
            </a:r>
            <a:r>
              <a:rPr lang="ru-RU" sz="3200" i="1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восклицательных предложениях голос к концу фразы повышается. </a:t>
            </a: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i="1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</a:t>
            </a:r>
            <a:r>
              <a:rPr lang="ru-RU" sz="3200" i="1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встречаем гостей!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2279176" y="2729553"/>
            <a:ext cx="1119117" cy="16377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723752" y="4456310"/>
            <a:ext cx="928047" cy="1501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2224375" y="4512581"/>
            <a:ext cx="1269242" cy="1501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1362466" y="5512646"/>
            <a:ext cx="1624083" cy="1364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703697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Как мы готовимся к чтению текста?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4453" y="1364566"/>
            <a:ext cx="10703429" cy="5190979"/>
          </a:xfrm>
        </p:spPr>
        <p:txBody>
          <a:bodyPr>
            <a:normAutofit fontScale="70000" lnSpcReduction="20000"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Слушание  речи дикторов новостей и чтение  вслух отрывков из газетных и журнальных статей. 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Слушание грамзаписи с образцовым исполнением артиста.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Показательные чтения лучших учеников.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Чтение художественных произведений в классе и во внеурочное время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Выразительное чтение с соблюдением его особенностей и основных характеристик.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Заучивание текста наизусть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Активное слушание художественного чтения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Составление плана, с помощью которого можно будет стимулировать живое, образное воспроизведение эпизодов</a:t>
            </a:r>
          </a:p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Ведение дневника с записями  тех  слов, которые вызывают трудности в произношении.</a:t>
            </a: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Типичные ошибки при чтении текста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77334" y="1477109"/>
            <a:ext cx="11514666" cy="4564254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Медленный темп чтения, монотонная интонация; </a:t>
            </a: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неправильное прочтение окончания зависимого слова;</a:t>
            </a:r>
          </a:p>
          <a:p>
            <a:pPr lvl="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искажение слов;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замена слов по смыслу;</a:t>
            </a:r>
          </a:p>
          <a:p>
            <a:pPr lvl="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неправильная постановка ударения;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неправильная грамматическая форма числительного в косвенном падеже.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замена целых слов по оптическому сходству.</a:t>
            </a: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Пропуски: а) слов; б) слогов; в) букв;</a:t>
            </a: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Перестановки: а) слов; б) слогов; в) букв и т.п.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922994" y="245660"/>
            <a:ext cx="8596668" cy="5481803"/>
          </a:xfrm>
        </p:spPr>
        <p:txBody>
          <a:bodyPr>
            <a:normAutofit/>
          </a:bodyPr>
          <a:lstStyle/>
          <a:p>
            <a:pPr marL="0" indent="0" fontAlgn="t">
              <a:spcBef>
                <a:spcPts val="0"/>
              </a:spcBef>
              <a:buNone/>
            </a:pPr>
            <a:endParaRPr lang="ru-RU" sz="28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t">
              <a:spcBef>
                <a:spcPts val="0"/>
              </a:spcBef>
              <a:buNone/>
            </a:pPr>
            <a:endParaRPr lang="ru-RU" sz="2800" dirty="0">
              <a:latin typeface="Arial" panose="020B0604020202020204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94958205"/>
              </p:ext>
            </p:extLst>
          </p:nvPr>
        </p:nvGraphicFramePr>
        <p:xfrm>
          <a:off x="423080" y="668740"/>
          <a:ext cx="10181229" cy="60357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28716"/>
                <a:gridCol w="2052513"/>
              </a:tblGrid>
              <a:tr h="575272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Критерии оценивания чтения</a:t>
                      </a:r>
                      <a:r>
                        <a:rPr lang="ru-RU" sz="2800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вслух</a:t>
                      </a:r>
                      <a:endParaRPr lang="ru-RU" sz="28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Баллы</a:t>
                      </a:r>
                      <a:endParaRPr lang="ru-RU" sz="28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7527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Критерий 1. Интонация чтения</a:t>
                      </a:r>
                      <a:endParaRPr lang="ru-RU" sz="28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68098">
                <a:tc>
                  <a:txBody>
                    <a:bodyPr/>
                    <a:lstStyle/>
                    <a:p>
                      <a:r>
                        <a:rPr lang="ru-RU" sz="2800" b="0" i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Интонация учащегося соответствует пунктуационному оформлению текста</a:t>
                      </a:r>
                      <a:endParaRPr lang="ru-RU" sz="2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25391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Интонация учащегося не соответствует пунктуационному оформлению текста</a:t>
                      </a:r>
                      <a:endParaRPr kumimoji="0" lang="ru-RU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sz="2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7527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Критерий</a:t>
                      </a:r>
                      <a:r>
                        <a:rPr lang="ru-RU" sz="28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2. Темп чтения</a:t>
                      </a:r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96705">
                <a:tc>
                  <a:txBody>
                    <a:bodyPr/>
                    <a:lstStyle/>
                    <a:p>
                      <a:r>
                        <a:rPr lang="ru-RU" sz="2800" b="0" i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чтения соответствует</a:t>
                      </a:r>
                      <a:r>
                        <a:rPr lang="ru-RU" sz="2800" b="0" i="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800" b="0" i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коммуникативной задаче</a:t>
                      </a:r>
                      <a:endParaRPr lang="ru-RU" sz="2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996705">
                <a:tc>
                  <a:txBody>
                    <a:bodyPr/>
                    <a:lstStyle/>
                    <a:p>
                      <a:r>
                        <a:rPr lang="ru-RU" sz="2800" b="0" i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чтения не соответствует коммуникативной задаче</a:t>
                      </a:r>
                      <a:endParaRPr lang="ru-RU" sz="2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445905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77334" y="562709"/>
            <a:ext cx="10548684" cy="547865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«Без чтения нет настоящего образования,    </a:t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нет и не может быть ни вкуса, ни слога, </a:t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ни многосторонней шири понимания…»</a:t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А. Герцен</a:t>
            </a:r>
          </a:p>
          <a:p>
            <a:endParaRPr lang="ru-RU" dirty="0"/>
          </a:p>
        </p:txBody>
      </p:sp>
      <p:pic>
        <p:nvPicPr>
          <p:cNvPr id="1026" name="Picture 2" descr="D:\Рабочий стол\kartinki.me-98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3385" y="2686930"/>
            <a:ext cx="5317587" cy="35591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72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7200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ЧТО ДЕЛАТЬ? 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39151" y="2160589"/>
            <a:ext cx="10958731" cy="3880773"/>
          </a:xfrm>
        </p:spPr>
        <p:txBody>
          <a:bodyPr/>
          <a:lstStyle/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На каждом  уроке необходимо отрабатывать навыки  чтения – такого, которое передает идейное содержание художественного произведения или статьи.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18364"/>
            <a:ext cx="9162702" cy="663963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Выразительным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называется такое громкое чтение, в процессе которого читающий с достаточной ясностью выражает мысли и чувства, вложенные автором в произведение. 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buNone/>
            </a:pPr>
            <a:r>
              <a:rPr lang="ru-RU" sz="2400" b="1" u="sng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Прочитать текст </a:t>
            </a:r>
            <a:r>
              <a:rPr lang="ru-RU" sz="2400" b="1" u="sng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выразительно – это значит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fontAlgn="base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ридерживаться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правильного темпа и ритма при чтении. Торопливость здесь не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нужна;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роизносить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 внятно, громко,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отчётливо;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rgbClr val="90C226"/>
              </a:buClr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4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меть </a:t>
            </a:r>
            <a:r>
              <a:rPr lang="ru-RU" sz="2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соблюдать интонации вопроса, утверждения, побуждения, а также придавать голосу </a:t>
            </a:r>
            <a:r>
              <a:rPr lang="ru-RU" sz="24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нужную эмоциональную окраску; 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бязательно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делать паузы, если встречаются знаки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препинания;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помощью логического ударения выделять ключевые по смыслу слова литературного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произведения;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обязательно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понимать содержание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читаемого текста.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solidFill>
                <a:schemeClr val="tx1"/>
              </a:solidFill>
              <a:latin typeface="Open Sans"/>
            </a:endParaRPr>
          </a:p>
          <a:p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9751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10281398" cy="895643"/>
          </a:xfrm>
        </p:spPr>
        <p:txBody>
          <a:bodyPr/>
          <a:lstStyle/>
          <a:p>
            <a:pPr algn="ctr"/>
            <a:r>
              <a:rPr lang="ru-RU" dirty="0" smtClean="0"/>
              <a:t>Особенности задания 1 (чтение текста вслух):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77333" y="1266092"/>
            <a:ext cx="10633091" cy="5591907"/>
          </a:xfrm>
        </p:spPr>
        <p:txBody>
          <a:bodyPr>
            <a:normAutofit fontScale="40000" lnSpcReduction="20000"/>
          </a:bodyPr>
          <a:lstStyle/>
          <a:p>
            <a:pPr>
              <a:buFont typeface="Wingdings" pitchFamily="2" charset="2"/>
              <a:buChar char="§"/>
            </a:pPr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тексты научно-популярного стиля о выдающихся людях  России;</a:t>
            </a:r>
          </a:p>
          <a:p>
            <a:pPr>
              <a:buFont typeface="Wingdings" pitchFamily="2" charset="2"/>
              <a:buChar char="§"/>
            </a:pPr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текст сопровождается иллюстрациями, которые помогут учащимся наиболее полно  сформировать представление о человеке – герое текста;</a:t>
            </a:r>
          </a:p>
          <a:p>
            <a:pPr>
              <a:buFont typeface="Wingdings" pitchFamily="2" charset="2"/>
              <a:buChar char="§"/>
            </a:pPr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объём текста варьируется в пределах </a:t>
            </a:r>
            <a:r>
              <a:rPr lang="ru-RU" sz="50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170 – 180 слов</a:t>
            </a:r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Font typeface="Wingdings" pitchFamily="2" charset="2"/>
              <a:buChar char="§"/>
            </a:pPr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контролируются навыки техники осмысленного чтения: проверяется понимание экзаменуемым содержания читаемого, которое </a:t>
            </a:r>
            <a:r>
              <a:rPr lang="ru-RU" sz="50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проявляется в оформлении фонетической стороны устной речи, темпе чтения, соответствии интонации знакам препинания  текста, соблюдении  орфоэпических и грамматических норм, отсутствии искажений слов;</a:t>
            </a:r>
          </a:p>
          <a:p>
            <a:pPr>
              <a:buFont typeface="Wingdings" pitchFamily="2" charset="2"/>
              <a:buChar char="§"/>
            </a:pPr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проверяются умения учащихся видеть графические символы и использовать при чтении,</a:t>
            </a:r>
            <a:r>
              <a:rPr lang="ru-RU" sz="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0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(знак ударения, </a:t>
            </a:r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который сопровождает имена собственные и термины);</a:t>
            </a:r>
          </a:p>
          <a:p>
            <a:pPr>
              <a:buFont typeface="Wingdings" pitchFamily="2" charset="2"/>
              <a:buChar char="§"/>
            </a:pPr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текст содержит </a:t>
            </a:r>
            <a:r>
              <a:rPr lang="ru-RU" sz="50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сложную грамматическую единицу – имя числительное</a:t>
            </a:r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, которое представлено в цифровой  форме записи и использовано в одном из косвенных падежей, поэтому учащимся при чтении необходимо правильно его просклонять.</a:t>
            </a:r>
          </a:p>
          <a:p>
            <a:pPr>
              <a:buFont typeface="Wingdings" pitchFamily="2" charset="2"/>
              <a:buChar char="§"/>
            </a:pPr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 п</a:t>
            </a:r>
            <a:r>
              <a:rPr lang="ru-RU" sz="50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ри подготовке экзаменуемый имеет право делать графические пометы, вести краткие записи (подчёркивать трудные слова и выражения) в КИМ на п</a:t>
            </a:r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одготовку к заданию отводится 2 минуты. </a:t>
            </a:r>
            <a:endParaRPr lang="ru-RU" sz="5000" dirty="0" smtClean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354842"/>
            <a:ext cx="9517544" cy="6018661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работы над выразительностью чтения: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смысловое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- осмысление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идеи произведения и донесение её до слушателя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4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интонационное чтение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специальная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над компонентами интонации;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4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техническое чтение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тренировка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дыхания, совершенствование артикуляционного аппарата; 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4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тренировочное чтение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упражнения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выразительном прочтении произведения после его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анализа.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34558" y="4776717"/>
            <a:ext cx="5712447" cy="208128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61829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504967"/>
            <a:ext cx="9572135" cy="5895833"/>
          </a:xfrm>
        </p:spPr>
        <p:txBody>
          <a:bodyPr/>
          <a:lstStyle/>
          <a:p>
            <a:pPr marL="0" indent="0">
              <a:buNone/>
            </a:pPr>
            <a:r>
              <a:rPr lang="ru-RU" sz="2800" b="1" dirty="0" smtClean="0">
                <a:solidFill>
                  <a:srgbClr val="FFFF00"/>
                </a:solidFill>
                <a:latin typeface="PT Sans"/>
              </a:rPr>
              <a:t>Алгоритм </a:t>
            </a:r>
            <a:r>
              <a:rPr lang="ru-RU" sz="2800" b="1" dirty="0">
                <a:solidFill>
                  <a:srgbClr val="FFFF00"/>
                </a:solidFill>
                <a:latin typeface="PT Sans"/>
              </a:rPr>
              <a:t>подготовки к выразительному </a:t>
            </a:r>
            <a:r>
              <a:rPr lang="ru-RU" sz="2800" b="1" dirty="0" smtClean="0">
                <a:solidFill>
                  <a:srgbClr val="FFFF00"/>
                </a:solidFill>
                <a:latin typeface="PT Sans"/>
              </a:rPr>
              <a:t>чтению</a:t>
            </a:r>
            <a:endParaRPr lang="ru-RU" sz="2800" dirty="0">
              <a:solidFill>
                <a:srgbClr val="FFFF00"/>
              </a:solidFill>
              <a:latin typeface="PT Sans"/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Внимательно прочитать текст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Определить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тему, основную мысль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текста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Определить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чтения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Внимательно отнестись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знакам препинания,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паузам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 Разделить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 на смысловые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отрезки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6) Прочитать  подготовленный текст вслух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73036" y="1779343"/>
            <a:ext cx="4018964" cy="5078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32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77334" y="1097281"/>
            <a:ext cx="10759700" cy="494408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0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Главным условием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, обеспечивающим выразительность чтения, является сознательное восприятие текста. Кажется, что  все просто: </a:t>
            </a:r>
            <a:r>
              <a:rPr lang="ru-RU" sz="40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«Читай так, как говоришь»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(В.И. Чернышев). Основной источник выразительности речи и чтения – увлеченность говорящего произносимым текстом.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395785"/>
            <a:ext cx="9503896" cy="6114197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Интонация как средство выражения эмоционально насыщенной мысли</a:t>
            </a:r>
            <a:endParaRPr lang="ru-RU" sz="28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105770" y="1665025"/>
            <a:ext cx="2932851" cy="227917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Логическое ударение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2320119" y="3746311"/>
            <a:ext cx="2647666" cy="223140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Паузы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7888407" y="1665025"/>
            <a:ext cx="2565778" cy="227917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Мелодика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5732061" y="3746310"/>
            <a:ext cx="2595602" cy="223140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 речи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0" name="Прямая со стрелкой 29"/>
          <p:cNvCxnSpPr/>
          <p:nvPr/>
        </p:nvCxnSpPr>
        <p:spPr>
          <a:xfrm flipH="1">
            <a:off x="2811439" y="1501254"/>
            <a:ext cx="1050877" cy="5595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flipH="1">
            <a:off x="3862316" y="1781033"/>
            <a:ext cx="764275" cy="18219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5732061" y="1815152"/>
            <a:ext cx="641443" cy="18288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7070806" y="1477369"/>
            <a:ext cx="749362" cy="8188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734438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8C59B386-999D-4CB6-B907-9F3997C027C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1609</TotalTime>
  <Words>1029</Words>
  <Application>Microsoft Office PowerPoint</Application>
  <PresentationFormat>Произвольный</PresentationFormat>
  <Paragraphs>123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Грань</vt:lpstr>
      <vt:lpstr>Муниципальное бюджетное образовательное учреждение  «Дмитровская средняя школа»</vt:lpstr>
      <vt:lpstr>Слайд 2</vt:lpstr>
      <vt:lpstr>ЧТО ДЕЛАТЬ? </vt:lpstr>
      <vt:lpstr>Слайд 4</vt:lpstr>
      <vt:lpstr>Особенности задания 1 (чтение текста вслух):</vt:lpstr>
      <vt:lpstr>Слайд 6</vt:lpstr>
      <vt:lpstr>Слайд 7</vt:lpstr>
      <vt:lpstr>Слайд 8</vt:lpstr>
      <vt:lpstr>Слайд 9</vt:lpstr>
      <vt:lpstr>Слайд 10</vt:lpstr>
      <vt:lpstr>Логическое   ударение </vt:lpstr>
      <vt:lpstr>Задание 1. Чтение текста. Выразительно прочитайте текст о знаменитом русском полководце Алекса́ндре Васи́льевиче Суво́рове (1730–1800) вслух    </vt:lpstr>
      <vt:lpstr>Скоро наступит жаркое лето. </vt:lpstr>
      <vt:lpstr>Знаки препинания являются большим помощником при определении логической структуры предложения, расстановки пауз, темпа и мелодики речи при чтении. </vt:lpstr>
      <vt:lpstr>Кроме логических ударений, огромную роль в живой речи и чтении играют паузы. </vt:lpstr>
      <vt:lpstr>Слайд 16</vt:lpstr>
      <vt:lpstr>Как мы готовимся к чтению текста?</vt:lpstr>
      <vt:lpstr>Типичные ошибки при чтении текста  </vt:lpstr>
      <vt:lpstr>Слайд 19</vt:lpstr>
      <vt:lpstr>Слайд 20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Итоговое собеседование по русскому языку.  9 класс</dc:title>
  <dc:creator>Пользователь</dc:creator>
  <cp:lastModifiedBy>Пользователь Windows</cp:lastModifiedBy>
  <cp:revision>55</cp:revision>
  <dcterms:created xsi:type="dcterms:W3CDTF">2018-10-28T10:53:48Z</dcterms:created>
  <dcterms:modified xsi:type="dcterms:W3CDTF">2018-11-27T17:07:42Z</dcterms:modified>
</cp:coreProperties>
</file>