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  <p:sldMasterId id="2147483732" r:id="rId5"/>
  </p:sldMasterIdLst>
  <p:sldIdLst>
    <p:sldId id="256" r:id="rId6"/>
    <p:sldId id="257" r:id="rId7"/>
    <p:sldId id="259" r:id="rId8"/>
    <p:sldId id="260" r:id="rId9"/>
    <p:sldId id="261" r:id="rId10"/>
    <p:sldId id="262" r:id="rId11"/>
    <p:sldId id="258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3" r:id="rId21"/>
    <p:sldId id="271" r:id="rId22"/>
    <p:sldId id="272" r:id="rId23"/>
    <p:sldId id="275" r:id="rId24"/>
    <p:sldId id="278" r:id="rId25"/>
    <p:sldId id="277" r:id="rId26"/>
    <p:sldId id="27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51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798">
                <a:solidFill>
                  <a:schemeClr val="bg1"/>
                </a:solidFill>
              </a:defRPr>
            </a:pPr>
            <a:r>
              <a:rPr lang="ru-RU" sz="1798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Качественный состав учителей истории </a:t>
            </a:r>
            <a:r>
              <a:rPr lang="ru-RU" sz="1798" b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обществознания </a:t>
            </a:r>
            <a:r>
              <a:rPr lang="ru-RU" sz="1798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798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квалификационным категориям</a:t>
            </a:r>
          </a:p>
        </c:rich>
      </c:tx>
      <c:layout>
        <c:manualLayout>
          <c:xMode val="edge"/>
          <c:yMode val="edge"/>
          <c:x val="0.11972988561614983"/>
          <c:y val="5.2926076548123792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692895493439463"/>
          <c:y val="0.24002440983957465"/>
          <c:w val="0.59649537901811533"/>
          <c:h val="0.5882181009087218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Квалификационные категории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226C-420F-A652-F95C96953A70}"/>
              </c:ext>
            </c:extLst>
          </c:dPt>
          <c:dPt>
            <c:idx val="1"/>
            <c:bubble3D val="0"/>
            <c:explosion val="2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226C-420F-A652-F95C96953A70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226C-420F-A652-F95C96953A70}"/>
              </c:ext>
            </c:extLst>
          </c:dPt>
          <c:dPt>
            <c:idx val="3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226C-420F-A652-F95C96953A7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высшая</c:v>
                </c:pt>
                <c:pt idx="1">
                  <c:v>первая</c:v>
                </c:pt>
                <c:pt idx="2">
                  <c:v>специалист</c:v>
                </c:pt>
                <c:pt idx="3">
                  <c:v>СЗД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0.26</c:v>
                </c:pt>
                <c:pt idx="1">
                  <c:v>0.15</c:v>
                </c:pt>
                <c:pt idx="2">
                  <c:v>0.14000000000000001</c:v>
                </c:pt>
                <c:pt idx="3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26C-420F-A652-F95C96953A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2">
          <a:noFill/>
        </a:ln>
      </c:spPr>
    </c:plotArea>
    <c:legend>
      <c:legendPos val="r"/>
      <c:overlay val="0"/>
      <c:txPr>
        <a:bodyPr/>
        <a:lstStyle/>
        <a:p>
          <a:pPr>
            <a:defRPr sz="16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 0 до 5 лет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34-41DC-806D-9FDAE75B34E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от 6 до 10 лет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34-41DC-806D-9FDAE75B34E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от 11 до 15 лет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34-41DC-806D-9FDAE75B34E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от 16 до 25 лет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0%</c:formatCode>
                <c:ptCount val="1"/>
                <c:pt idx="0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34-41DC-806D-9FDAE75B34E8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от 26 до 30 лет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0%</c:formatCode>
                <c:ptCount val="1"/>
                <c:pt idx="0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934-41DC-806D-9FDAE75B34E8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от 31 до 40 лет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Лист1!$G$2</c:f>
              <c:numCache>
                <c:formatCode>0%</c:formatCode>
                <c:ptCount val="1"/>
                <c:pt idx="0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934-41DC-806D-9FDAE75B34E8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свыше 40 лет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Лист1!$H$2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934-41DC-806D-9FDAE75B3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0815488"/>
        <c:axId val="130817024"/>
        <c:axId val="0"/>
      </c:bar3DChart>
      <c:catAx>
        <c:axId val="13081548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817024"/>
        <c:crosses val="autoZero"/>
        <c:auto val="1"/>
        <c:lblAlgn val="ctr"/>
        <c:lblOffset val="100"/>
        <c:noMultiLvlLbl val="0"/>
      </c:catAx>
      <c:valAx>
        <c:axId val="13081702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30815488"/>
        <c:crosses val="autoZero"/>
        <c:crossBetween val="between"/>
      </c:valAx>
      <c:spPr>
        <a:noFill/>
        <a:ln w="25391">
          <a:noFill/>
        </a:ln>
      </c:spPr>
    </c:plotArea>
    <c:legend>
      <c:legendPos val="r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4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97B132-1432-4EB0-BF45-A46ABA8D604B}" type="doc">
      <dgm:prSet loTypeId="urn:microsoft.com/office/officeart/2005/8/layout/radial4" loCatId="relationship" qsTypeId="urn:microsoft.com/office/officeart/2005/8/quickstyle/simple2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C46E4384-D814-4628-8A42-98D87FE2720B}">
      <dgm:prSet phldrT="[Текст]"/>
      <dgm:spPr/>
      <dgm:t>
        <a:bodyPr/>
        <a:lstStyle/>
        <a:p>
          <a:r>
            <a:rPr lang="ru-RU" altLang="ru-RU" dirty="0" smtClean="0"/>
            <a:t>Направления методической работы в 2022/2023 учебном году:</a:t>
          </a:r>
          <a:endParaRPr lang="ru-RU" dirty="0"/>
        </a:p>
      </dgm:t>
    </dgm:pt>
    <dgm:pt modelId="{86BD7A6B-C0AC-4BE9-A6E4-E3D1E0030D3F}" type="parTrans" cxnId="{B64E0D4E-FCFD-4574-A4CA-2CFF2291E8E6}">
      <dgm:prSet/>
      <dgm:spPr/>
      <dgm:t>
        <a:bodyPr/>
        <a:lstStyle/>
        <a:p>
          <a:endParaRPr lang="ru-RU"/>
        </a:p>
      </dgm:t>
    </dgm:pt>
    <dgm:pt modelId="{8EEC07DF-0924-49AE-A304-4C927E631644}" type="sibTrans" cxnId="{B64E0D4E-FCFD-4574-A4CA-2CFF2291E8E6}">
      <dgm:prSet/>
      <dgm:spPr/>
      <dgm:t>
        <a:bodyPr/>
        <a:lstStyle/>
        <a:p>
          <a:endParaRPr lang="ru-RU"/>
        </a:p>
      </dgm:t>
    </dgm:pt>
    <dgm:pt modelId="{58DE7C95-3621-4F52-AF51-B5258D1F089E}">
      <dgm:prSet phldrT="[Текст]"/>
      <dgm:spPr/>
      <dgm:t>
        <a:bodyPr/>
        <a:lstStyle/>
        <a:p>
          <a:r>
            <a:rPr lang="ru-RU" b="0" dirty="0" smtClean="0"/>
            <a:t>аналитическое</a:t>
          </a:r>
          <a:endParaRPr lang="ru-RU" b="0" dirty="0"/>
        </a:p>
      </dgm:t>
    </dgm:pt>
    <dgm:pt modelId="{EBFE9045-33C4-4D77-A0A3-A0EA7CD7F11F}" type="parTrans" cxnId="{91F09852-0629-4FB4-90F0-B0BBD5E2EE8B}">
      <dgm:prSet/>
      <dgm:spPr/>
      <dgm:t>
        <a:bodyPr/>
        <a:lstStyle/>
        <a:p>
          <a:endParaRPr lang="ru-RU"/>
        </a:p>
      </dgm:t>
    </dgm:pt>
    <dgm:pt modelId="{08330758-3AB1-4705-BDD1-427103BB1207}" type="sibTrans" cxnId="{91F09852-0629-4FB4-90F0-B0BBD5E2EE8B}">
      <dgm:prSet/>
      <dgm:spPr/>
      <dgm:t>
        <a:bodyPr/>
        <a:lstStyle/>
        <a:p>
          <a:endParaRPr lang="ru-RU"/>
        </a:p>
      </dgm:t>
    </dgm:pt>
    <dgm:pt modelId="{E55B023A-9E48-4FBE-863C-477E4BC00ACB}">
      <dgm:prSet phldrT="[Текст]"/>
      <dgm:spPr/>
      <dgm:t>
        <a:bodyPr/>
        <a:lstStyle/>
        <a:p>
          <a:r>
            <a:rPr lang="ru-RU" dirty="0" smtClean="0"/>
            <a:t>информационное</a:t>
          </a:r>
          <a:endParaRPr lang="ru-RU" dirty="0"/>
        </a:p>
      </dgm:t>
    </dgm:pt>
    <dgm:pt modelId="{D5E26FA5-23C1-46D4-86DF-9BDBB3D518A4}" type="parTrans" cxnId="{2168FABE-DC6A-40A7-B757-DE9CDA278EB7}">
      <dgm:prSet/>
      <dgm:spPr/>
      <dgm:t>
        <a:bodyPr/>
        <a:lstStyle/>
        <a:p>
          <a:endParaRPr lang="ru-RU"/>
        </a:p>
      </dgm:t>
    </dgm:pt>
    <dgm:pt modelId="{1F56F3B8-E406-4187-BDEF-4F0862750544}" type="sibTrans" cxnId="{2168FABE-DC6A-40A7-B757-DE9CDA278EB7}">
      <dgm:prSet/>
      <dgm:spPr/>
      <dgm:t>
        <a:bodyPr/>
        <a:lstStyle/>
        <a:p>
          <a:endParaRPr lang="ru-RU"/>
        </a:p>
      </dgm:t>
    </dgm:pt>
    <dgm:pt modelId="{985224FC-D1A8-4570-8C9B-DA0665C68E2B}">
      <dgm:prSet phldrT="[Текст]"/>
      <dgm:spPr/>
      <dgm:t>
        <a:bodyPr/>
        <a:lstStyle/>
        <a:p>
          <a:r>
            <a:rPr lang="ru-RU" dirty="0" smtClean="0"/>
            <a:t>организационно-методическое</a:t>
          </a:r>
          <a:endParaRPr lang="ru-RU" dirty="0"/>
        </a:p>
      </dgm:t>
    </dgm:pt>
    <dgm:pt modelId="{6C3215CE-9F3D-463B-97B0-947D5FD1E433}" type="parTrans" cxnId="{883F26CE-DE26-4FD3-945F-8F6C4B2C48FD}">
      <dgm:prSet/>
      <dgm:spPr/>
      <dgm:t>
        <a:bodyPr/>
        <a:lstStyle/>
        <a:p>
          <a:endParaRPr lang="ru-RU"/>
        </a:p>
      </dgm:t>
    </dgm:pt>
    <dgm:pt modelId="{9EB8DFA7-DFE4-44E4-937A-BD10F9FD8A05}" type="sibTrans" cxnId="{883F26CE-DE26-4FD3-945F-8F6C4B2C48FD}">
      <dgm:prSet/>
      <dgm:spPr/>
      <dgm:t>
        <a:bodyPr/>
        <a:lstStyle/>
        <a:p>
          <a:endParaRPr lang="ru-RU"/>
        </a:p>
      </dgm:t>
    </dgm:pt>
    <dgm:pt modelId="{AF5D200F-0DF5-4810-86C1-700F3EBD3E96}">
      <dgm:prSet phldrT="[Текст]"/>
      <dgm:spPr/>
      <dgm:t>
        <a:bodyPr/>
        <a:lstStyle/>
        <a:p>
          <a:r>
            <a:rPr lang="ru-RU" dirty="0" smtClean="0"/>
            <a:t>консультативное</a:t>
          </a:r>
          <a:endParaRPr lang="ru-RU" dirty="0"/>
        </a:p>
      </dgm:t>
    </dgm:pt>
    <dgm:pt modelId="{DFB0BEA9-2913-4D9F-96D5-78961EBDB738}" type="parTrans" cxnId="{C35B2D59-9E69-4EAF-9CCB-44FB9920D821}">
      <dgm:prSet/>
      <dgm:spPr/>
      <dgm:t>
        <a:bodyPr/>
        <a:lstStyle/>
        <a:p>
          <a:endParaRPr lang="ru-RU"/>
        </a:p>
      </dgm:t>
    </dgm:pt>
    <dgm:pt modelId="{D290FBCB-D27A-4709-B9F7-32F5C195A878}" type="sibTrans" cxnId="{C35B2D59-9E69-4EAF-9CCB-44FB9920D821}">
      <dgm:prSet/>
      <dgm:spPr/>
      <dgm:t>
        <a:bodyPr/>
        <a:lstStyle/>
        <a:p>
          <a:endParaRPr lang="ru-RU"/>
        </a:p>
      </dgm:t>
    </dgm:pt>
    <dgm:pt modelId="{68FCC5D6-C65D-4857-8582-5228DD5056EC}" type="pres">
      <dgm:prSet presAssocID="{4097B132-1432-4EB0-BF45-A46ABA8D604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4CF7FD-F007-4B8B-B5D9-54677C493979}" type="pres">
      <dgm:prSet presAssocID="{C46E4384-D814-4628-8A42-98D87FE2720B}" presName="centerShape" presStyleLbl="node0" presStyleIdx="0" presStyleCnt="1" custScaleX="130251" custScaleY="123276" custLinFactNeighborX="-382" custLinFactNeighborY="-39810"/>
      <dgm:spPr/>
      <dgm:t>
        <a:bodyPr/>
        <a:lstStyle/>
        <a:p>
          <a:endParaRPr lang="ru-RU"/>
        </a:p>
      </dgm:t>
    </dgm:pt>
    <dgm:pt modelId="{A8AD3550-2F5E-4694-9FB9-7F307B90008E}" type="pres">
      <dgm:prSet presAssocID="{EBFE9045-33C4-4D77-A0A3-A0EA7CD7F11F}" presName="parTrans" presStyleLbl="bgSibTrans2D1" presStyleIdx="0" presStyleCnt="4" custAng="10971091" custScaleX="51031" custLinFactNeighborX="59842" custLinFactNeighborY="-10512"/>
      <dgm:spPr/>
      <dgm:t>
        <a:bodyPr/>
        <a:lstStyle/>
        <a:p>
          <a:endParaRPr lang="ru-RU"/>
        </a:p>
      </dgm:t>
    </dgm:pt>
    <dgm:pt modelId="{F07F8BB4-D246-4D3C-97A4-E35F366EF6C1}" type="pres">
      <dgm:prSet presAssocID="{58DE7C95-3621-4F52-AF51-B5258D1F089E}" presName="node" presStyleLbl="node1" presStyleIdx="0" presStyleCnt="4" custScaleX="109967" custScaleY="107677" custRadScaleRad="116871" custRadScaleInc="501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782D7-58E7-4D99-B287-C81F61C15D9F}" type="pres">
      <dgm:prSet presAssocID="{D5E26FA5-23C1-46D4-86DF-9BDBB3D518A4}" presName="parTrans" presStyleLbl="bgSibTrans2D1" presStyleIdx="1" presStyleCnt="4" custAng="10776475" custScaleX="58632" custScaleY="97171" custLinFactNeighborX="39132" custLinFactNeighborY="-85387"/>
      <dgm:spPr/>
      <dgm:t>
        <a:bodyPr/>
        <a:lstStyle/>
        <a:p>
          <a:endParaRPr lang="ru-RU"/>
        </a:p>
      </dgm:t>
    </dgm:pt>
    <dgm:pt modelId="{7A8D40F2-EBA1-4726-9635-466E4801D75E}" type="pres">
      <dgm:prSet presAssocID="{E55B023A-9E48-4FBE-863C-477E4BC00ACB}" presName="node" presStyleLbl="node1" presStyleIdx="1" presStyleCnt="4" custScaleX="118732" custScaleY="120430" custRadScaleRad="74635" custRadScaleInc="-169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D9735-797B-44CF-ACBA-DE8803D09F6D}" type="pres">
      <dgm:prSet presAssocID="{6C3215CE-9F3D-463B-97B0-947D5FD1E433}" presName="parTrans" presStyleLbl="bgSibTrans2D1" presStyleIdx="2" presStyleCnt="4" custAng="10528333" custScaleX="57100" custLinFactNeighborX="-29941" custLinFactNeighborY="-96751"/>
      <dgm:spPr/>
      <dgm:t>
        <a:bodyPr/>
        <a:lstStyle/>
        <a:p>
          <a:endParaRPr lang="ru-RU"/>
        </a:p>
      </dgm:t>
    </dgm:pt>
    <dgm:pt modelId="{4377FEC4-E12E-45EC-A823-0C17BA6AEAEA}" type="pres">
      <dgm:prSet presAssocID="{985224FC-D1A8-4570-8C9B-DA0665C68E2B}" presName="node" presStyleLbl="node1" presStyleIdx="2" presStyleCnt="4" custScaleX="114305" custScaleY="120134" custRadScaleRad="65574" custRadScaleInc="1639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65CBBC-ACDD-43F0-88A1-AD19B3A29325}" type="pres">
      <dgm:prSet presAssocID="{DFB0BEA9-2913-4D9F-96D5-78961EBDB738}" presName="parTrans" presStyleLbl="bgSibTrans2D1" presStyleIdx="3" presStyleCnt="4" custAng="10608406" custScaleX="53063" custLinFactNeighborX="-48030" custLinFactNeighborY="-10088"/>
      <dgm:spPr/>
      <dgm:t>
        <a:bodyPr/>
        <a:lstStyle/>
        <a:p>
          <a:endParaRPr lang="ru-RU"/>
        </a:p>
      </dgm:t>
    </dgm:pt>
    <dgm:pt modelId="{60BD53C4-7B75-451E-B091-BE050498BA7E}" type="pres">
      <dgm:prSet presAssocID="{AF5D200F-0DF5-4810-86C1-700F3EBD3E96}" presName="node" presStyleLbl="node1" presStyleIdx="3" presStyleCnt="4" custScaleY="97994" custRadScaleRad="115542" custRadScaleInc="-516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92CD2D-7AE2-415F-AFF8-BE18E839B209}" type="presOf" srcId="{C46E4384-D814-4628-8A42-98D87FE2720B}" destId="{F44CF7FD-F007-4B8B-B5D9-54677C493979}" srcOrd="0" destOrd="0" presId="urn:microsoft.com/office/officeart/2005/8/layout/radial4"/>
    <dgm:cxn modelId="{34D8A841-4680-4BB4-8013-D7AC41A32123}" type="presOf" srcId="{EBFE9045-33C4-4D77-A0A3-A0EA7CD7F11F}" destId="{A8AD3550-2F5E-4694-9FB9-7F307B90008E}" srcOrd="0" destOrd="0" presId="urn:microsoft.com/office/officeart/2005/8/layout/radial4"/>
    <dgm:cxn modelId="{C35B2D59-9E69-4EAF-9CCB-44FB9920D821}" srcId="{C46E4384-D814-4628-8A42-98D87FE2720B}" destId="{AF5D200F-0DF5-4810-86C1-700F3EBD3E96}" srcOrd="3" destOrd="0" parTransId="{DFB0BEA9-2913-4D9F-96D5-78961EBDB738}" sibTransId="{D290FBCB-D27A-4709-B9F7-32F5C195A878}"/>
    <dgm:cxn modelId="{91F09852-0629-4FB4-90F0-B0BBD5E2EE8B}" srcId="{C46E4384-D814-4628-8A42-98D87FE2720B}" destId="{58DE7C95-3621-4F52-AF51-B5258D1F089E}" srcOrd="0" destOrd="0" parTransId="{EBFE9045-33C4-4D77-A0A3-A0EA7CD7F11F}" sibTransId="{08330758-3AB1-4705-BDD1-427103BB1207}"/>
    <dgm:cxn modelId="{8896ACF1-D8E0-412E-902D-4A138A6940F1}" type="presOf" srcId="{985224FC-D1A8-4570-8C9B-DA0665C68E2B}" destId="{4377FEC4-E12E-45EC-A823-0C17BA6AEAEA}" srcOrd="0" destOrd="0" presId="urn:microsoft.com/office/officeart/2005/8/layout/radial4"/>
    <dgm:cxn modelId="{6886247A-2040-4971-A9C0-463CE11B2D1F}" type="presOf" srcId="{DFB0BEA9-2913-4D9F-96D5-78961EBDB738}" destId="{2B65CBBC-ACDD-43F0-88A1-AD19B3A29325}" srcOrd="0" destOrd="0" presId="urn:microsoft.com/office/officeart/2005/8/layout/radial4"/>
    <dgm:cxn modelId="{2ECAE520-12CE-41B0-A286-0AA84B7ED631}" type="presOf" srcId="{6C3215CE-9F3D-463B-97B0-947D5FD1E433}" destId="{9C3D9735-797B-44CF-ACBA-DE8803D09F6D}" srcOrd="0" destOrd="0" presId="urn:microsoft.com/office/officeart/2005/8/layout/radial4"/>
    <dgm:cxn modelId="{2168FABE-DC6A-40A7-B757-DE9CDA278EB7}" srcId="{C46E4384-D814-4628-8A42-98D87FE2720B}" destId="{E55B023A-9E48-4FBE-863C-477E4BC00ACB}" srcOrd="1" destOrd="0" parTransId="{D5E26FA5-23C1-46D4-86DF-9BDBB3D518A4}" sibTransId="{1F56F3B8-E406-4187-BDEF-4F0862750544}"/>
    <dgm:cxn modelId="{A8AE67B9-C22D-4E6E-BE48-4912786D643F}" type="presOf" srcId="{4097B132-1432-4EB0-BF45-A46ABA8D604B}" destId="{68FCC5D6-C65D-4857-8582-5228DD5056EC}" srcOrd="0" destOrd="0" presId="urn:microsoft.com/office/officeart/2005/8/layout/radial4"/>
    <dgm:cxn modelId="{883F26CE-DE26-4FD3-945F-8F6C4B2C48FD}" srcId="{C46E4384-D814-4628-8A42-98D87FE2720B}" destId="{985224FC-D1A8-4570-8C9B-DA0665C68E2B}" srcOrd="2" destOrd="0" parTransId="{6C3215CE-9F3D-463B-97B0-947D5FD1E433}" sibTransId="{9EB8DFA7-DFE4-44E4-937A-BD10F9FD8A05}"/>
    <dgm:cxn modelId="{B64E0D4E-FCFD-4574-A4CA-2CFF2291E8E6}" srcId="{4097B132-1432-4EB0-BF45-A46ABA8D604B}" destId="{C46E4384-D814-4628-8A42-98D87FE2720B}" srcOrd="0" destOrd="0" parTransId="{86BD7A6B-C0AC-4BE9-A6E4-E3D1E0030D3F}" sibTransId="{8EEC07DF-0924-49AE-A304-4C927E631644}"/>
    <dgm:cxn modelId="{7291227F-878E-43D0-9F23-87C451149F5D}" type="presOf" srcId="{E55B023A-9E48-4FBE-863C-477E4BC00ACB}" destId="{7A8D40F2-EBA1-4726-9635-466E4801D75E}" srcOrd="0" destOrd="0" presId="urn:microsoft.com/office/officeart/2005/8/layout/radial4"/>
    <dgm:cxn modelId="{B8A289E1-A288-407A-BBD7-7454B4981328}" type="presOf" srcId="{AF5D200F-0DF5-4810-86C1-700F3EBD3E96}" destId="{60BD53C4-7B75-451E-B091-BE050498BA7E}" srcOrd="0" destOrd="0" presId="urn:microsoft.com/office/officeart/2005/8/layout/radial4"/>
    <dgm:cxn modelId="{EB391E98-007B-4810-A8C7-FA363F1EF94C}" type="presOf" srcId="{D5E26FA5-23C1-46D4-86DF-9BDBB3D518A4}" destId="{102782D7-58E7-4D99-B287-C81F61C15D9F}" srcOrd="0" destOrd="0" presId="urn:microsoft.com/office/officeart/2005/8/layout/radial4"/>
    <dgm:cxn modelId="{788DDADD-A61F-443C-BC28-55A8BD494082}" type="presOf" srcId="{58DE7C95-3621-4F52-AF51-B5258D1F089E}" destId="{F07F8BB4-D246-4D3C-97A4-E35F366EF6C1}" srcOrd="0" destOrd="0" presId="urn:microsoft.com/office/officeart/2005/8/layout/radial4"/>
    <dgm:cxn modelId="{3D7FD01F-0657-4F8C-8FB6-DE522A3CDC00}" type="presParOf" srcId="{68FCC5D6-C65D-4857-8582-5228DD5056EC}" destId="{F44CF7FD-F007-4B8B-B5D9-54677C493979}" srcOrd="0" destOrd="0" presId="urn:microsoft.com/office/officeart/2005/8/layout/radial4"/>
    <dgm:cxn modelId="{3F3302D1-44EC-423E-9960-62C286165A3E}" type="presParOf" srcId="{68FCC5D6-C65D-4857-8582-5228DD5056EC}" destId="{A8AD3550-2F5E-4694-9FB9-7F307B90008E}" srcOrd="1" destOrd="0" presId="urn:microsoft.com/office/officeart/2005/8/layout/radial4"/>
    <dgm:cxn modelId="{CB31059B-9077-4E50-A444-2E2FC445A5D9}" type="presParOf" srcId="{68FCC5D6-C65D-4857-8582-5228DD5056EC}" destId="{F07F8BB4-D246-4D3C-97A4-E35F366EF6C1}" srcOrd="2" destOrd="0" presId="urn:microsoft.com/office/officeart/2005/8/layout/radial4"/>
    <dgm:cxn modelId="{11ACFF8D-8445-42E5-9FB2-9446A9A65C72}" type="presParOf" srcId="{68FCC5D6-C65D-4857-8582-5228DD5056EC}" destId="{102782D7-58E7-4D99-B287-C81F61C15D9F}" srcOrd="3" destOrd="0" presId="urn:microsoft.com/office/officeart/2005/8/layout/radial4"/>
    <dgm:cxn modelId="{F5E58810-EBA5-45F3-B998-DDCE23F34BED}" type="presParOf" srcId="{68FCC5D6-C65D-4857-8582-5228DD5056EC}" destId="{7A8D40F2-EBA1-4726-9635-466E4801D75E}" srcOrd="4" destOrd="0" presId="urn:microsoft.com/office/officeart/2005/8/layout/radial4"/>
    <dgm:cxn modelId="{200CBFB9-F000-49D3-88B6-9BBF3281C886}" type="presParOf" srcId="{68FCC5D6-C65D-4857-8582-5228DD5056EC}" destId="{9C3D9735-797B-44CF-ACBA-DE8803D09F6D}" srcOrd="5" destOrd="0" presId="urn:microsoft.com/office/officeart/2005/8/layout/radial4"/>
    <dgm:cxn modelId="{F8B65F01-0DE7-481A-B15B-33CC6B015118}" type="presParOf" srcId="{68FCC5D6-C65D-4857-8582-5228DD5056EC}" destId="{4377FEC4-E12E-45EC-A823-0C17BA6AEAEA}" srcOrd="6" destOrd="0" presId="urn:microsoft.com/office/officeart/2005/8/layout/radial4"/>
    <dgm:cxn modelId="{1B99C4E0-172B-4479-BB81-79FADA5CFD3A}" type="presParOf" srcId="{68FCC5D6-C65D-4857-8582-5228DD5056EC}" destId="{2B65CBBC-ACDD-43F0-88A1-AD19B3A29325}" srcOrd="7" destOrd="0" presId="urn:microsoft.com/office/officeart/2005/8/layout/radial4"/>
    <dgm:cxn modelId="{ACDE57DC-C15F-4DA7-B0A4-AE221FA13601}" type="presParOf" srcId="{68FCC5D6-C65D-4857-8582-5228DD5056EC}" destId="{60BD53C4-7B75-451E-B091-BE050498BA7E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6EDC6E-8CB1-413C-A178-A6DFFA54BBBD}" type="doc">
      <dgm:prSet loTypeId="urn:microsoft.com/office/officeart/2005/8/layout/cycle6" loCatId="cycle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B90B219-C6A5-40EE-B1AA-B0B8E8B5712C}">
      <dgm:prSet phldrT="[Текст]" custT="1"/>
      <dgm:spPr>
        <a:xfrm>
          <a:off x="3084168" y="0"/>
          <a:ext cx="1824557" cy="755967"/>
        </a:xfrm>
        <a:prstGeom prst="roundRect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районное методическое объединение (3)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EA57613-6FF7-49FA-A86C-D90E83344385}" type="parTrans" cxnId="{14F53EF8-93F9-418E-9501-6F8F5C9B8978}">
      <dgm:prSet/>
      <dgm:spPr/>
      <dgm:t>
        <a:bodyPr/>
        <a:lstStyle/>
        <a:p>
          <a:endParaRPr lang="ru-RU"/>
        </a:p>
      </dgm:t>
    </dgm:pt>
    <dgm:pt modelId="{AAD892C2-9D49-4CCB-B2F6-F7EEF95EB40B}" type="sibTrans" cxnId="{14F53EF8-93F9-418E-9501-6F8F5C9B8978}">
      <dgm:prSet/>
      <dgm:spPr>
        <a:xfrm>
          <a:off x="2084228" y="461618"/>
          <a:ext cx="4321391" cy="4321391"/>
        </a:xfrm>
        <a:custGeom>
          <a:avLst/>
          <a:gdLst/>
          <a:ahLst/>
          <a:cxnLst/>
          <a:rect l="0" t="0" r="0" b="0"/>
          <a:pathLst>
            <a:path>
              <a:moveTo>
                <a:pt x="2833373" y="107378"/>
              </a:moveTo>
              <a:arcTo wR="2160695" hR="2160695" stAng="17288344" swAng="1467103"/>
            </a:path>
          </a:pathLst>
        </a:custGeom>
        <a:noFill/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F9C313F8-646C-408A-A570-F924E69C5B9B}">
      <dgm:prSet phldrT="[Текст]" custT="1"/>
      <dgm:spPr>
        <a:xfrm>
          <a:off x="4964638" y="1037928"/>
          <a:ext cx="2043195" cy="755967"/>
        </a:xfrm>
        <a:prstGeom prst="roundRect">
          <a:avLst/>
        </a:prstGeom>
        <a:gradFill rotWithShape="0">
          <a:gsLst>
            <a:gs pos="0">
              <a:srgbClr val="9BBB59">
                <a:lumMod val="5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5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заседания творческой и экспертной группы</a:t>
          </a:r>
          <a:endParaRPr lang="ru-RU" sz="15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6B91527-5B4B-4CBA-9C44-4330E6E6B466}" type="parTrans" cxnId="{88AC3D03-ACF2-4C47-8326-0E2CEB33BC32}">
      <dgm:prSet/>
      <dgm:spPr/>
      <dgm:t>
        <a:bodyPr/>
        <a:lstStyle/>
        <a:p>
          <a:endParaRPr lang="ru-RU"/>
        </a:p>
      </dgm:t>
    </dgm:pt>
    <dgm:pt modelId="{B0EDFB47-353D-4026-91A4-579BCF341FFA}" type="sibTrans" cxnId="{88AC3D03-ACF2-4C47-8326-0E2CEB33BC32}">
      <dgm:prSet/>
      <dgm:spPr>
        <a:xfrm>
          <a:off x="1935453" y="275975"/>
          <a:ext cx="4321391" cy="4321391"/>
        </a:xfrm>
        <a:custGeom>
          <a:avLst/>
          <a:gdLst/>
          <a:ahLst/>
          <a:cxnLst/>
          <a:rect l="0" t="0" r="0" b="0"/>
          <a:pathLst>
            <a:path>
              <a:moveTo>
                <a:pt x="4225597" y="1524466"/>
              </a:moveTo>
              <a:arcTo wR="2160695" hR="2160695" stAng="20572507" swAng="1073226"/>
            </a:path>
          </a:pathLst>
        </a:custGeom>
        <a:noFill/>
        <a:ln w="9525" cap="flat" cmpd="sng" algn="ctr">
          <a:solidFill>
            <a:srgbClr val="9BBB5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CE123CF1-2AB4-4282-B669-54C1784144EF}">
      <dgm:prSet phldrT="[Текст]" custT="1"/>
      <dgm:spPr>
        <a:xfrm>
          <a:off x="5271165" y="2472267"/>
          <a:ext cx="1929637" cy="755967"/>
        </a:xfrm>
        <a:prstGeom prst="roundRect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школа молодого учителя (2)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C5AFEA3-8CDB-4E2A-97A8-E9089BD34BBB}" type="parTrans" cxnId="{908831FC-86C5-4A1E-835E-8E56428FAFFE}">
      <dgm:prSet/>
      <dgm:spPr/>
      <dgm:t>
        <a:bodyPr/>
        <a:lstStyle/>
        <a:p>
          <a:endParaRPr lang="ru-RU"/>
        </a:p>
      </dgm:t>
    </dgm:pt>
    <dgm:pt modelId="{A16AB136-AE9A-4589-AE24-48CB433777A3}" type="sibTrans" cxnId="{908831FC-86C5-4A1E-835E-8E56428FAFFE}">
      <dgm:prSet/>
      <dgm:spPr>
        <a:xfrm>
          <a:off x="2016981" y="182863"/>
          <a:ext cx="4321391" cy="4321391"/>
        </a:xfrm>
        <a:custGeom>
          <a:avLst/>
          <a:gdLst/>
          <a:ahLst/>
          <a:cxnLst/>
          <a:rect l="0" t="0" r="0" b="0"/>
          <a:pathLst>
            <a:path>
              <a:moveTo>
                <a:pt x="4129238" y="3051450"/>
              </a:moveTo>
              <a:arcTo wR="2160695" hR="2160695" stAng="1460789" swAng="1043754"/>
            </a:path>
          </a:pathLst>
        </a:custGeom>
        <a:noFill/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F1066D82-BBF3-4D36-810F-8387E2AD0D7C}">
      <dgm:prSet phldrT="[Текст]" custT="1"/>
      <dgm:spPr>
        <a:xfrm>
          <a:off x="4518589" y="3787079"/>
          <a:ext cx="1850493" cy="755967"/>
        </a:xfrm>
        <a:prstGeom prst="roundRect">
          <a:avLst/>
        </a:prstGeom>
        <a:gradFill rotWithShape="0">
          <a:gsLst>
            <a:gs pos="0">
              <a:srgbClr val="4BACC6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BACC6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BACC6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творческие отчеты аттестуемых учителей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2B3CBE1-83ED-43BC-B979-2C2B2D7EE0EE}" type="parTrans" cxnId="{8FEAAB42-E99C-4862-8E0F-B07E92FA0341}">
      <dgm:prSet/>
      <dgm:spPr/>
      <dgm:t>
        <a:bodyPr/>
        <a:lstStyle/>
        <a:p>
          <a:endParaRPr lang="ru-RU"/>
        </a:p>
      </dgm:t>
    </dgm:pt>
    <dgm:pt modelId="{D686B013-D153-4D4C-83E3-E7ADAA422D63}" type="sibTrans" cxnId="{8FEAAB42-E99C-4862-8E0F-B07E92FA0341}">
      <dgm:prSet/>
      <dgm:spPr>
        <a:xfrm>
          <a:off x="2044867" y="312495"/>
          <a:ext cx="4321391" cy="4321391"/>
        </a:xfrm>
        <a:custGeom>
          <a:avLst/>
          <a:gdLst/>
          <a:ahLst/>
          <a:cxnLst/>
          <a:rect l="0" t="0" r="0" b="0"/>
          <a:pathLst>
            <a:path>
              <a:moveTo>
                <a:pt x="2771155" y="4233361"/>
              </a:moveTo>
              <a:arcTo wR="2160695" hR="2160695" stAng="4415326" swAng="1552589"/>
            </a:path>
          </a:pathLst>
        </a:custGeom>
        <a:noFill/>
        <a:ln w="9525" cap="flat" cmpd="sng" algn="ctr">
          <a:solidFill>
            <a:srgbClr val="4BAC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6A460433-69C7-47BB-AD56-B944B08C4FA1}">
      <dgm:prSet phldrT="[Текст]" custT="1"/>
      <dgm:spPr>
        <a:xfrm>
          <a:off x="1843914" y="3861390"/>
          <a:ext cx="1996592" cy="755967"/>
        </a:xfrm>
        <a:prstGeom prst="roundRect">
          <a:avLst/>
        </a:prstGeom>
        <a:gradFill rotWithShape="0">
          <a:gsLst>
            <a:gs pos="0">
              <a:srgbClr val="F79646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79646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79646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семинары-практикумы (3)</a:t>
          </a:r>
          <a:endParaRPr lang="ru-RU" sz="1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80291242-86B8-485C-AB48-3B0174AF7B4E}" type="parTrans" cxnId="{46BE9807-B18B-4579-B94B-D8EFB324F031}">
      <dgm:prSet/>
      <dgm:spPr/>
      <dgm:t>
        <a:bodyPr/>
        <a:lstStyle/>
        <a:p>
          <a:endParaRPr lang="ru-RU"/>
        </a:p>
      </dgm:t>
    </dgm:pt>
    <dgm:pt modelId="{BBC728BC-AAD1-48A9-95A5-531C1E123028}" type="sibTrans" cxnId="{46BE9807-B18B-4579-B94B-D8EFB324F031}">
      <dgm:prSet/>
      <dgm:spPr>
        <a:xfrm>
          <a:off x="1782212" y="156698"/>
          <a:ext cx="4321391" cy="4321391"/>
        </a:xfrm>
        <a:custGeom>
          <a:avLst/>
          <a:gdLst/>
          <a:ahLst/>
          <a:cxnLst/>
          <a:rect l="0" t="0" r="0" b="0"/>
          <a:pathLst>
            <a:path>
              <a:moveTo>
                <a:pt x="643647" y="3699256"/>
              </a:moveTo>
              <a:arcTo wR="2160695" hR="2160695" stAng="8075797" swAng="1215916"/>
            </a:path>
          </a:pathLst>
        </a:custGeom>
        <a:noFill/>
        <a:ln w="9525" cap="flat" cmpd="sng" algn="ctr">
          <a:solidFill>
            <a:srgbClr val="F7964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701645BD-E400-4F32-BFD0-5D5AECB9CB67}">
      <dgm:prSet phldrT="[Текст]" custT="1"/>
      <dgm:spPr>
        <a:xfrm>
          <a:off x="869238" y="2472266"/>
          <a:ext cx="2048056" cy="755967"/>
        </a:xfrm>
        <a:prstGeom prst="roundRect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8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мастер-классы (1)</a:t>
          </a:r>
          <a:endParaRPr lang="ru-RU" sz="1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39FB5C9-E803-47F9-8670-74E17218CCA2}" type="parTrans" cxnId="{A843EAF8-B50F-4320-A38B-2BC426A2ECBB}">
      <dgm:prSet/>
      <dgm:spPr/>
      <dgm:t>
        <a:bodyPr/>
        <a:lstStyle/>
        <a:p>
          <a:endParaRPr lang="ru-RU"/>
        </a:p>
      </dgm:t>
    </dgm:pt>
    <dgm:pt modelId="{00FB633D-901C-4BAB-BF9B-388243385C1C}" type="sibTrans" cxnId="{A843EAF8-B50F-4320-A38B-2BC426A2ECBB}">
      <dgm:prSet/>
      <dgm:spPr>
        <a:xfrm>
          <a:off x="1871418" y="263040"/>
          <a:ext cx="4321391" cy="4321391"/>
        </a:xfrm>
        <a:custGeom>
          <a:avLst/>
          <a:gdLst/>
          <a:ahLst/>
          <a:cxnLst/>
          <a:rect l="0" t="0" r="0" b="0"/>
          <a:pathLst>
            <a:path>
              <a:moveTo>
                <a:pt x="387" y="2201610"/>
              </a:moveTo>
              <a:arcTo wR="2160695" hR="2160695" stAng="10734899" swAng="1194123"/>
            </a:path>
          </a:pathLst>
        </a:custGeom>
        <a:noFill/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ACBC1749-4E19-4983-A599-5F797ECA06BE}">
      <dgm:prSet phldrT="[Текст]" custT="1"/>
      <dgm:spPr>
        <a:xfrm>
          <a:off x="1175239" y="963635"/>
          <a:ext cx="2022132" cy="755967"/>
        </a:xfrm>
        <a:prstGeom prst="roundRect">
          <a:avLst/>
        </a:prstGeom>
        <a:gradFill rotWithShape="0">
          <a:gsLst>
            <a:gs pos="0">
              <a:srgbClr val="9BBB59">
                <a:lumMod val="5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групповые и индивидуальные консультации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9E0D182-7A83-4AEE-BEC7-104F8E226D54}" type="parTrans" cxnId="{15401901-B209-4C88-A28D-E11904A4FAD5}">
      <dgm:prSet/>
      <dgm:spPr/>
      <dgm:t>
        <a:bodyPr/>
        <a:lstStyle/>
        <a:p>
          <a:endParaRPr lang="ru-RU"/>
        </a:p>
      </dgm:t>
    </dgm:pt>
    <dgm:pt modelId="{9117496D-357A-4115-9870-0B3D9119E048}" type="sibTrans" cxnId="{15401901-B209-4C88-A28D-E11904A4FAD5}">
      <dgm:prSet/>
      <dgm:spPr>
        <a:xfrm>
          <a:off x="1768370" y="421619"/>
          <a:ext cx="4321391" cy="4321391"/>
        </a:xfrm>
        <a:custGeom>
          <a:avLst/>
          <a:gdLst/>
          <a:ahLst/>
          <a:cxnLst/>
          <a:rect l="0" t="0" r="0" b="0"/>
          <a:pathLst>
            <a:path>
              <a:moveTo>
                <a:pt x="734644" y="537431"/>
              </a:moveTo>
              <a:arcTo wR="2160695" hR="2160695" stAng="13722026" swAng="1085826"/>
            </a:path>
          </a:pathLst>
        </a:custGeom>
        <a:noFill/>
        <a:ln w="9525" cap="flat" cmpd="sng" algn="ctr">
          <a:solidFill>
            <a:srgbClr val="9BBB5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D5F55458-3D54-4676-B770-91B5A4B5CD48}" type="pres">
      <dgm:prSet presAssocID="{4E6EDC6E-8CB1-413C-A178-A6DFFA54BBB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7C80F5-11F4-41F9-812E-5B78C6BECC6C}" type="pres">
      <dgm:prSet presAssocID="{9B90B219-C6A5-40EE-B1AA-B0B8E8B5712C}" presName="node" presStyleLbl="node1" presStyleIdx="0" presStyleCnt="7" custScaleX="156880" custRadScaleRad="105339" custRadScaleInc="-4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EF5BA3-DF81-4D39-B545-9655F6BEE8CE}" type="pres">
      <dgm:prSet presAssocID="{9B90B219-C6A5-40EE-B1AA-B0B8E8B5712C}" presName="spNode" presStyleCnt="0"/>
      <dgm:spPr/>
      <dgm:t>
        <a:bodyPr/>
        <a:lstStyle/>
        <a:p>
          <a:endParaRPr lang="ru-RU"/>
        </a:p>
      </dgm:t>
    </dgm:pt>
    <dgm:pt modelId="{AE3B61DA-CB51-4CA9-8D89-03C3D1801D3A}" type="pres">
      <dgm:prSet presAssocID="{AAD892C2-9D49-4CCB-B2F6-F7EEF95EB40B}" presName="sibTrans" presStyleLbl="sibTrans1D1" presStyleIdx="0" presStyleCnt="7"/>
      <dgm:spPr/>
      <dgm:t>
        <a:bodyPr/>
        <a:lstStyle/>
        <a:p>
          <a:endParaRPr lang="ru-RU"/>
        </a:p>
      </dgm:t>
    </dgm:pt>
    <dgm:pt modelId="{4402EB12-C057-4C7C-BD5D-50DAC123BD88}" type="pres">
      <dgm:prSet presAssocID="{F9C313F8-646C-408A-A570-F924E69C5B9B}" presName="node" presStyleLbl="node1" presStyleIdx="1" presStyleCnt="7" custScaleX="175679" custRadScaleRad="104589" custRadScaleInc="509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AE7E44-3236-4A5D-ACE5-54E75B0AC0E8}" type="pres">
      <dgm:prSet presAssocID="{F9C313F8-646C-408A-A570-F924E69C5B9B}" presName="spNode" presStyleCnt="0"/>
      <dgm:spPr/>
      <dgm:t>
        <a:bodyPr/>
        <a:lstStyle/>
        <a:p>
          <a:endParaRPr lang="ru-RU"/>
        </a:p>
      </dgm:t>
    </dgm:pt>
    <dgm:pt modelId="{15BA1EE6-EC34-47DD-B082-A2FE36CD5B18}" type="pres">
      <dgm:prSet presAssocID="{B0EDFB47-353D-4026-91A4-579BCF341FFA}" presName="sibTrans" presStyleLbl="sibTrans1D1" presStyleIdx="1" presStyleCnt="7"/>
      <dgm:spPr/>
      <dgm:t>
        <a:bodyPr/>
        <a:lstStyle/>
        <a:p>
          <a:endParaRPr lang="ru-RU"/>
        </a:p>
      </dgm:t>
    </dgm:pt>
    <dgm:pt modelId="{6C934C13-AEF9-459C-82BF-BEF895C0B1B3}" type="pres">
      <dgm:prSet presAssocID="{CE123CF1-2AB4-4282-B669-54C1784144EF}" presName="node" presStyleLbl="node1" presStyleIdx="2" presStyleCnt="7" custScaleX="165915" custRadScaleRad="103279" custRadScaleInc="-28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430B84-26AB-4210-B40F-FF8A9F12102D}" type="pres">
      <dgm:prSet presAssocID="{CE123CF1-2AB4-4282-B669-54C1784144EF}" presName="spNode" presStyleCnt="0"/>
      <dgm:spPr/>
      <dgm:t>
        <a:bodyPr/>
        <a:lstStyle/>
        <a:p>
          <a:endParaRPr lang="ru-RU"/>
        </a:p>
      </dgm:t>
    </dgm:pt>
    <dgm:pt modelId="{30DA2CC1-C02E-4507-9B3D-45C548C2EB02}" type="pres">
      <dgm:prSet presAssocID="{A16AB136-AE9A-4589-AE24-48CB433777A3}" presName="sibTrans" presStyleLbl="sibTrans1D1" presStyleIdx="2" presStyleCnt="7"/>
      <dgm:spPr/>
      <dgm:t>
        <a:bodyPr/>
        <a:lstStyle/>
        <a:p>
          <a:endParaRPr lang="ru-RU"/>
        </a:p>
      </dgm:t>
    </dgm:pt>
    <dgm:pt modelId="{3C151FFE-9A07-43B5-82A3-DE3DE5DECDCD}" type="pres">
      <dgm:prSet presAssocID="{F1066D82-BBF3-4D36-810F-8387E2AD0D7C}" presName="node" presStyleLbl="node1" presStyleIdx="3" presStyleCnt="7" custScaleX="159110" custRadScaleRad="99795" custRadScaleInc="-89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42758-5374-4BD5-9AA6-F4D71E38EF15}" type="pres">
      <dgm:prSet presAssocID="{F1066D82-BBF3-4D36-810F-8387E2AD0D7C}" presName="spNode" presStyleCnt="0"/>
      <dgm:spPr/>
      <dgm:t>
        <a:bodyPr/>
        <a:lstStyle/>
        <a:p>
          <a:endParaRPr lang="ru-RU"/>
        </a:p>
      </dgm:t>
    </dgm:pt>
    <dgm:pt modelId="{2F3D636A-7E11-43A5-87A8-C74BA4F708C1}" type="pres">
      <dgm:prSet presAssocID="{D686B013-D153-4D4C-83E3-E7ADAA422D63}" presName="sibTrans" presStyleLbl="sibTrans1D1" presStyleIdx="3" presStyleCnt="7"/>
      <dgm:spPr/>
      <dgm:t>
        <a:bodyPr/>
        <a:lstStyle/>
        <a:p>
          <a:endParaRPr lang="ru-RU"/>
        </a:p>
      </dgm:t>
    </dgm:pt>
    <dgm:pt modelId="{E4C73FA7-29E0-4676-9AC2-D2D07AEBCEA1}" type="pres">
      <dgm:prSet presAssocID="{6A460433-69C7-47BB-AD56-B944B08C4FA1}" presName="node" presStyleLbl="node1" presStyleIdx="4" presStyleCnt="7" custScaleX="171672" custRadScaleRad="95835" custRadScaleInc="534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545E3-B3F8-422D-8C9C-75DDF60A07A9}" type="pres">
      <dgm:prSet presAssocID="{6A460433-69C7-47BB-AD56-B944B08C4FA1}" presName="spNode" presStyleCnt="0"/>
      <dgm:spPr/>
      <dgm:t>
        <a:bodyPr/>
        <a:lstStyle/>
        <a:p>
          <a:endParaRPr lang="ru-RU"/>
        </a:p>
      </dgm:t>
    </dgm:pt>
    <dgm:pt modelId="{39ECB741-BEB6-42FC-BA4D-61D7B565D975}" type="pres">
      <dgm:prSet presAssocID="{BBC728BC-AAD1-48A9-95A5-531C1E123028}" presName="sibTrans" presStyleLbl="sibTrans1D1" presStyleIdx="4" presStyleCnt="7"/>
      <dgm:spPr/>
      <dgm:t>
        <a:bodyPr/>
        <a:lstStyle/>
        <a:p>
          <a:endParaRPr lang="ru-RU"/>
        </a:p>
      </dgm:t>
    </dgm:pt>
    <dgm:pt modelId="{43C58483-930F-4084-83F9-EBF25704CC56}" type="pres">
      <dgm:prSet presAssocID="{701645BD-E400-4F32-BFD0-5D5AECB9CB67}" presName="node" presStyleLbl="node1" presStyleIdx="5" presStyleCnt="7" custScaleX="176097" custRadScaleRad="99744" custRadScaleInc="267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9E2693-A8DB-4CA1-A415-57BC4689E88B}" type="pres">
      <dgm:prSet presAssocID="{701645BD-E400-4F32-BFD0-5D5AECB9CB67}" presName="spNode" presStyleCnt="0"/>
      <dgm:spPr/>
      <dgm:t>
        <a:bodyPr/>
        <a:lstStyle/>
        <a:p>
          <a:endParaRPr lang="ru-RU"/>
        </a:p>
      </dgm:t>
    </dgm:pt>
    <dgm:pt modelId="{DF40606F-0EF9-4103-9F96-DA3513FD33B1}" type="pres">
      <dgm:prSet presAssocID="{00FB633D-901C-4BAB-BF9B-388243385C1C}" presName="sibTrans" presStyleLbl="sibTrans1D1" presStyleIdx="5" presStyleCnt="7"/>
      <dgm:spPr/>
      <dgm:t>
        <a:bodyPr/>
        <a:lstStyle/>
        <a:p>
          <a:endParaRPr lang="ru-RU"/>
        </a:p>
      </dgm:t>
    </dgm:pt>
    <dgm:pt modelId="{DBA6994E-1183-4D70-B395-0696BE31CF60}" type="pres">
      <dgm:prSet presAssocID="{ACBC1749-4E19-4983-A599-5F797ECA06BE}" presName="node" presStyleLbl="node1" presStyleIdx="6" presStyleCnt="7" custScaleX="173868" custRadScaleRad="101628" custRadScaleInc="-31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7F0AD6-1BC4-4885-BFB3-0433893D8200}" type="pres">
      <dgm:prSet presAssocID="{ACBC1749-4E19-4983-A599-5F797ECA06BE}" presName="spNode" presStyleCnt="0"/>
      <dgm:spPr/>
      <dgm:t>
        <a:bodyPr/>
        <a:lstStyle/>
        <a:p>
          <a:endParaRPr lang="ru-RU"/>
        </a:p>
      </dgm:t>
    </dgm:pt>
    <dgm:pt modelId="{43AC992A-4999-449B-B0B1-4790DBCDE0F1}" type="pres">
      <dgm:prSet presAssocID="{9117496D-357A-4115-9870-0B3D9119E048}" presName="sibTrans" presStyleLbl="sibTrans1D1" presStyleIdx="6" presStyleCnt="7"/>
      <dgm:spPr/>
      <dgm:t>
        <a:bodyPr/>
        <a:lstStyle/>
        <a:p>
          <a:endParaRPr lang="ru-RU"/>
        </a:p>
      </dgm:t>
    </dgm:pt>
  </dgm:ptLst>
  <dgm:cxnLst>
    <dgm:cxn modelId="{15401901-B209-4C88-A28D-E11904A4FAD5}" srcId="{4E6EDC6E-8CB1-413C-A178-A6DFFA54BBBD}" destId="{ACBC1749-4E19-4983-A599-5F797ECA06BE}" srcOrd="6" destOrd="0" parTransId="{19E0D182-7A83-4AEE-BEC7-104F8E226D54}" sibTransId="{9117496D-357A-4115-9870-0B3D9119E048}"/>
    <dgm:cxn modelId="{C60EF4D9-2EE6-4714-8C1B-B72A1197CF9D}" type="presOf" srcId="{00FB633D-901C-4BAB-BF9B-388243385C1C}" destId="{DF40606F-0EF9-4103-9F96-DA3513FD33B1}" srcOrd="0" destOrd="0" presId="urn:microsoft.com/office/officeart/2005/8/layout/cycle6"/>
    <dgm:cxn modelId="{8FEAAB42-E99C-4862-8E0F-B07E92FA0341}" srcId="{4E6EDC6E-8CB1-413C-A178-A6DFFA54BBBD}" destId="{F1066D82-BBF3-4D36-810F-8387E2AD0D7C}" srcOrd="3" destOrd="0" parTransId="{C2B3CBE1-83ED-43BC-B979-2C2B2D7EE0EE}" sibTransId="{D686B013-D153-4D4C-83E3-E7ADAA422D63}"/>
    <dgm:cxn modelId="{27DDBB3B-3B6D-4BAB-9A44-C566D0F06F36}" type="presOf" srcId="{F9C313F8-646C-408A-A570-F924E69C5B9B}" destId="{4402EB12-C057-4C7C-BD5D-50DAC123BD88}" srcOrd="0" destOrd="0" presId="urn:microsoft.com/office/officeart/2005/8/layout/cycle6"/>
    <dgm:cxn modelId="{A843EAF8-B50F-4320-A38B-2BC426A2ECBB}" srcId="{4E6EDC6E-8CB1-413C-A178-A6DFFA54BBBD}" destId="{701645BD-E400-4F32-BFD0-5D5AECB9CB67}" srcOrd="5" destOrd="0" parTransId="{539FB5C9-E803-47F9-8670-74E17218CCA2}" sibTransId="{00FB633D-901C-4BAB-BF9B-388243385C1C}"/>
    <dgm:cxn modelId="{8C1AA4B3-DC3C-4B6C-9429-B4955D9F8BBD}" type="presOf" srcId="{9117496D-357A-4115-9870-0B3D9119E048}" destId="{43AC992A-4999-449B-B0B1-4790DBCDE0F1}" srcOrd="0" destOrd="0" presId="urn:microsoft.com/office/officeart/2005/8/layout/cycle6"/>
    <dgm:cxn modelId="{88AC3D03-ACF2-4C47-8326-0E2CEB33BC32}" srcId="{4E6EDC6E-8CB1-413C-A178-A6DFFA54BBBD}" destId="{F9C313F8-646C-408A-A570-F924E69C5B9B}" srcOrd="1" destOrd="0" parTransId="{36B91527-5B4B-4CBA-9C44-4330E6E6B466}" sibTransId="{B0EDFB47-353D-4026-91A4-579BCF341FFA}"/>
    <dgm:cxn modelId="{46BE9807-B18B-4579-B94B-D8EFB324F031}" srcId="{4E6EDC6E-8CB1-413C-A178-A6DFFA54BBBD}" destId="{6A460433-69C7-47BB-AD56-B944B08C4FA1}" srcOrd="4" destOrd="0" parTransId="{80291242-86B8-485C-AB48-3B0174AF7B4E}" sibTransId="{BBC728BC-AAD1-48A9-95A5-531C1E123028}"/>
    <dgm:cxn modelId="{0844D92A-5E8E-4D96-B623-35E8970722F4}" type="presOf" srcId="{B0EDFB47-353D-4026-91A4-579BCF341FFA}" destId="{15BA1EE6-EC34-47DD-B082-A2FE36CD5B18}" srcOrd="0" destOrd="0" presId="urn:microsoft.com/office/officeart/2005/8/layout/cycle6"/>
    <dgm:cxn modelId="{189186B5-F5EB-465F-8FA0-267E8F3E9033}" type="presOf" srcId="{CE123CF1-2AB4-4282-B669-54C1784144EF}" destId="{6C934C13-AEF9-459C-82BF-BEF895C0B1B3}" srcOrd="0" destOrd="0" presId="urn:microsoft.com/office/officeart/2005/8/layout/cycle6"/>
    <dgm:cxn modelId="{AD801284-3398-4FC2-A763-FD50002B7D8A}" type="presOf" srcId="{ACBC1749-4E19-4983-A599-5F797ECA06BE}" destId="{DBA6994E-1183-4D70-B395-0696BE31CF60}" srcOrd="0" destOrd="0" presId="urn:microsoft.com/office/officeart/2005/8/layout/cycle6"/>
    <dgm:cxn modelId="{02D56418-7CD3-4C23-AFC6-F3B0C48E8EA7}" type="presOf" srcId="{A16AB136-AE9A-4589-AE24-48CB433777A3}" destId="{30DA2CC1-C02E-4507-9B3D-45C548C2EB02}" srcOrd="0" destOrd="0" presId="urn:microsoft.com/office/officeart/2005/8/layout/cycle6"/>
    <dgm:cxn modelId="{A35C02ED-7488-4A75-844F-E9F4C7B5238F}" type="presOf" srcId="{AAD892C2-9D49-4CCB-B2F6-F7EEF95EB40B}" destId="{AE3B61DA-CB51-4CA9-8D89-03C3D1801D3A}" srcOrd="0" destOrd="0" presId="urn:microsoft.com/office/officeart/2005/8/layout/cycle6"/>
    <dgm:cxn modelId="{908831FC-86C5-4A1E-835E-8E56428FAFFE}" srcId="{4E6EDC6E-8CB1-413C-A178-A6DFFA54BBBD}" destId="{CE123CF1-2AB4-4282-B669-54C1784144EF}" srcOrd="2" destOrd="0" parTransId="{CC5AFEA3-8CDB-4E2A-97A8-E9089BD34BBB}" sibTransId="{A16AB136-AE9A-4589-AE24-48CB433777A3}"/>
    <dgm:cxn modelId="{E48750E3-3BB5-4AD3-869B-5420442DD49C}" type="presOf" srcId="{4E6EDC6E-8CB1-413C-A178-A6DFFA54BBBD}" destId="{D5F55458-3D54-4676-B770-91B5A4B5CD48}" srcOrd="0" destOrd="0" presId="urn:microsoft.com/office/officeart/2005/8/layout/cycle6"/>
    <dgm:cxn modelId="{086668CE-683B-4D27-9574-C98713D5890F}" type="presOf" srcId="{701645BD-E400-4F32-BFD0-5D5AECB9CB67}" destId="{43C58483-930F-4084-83F9-EBF25704CC56}" srcOrd="0" destOrd="0" presId="urn:microsoft.com/office/officeart/2005/8/layout/cycle6"/>
    <dgm:cxn modelId="{14F53EF8-93F9-418E-9501-6F8F5C9B8978}" srcId="{4E6EDC6E-8CB1-413C-A178-A6DFFA54BBBD}" destId="{9B90B219-C6A5-40EE-B1AA-B0B8E8B5712C}" srcOrd="0" destOrd="0" parTransId="{1EA57613-6FF7-49FA-A86C-D90E83344385}" sibTransId="{AAD892C2-9D49-4CCB-B2F6-F7EEF95EB40B}"/>
    <dgm:cxn modelId="{19353C3B-2B76-4A15-A98C-388FDC69D4C3}" type="presOf" srcId="{6A460433-69C7-47BB-AD56-B944B08C4FA1}" destId="{E4C73FA7-29E0-4676-9AC2-D2D07AEBCEA1}" srcOrd="0" destOrd="0" presId="urn:microsoft.com/office/officeart/2005/8/layout/cycle6"/>
    <dgm:cxn modelId="{501F2345-8A09-419C-BA95-E573B2F96161}" type="presOf" srcId="{F1066D82-BBF3-4D36-810F-8387E2AD0D7C}" destId="{3C151FFE-9A07-43B5-82A3-DE3DE5DECDCD}" srcOrd="0" destOrd="0" presId="urn:microsoft.com/office/officeart/2005/8/layout/cycle6"/>
    <dgm:cxn modelId="{0EEF6BB2-26AA-4CD7-A2E3-E45CF161FB54}" type="presOf" srcId="{BBC728BC-AAD1-48A9-95A5-531C1E123028}" destId="{39ECB741-BEB6-42FC-BA4D-61D7B565D975}" srcOrd="0" destOrd="0" presId="urn:microsoft.com/office/officeart/2005/8/layout/cycle6"/>
    <dgm:cxn modelId="{EE347E8F-AC9C-4D8C-A98E-0BFC84B4D52A}" type="presOf" srcId="{D686B013-D153-4D4C-83E3-E7ADAA422D63}" destId="{2F3D636A-7E11-43A5-87A8-C74BA4F708C1}" srcOrd="0" destOrd="0" presId="urn:microsoft.com/office/officeart/2005/8/layout/cycle6"/>
    <dgm:cxn modelId="{9416D054-BD99-48A9-B169-DADE36461BEC}" type="presOf" srcId="{9B90B219-C6A5-40EE-B1AA-B0B8E8B5712C}" destId="{B87C80F5-11F4-41F9-812E-5B78C6BECC6C}" srcOrd="0" destOrd="0" presId="urn:microsoft.com/office/officeart/2005/8/layout/cycle6"/>
    <dgm:cxn modelId="{61FD6F80-DD49-4B94-8504-EBEE0808DE91}" type="presParOf" srcId="{D5F55458-3D54-4676-B770-91B5A4B5CD48}" destId="{B87C80F5-11F4-41F9-812E-5B78C6BECC6C}" srcOrd="0" destOrd="0" presId="urn:microsoft.com/office/officeart/2005/8/layout/cycle6"/>
    <dgm:cxn modelId="{9F1330BB-9903-4434-9900-593841BBEC98}" type="presParOf" srcId="{D5F55458-3D54-4676-B770-91B5A4B5CD48}" destId="{C9EF5BA3-DF81-4D39-B545-9655F6BEE8CE}" srcOrd="1" destOrd="0" presId="urn:microsoft.com/office/officeart/2005/8/layout/cycle6"/>
    <dgm:cxn modelId="{F33F2F4A-D26F-40FE-BD50-B07C5AF703F8}" type="presParOf" srcId="{D5F55458-3D54-4676-B770-91B5A4B5CD48}" destId="{AE3B61DA-CB51-4CA9-8D89-03C3D1801D3A}" srcOrd="2" destOrd="0" presId="urn:microsoft.com/office/officeart/2005/8/layout/cycle6"/>
    <dgm:cxn modelId="{0E0D7D73-C9B6-41C0-A07A-8EE60C37477C}" type="presParOf" srcId="{D5F55458-3D54-4676-B770-91B5A4B5CD48}" destId="{4402EB12-C057-4C7C-BD5D-50DAC123BD88}" srcOrd="3" destOrd="0" presId="urn:microsoft.com/office/officeart/2005/8/layout/cycle6"/>
    <dgm:cxn modelId="{63FC0C24-4C86-46A3-878D-E3788D1F0626}" type="presParOf" srcId="{D5F55458-3D54-4676-B770-91B5A4B5CD48}" destId="{46AE7E44-3236-4A5D-ACE5-54E75B0AC0E8}" srcOrd="4" destOrd="0" presId="urn:microsoft.com/office/officeart/2005/8/layout/cycle6"/>
    <dgm:cxn modelId="{9EB42A53-3439-4A4A-98A2-4DE7779F2781}" type="presParOf" srcId="{D5F55458-3D54-4676-B770-91B5A4B5CD48}" destId="{15BA1EE6-EC34-47DD-B082-A2FE36CD5B18}" srcOrd="5" destOrd="0" presId="urn:microsoft.com/office/officeart/2005/8/layout/cycle6"/>
    <dgm:cxn modelId="{05854C9E-D4CC-442C-B288-9CB4FDE24FD8}" type="presParOf" srcId="{D5F55458-3D54-4676-B770-91B5A4B5CD48}" destId="{6C934C13-AEF9-459C-82BF-BEF895C0B1B3}" srcOrd="6" destOrd="0" presId="urn:microsoft.com/office/officeart/2005/8/layout/cycle6"/>
    <dgm:cxn modelId="{0EACEEB0-A7E5-49AA-83B0-B44694EB8C22}" type="presParOf" srcId="{D5F55458-3D54-4676-B770-91B5A4B5CD48}" destId="{A6430B84-26AB-4210-B40F-FF8A9F12102D}" srcOrd="7" destOrd="0" presId="urn:microsoft.com/office/officeart/2005/8/layout/cycle6"/>
    <dgm:cxn modelId="{ACC0AB22-294E-43E1-84C7-FA6EC29C3EEB}" type="presParOf" srcId="{D5F55458-3D54-4676-B770-91B5A4B5CD48}" destId="{30DA2CC1-C02E-4507-9B3D-45C548C2EB02}" srcOrd="8" destOrd="0" presId="urn:microsoft.com/office/officeart/2005/8/layout/cycle6"/>
    <dgm:cxn modelId="{5239C591-A6C2-4CFC-9A1E-F23E71966A5F}" type="presParOf" srcId="{D5F55458-3D54-4676-B770-91B5A4B5CD48}" destId="{3C151FFE-9A07-43B5-82A3-DE3DE5DECDCD}" srcOrd="9" destOrd="0" presId="urn:microsoft.com/office/officeart/2005/8/layout/cycle6"/>
    <dgm:cxn modelId="{665F12A8-97C9-49FB-BB01-EC0C30881DD0}" type="presParOf" srcId="{D5F55458-3D54-4676-B770-91B5A4B5CD48}" destId="{23942758-5374-4BD5-9AA6-F4D71E38EF15}" srcOrd="10" destOrd="0" presId="urn:microsoft.com/office/officeart/2005/8/layout/cycle6"/>
    <dgm:cxn modelId="{D52F2718-3A80-4E6F-9E6A-E6F82D195C9A}" type="presParOf" srcId="{D5F55458-3D54-4676-B770-91B5A4B5CD48}" destId="{2F3D636A-7E11-43A5-87A8-C74BA4F708C1}" srcOrd="11" destOrd="0" presId="urn:microsoft.com/office/officeart/2005/8/layout/cycle6"/>
    <dgm:cxn modelId="{3723CE81-9ADF-42C5-B8A3-28245B18CEBB}" type="presParOf" srcId="{D5F55458-3D54-4676-B770-91B5A4B5CD48}" destId="{E4C73FA7-29E0-4676-9AC2-D2D07AEBCEA1}" srcOrd="12" destOrd="0" presId="urn:microsoft.com/office/officeart/2005/8/layout/cycle6"/>
    <dgm:cxn modelId="{4A8D2962-8F7A-4E0A-98FB-287223FC4878}" type="presParOf" srcId="{D5F55458-3D54-4676-B770-91B5A4B5CD48}" destId="{D28545E3-B3F8-422D-8C9C-75DDF60A07A9}" srcOrd="13" destOrd="0" presId="urn:microsoft.com/office/officeart/2005/8/layout/cycle6"/>
    <dgm:cxn modelId="{E8035293-1B9F-4033-8072-391879EC1A4B}" type="presParOf" srcId="{D5F55458-3D54-4676-B770-91B5A4B5CD48}" destId="{39ECB741-BEB6-42FC-BA4D-61D7B565D975}" srcOrd="14" destOrd="0" presId="urn:microsoft.com/office/officeart/2005/8/layout/cycle6"/>
    <dgm:cxn modelId="{DD748E5C-1731-4FF3-BD85-2FFC3964E620}" type="presParOf" srcId="{D5F55458-3D54-4676-B770-91B5A4B5CD48}" destId="{43C58483-930F-4084-83F9-EBF25704CC56}" srcOrd="15" destOrd="0" presId="urn:microsoft.com/office/officeart/2005/8/layout/cycle6"/>
    <dgm:cxn modelId="{7F3D5D49-5361-4AFE-BE60-9034151854B5}" type="presParOf" srcId="{D5F55458-3D54-4676-B770-91B5A4B5CD48}" destId="{D99E2693-A8DB-4CA1-A415-57BC4689E88B}" srcOrd="16" destOrd="0" presId="urn:microsoft.com/office/officeart/2005/8/layout/cycle6"/>
    <dgm:cxn modelId="{D541F6A8-E20C-463E-82C6-09F6050A44A6}" type="presParOf" srcId="{D5F55458-3D54-4676-B770-91B5A4B5CD48}" destId="{DF40606F-0EF9-4103-9F96-DA3513FD33B1}" srcOrd="17" destOrd="0" presId="urn:microsoft.com/office/officeart/2005/8/layout/cycle6"/>
    <dgm:cxn modelId="{7DB8EE86-5F1B-45F3-9D42-E74DA6C46B34}" type="presParOf" srcId="{D5F55458-3D54-4676-B770-91B5A4B5CD48}" destId="{DBA6994E-1183-4D70-B395-0696BE31CF60}" srcOrd="18" destOrd="0" presId="urn:microsoft.com/office/officeart/2005/8/layout/cycle6"/>
    <dgm:cxn modelId="{5D48E972-6783-4BE7-9FBC-95495C3D3CD5}" type="presParOf" srcId="{D5F55458-3D54-4676-B770-91B5A4B5CD48}" destId="{C27F0AD6-1BC4-4885-BFB3-0433893D8200}" srcOrd="19" destOrd="0" presId="urn:microsoft.com/office/officeart/2005/8/layout/cycle6"/>
    <dgm:cxn modelId="{61FCDB3B-910A-4BA5-B021-16C74D876F83}" type="presParOf" srcId="{D5F55458-3D54-4676-B770-91B5A4B5CD48}" destId="{43AC992A-4999-449B-B0B1-4790DBCDE0F1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4CF7FD-F007-4B8B-B5D9-54677C493979}">
      <dsp:nvSpPr>
        <dsp:cNvPr id="0" name=""/>
        <dsp:cNvSpPr/>
      </dsp:nvSpPr>
      <dsp:spPr>
        <a:xfrm>
          <a:off x="2594986" y="239054"/>
          <a:ext cx="2785596" cy="2636426"/>
        </a:xfrm>
        <a:prstGeom prst="ellipse">
          <a:avLst/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500" kern="1200" dirty="0" smtClean="0"/>
            <a:t>Направления методической работы в 2022/2023 учебном году:</a:t>
          </a:r>
          <a:endParaRPr lang="ru-RU" sz="2500" kern="1200" dirty="0"/>
        </a:p>
      </dsp:txBody>
      <dsp:txXfrm>
        <a:off x="3002927" y="625150"/>
        <a:ext cx="1969714" cy="1864234"/>
      </dsp:txXfrm>
    </dsp:sp>
    <dsp:sp modelId="{A8AD3550-2F5E-4694-9FB9-7F307B90008E}">
      <dsp:nvSpPr>
        <dsp:cNvPr id="0" name=""/>
        <dsp:cNvSpPr/>
      </dsp:nvSpPr>
      <dsp:spPr>
        <a:xfrm rot="21460051">
          <a:off x="2316376" y="1381812"/>
          <a:ext cx="683841" cy="60951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07F8BB4-D246-4D3C-97A4-E35F366EF6C1}">
      <dsp:nvSpPr>
        <dsp:cNvPr id="0" name=""/>
        <dsp:cNvSpPr/>
      </dsp:nvSpPr>
      <dsp:spPr>
        <a:xfrm>
          <a:off x="71995" y="936108"/>
          <a:ext cx="2234205" cy="1750143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аналитическое</a:t>
          </a:r>
          <a:endParaRPr lang="ru-RU" sz="2000" b="0" kern="1200" dirty="0"/>
        </a:p>
      </dsp:txBody>
      <dsp:txXfrm>
        <a:off x="123255" y="987368"/>
        <a:ext cx="2131685" cy="1647623"/>
      </dsp:txXfrm>
    </dsp:sp>
    <dsp:sp modelId="{102782D7-58E7-4D99-B287-C81F61C15D9F}">
      <dsp:nvSpPr>
        <dsp:cNvPr id="0" name=""/>
        <dsp:cNvSpPr/>
      </dsp:nvSpPr>
      <dsp:spPr>
        <a:xfrm rot="18424489">
          <a:off x="2649551" y="2762925"/>
          <a:ext cx="1264071" cy="592268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93447"/>
            <a:satOff val="-2002"/>
            <a:lumOff val="10271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A8D40F2-EBA1-4726-9635-466E4801D75E}">
      <dsp:nvSpPr>
        <dsp:cNvPr id="0" name=""/>
        <dsp:cNvSpPr/>
      </dsp:nvSpPr>
      <dsp:spPr>
        <a:xfrm>
          <a:off x="576049" y="3456380"/>
          <a:ext cx="2412284" cy="1957426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13333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информационное</a:t>
          </a:r>
          <a:endParaRPr lang="ru-RU" sz="1900" kern="1200" dirty="0"/>
        </a:p>
      </dsp:txBody>
      <dsp:txXfrm>
        <a:off x="633380" y="3513711"/>
        <a:ext cx="2297622" cy="1842764"/>
      </dsp:txXfrm>
    </dsp:sp>
    <dsp:sp modelId="{9C3D9735-797B-44CF-ACBA-DE8803D09F6D}">
      <dsp:nvSpPr>
        <dsp:cNvPr id="0" name=""/>
        <dsp:cNvSpPr/>
      </dsp:nvSpPr>
      <dsp:spPr>
        <a:xfrm rot="13757302">
          <a:off x="4287970" y="2615734"/>
          <a:ext cx="1101467" cy="60951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186893"/>
            <a:satOff val="-4005"/>
            <a:lumOff val="20541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377FEC4-E12E-45EC-A823-0C17BA6AEAEA}">
      <dsp:nvSpPr>
        <dsp:cNvPr id="0" name=""/>
        <dsp:cNvSpPr/>
      </dsp:nvSpPr>
      <dsp:spPr>
        <a:xfrm>
          <a:off x="4824523" y="3312371"/>
          <a:ext cx="2322341" cy="1952615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26667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организационно-методическое</a:t>
          </a:r>
          <a:endParaRPr lang="ru-RU" sz="1900" kern="1200" dirty="0"/>
        </a:p>
      </dsp:txBody>
      <dsp:txXfrm>
        <a:off x="4881713" y="3369561"/>
        <a:ext cx="2207961" cy="1838235"/>
      </dsp:txXfrm>
    </dsp:sp>
    <dsp:sp modelId="{2B65CBBC-ACDD-43F0-88A1-AD19B3A29325}">
      <dsp:nvSpPr>
        <dsp:cNvPr id="0" name=""/>
        <dsp:cNvSpPr/>
      </dsp:nvSpPr>
      <dsp:spPr>
        <a:xfrm rot="10912370">
          <a:off x="5122340" y="1379519"/>
          <a:ext cx="705773" cy="60951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280340"/>
            <a:satOff val="-6007"/>
            <a:lumOff val="30812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0BD53C4-7B75-451E-B091-BE050498BA7E}">
      <dsp:nvSpPr>
        <dsp:cNvPr id="0" name=""/>
        <dsp:cNvSpPr/>
      </dsp:nvSpPr>
      <dsp:spPr>
        <a:xfrm>
          <a:off x="5760640" y="1008108"/>
          <a:ext cx="2031705" cy="1592759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консультативное</a:t>
          </a:r>
          <a:endParaRPr lang="ru-RU" sz="1900" kern="1200" dirty="0"/>
        </a:p>
      </dsp:txBody>
      <dsp:txXfrm>
        <a:off x="5807290" y="1054758"/>
        <a:ext cx="1938405" cy="14994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7C80F5-11F4-41F9-812E-5B78C6BECC6C}">
      <dsp:nvSpPr>
        <dsp:cNvPr id="0" name=""/>
        <dsp:cNvSpPr/>
      </dsp:nvSpPr>
      <dsp:spPr>
        <a:xfrm>
          <a:off x="3355422" y="0"/>
          <a:ext cx="2002280" cy="829603"/>
        </a:xfrm>
        <a:prstGeom prst="roundRect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районное методическое объединение (3)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395920" y="40498"/>
        <a:ext cx="1921284" cy="748607"/>
      </dsp:txXfrm>
    </dsp:sp>
    <dsp:sp modelId="{AE3B61DA-CB51-4CA9-8D89-03C3D1801D3A}">
      <dsp:nvSpPr>
        <dsp:cNvPr id="0" name=""/>
        <dsp:cNvSpPr/>
      </dsp:nvSpPr>
      <dsp:spPr>
        <a:xfrm>
          <a:off x="2265470" y="507563"/>
          <a:ext cx="4731307" cy="4731307"/>
        </a:xfrm>
        <a:custGeom>
          <a:avLst/>
          <a:gdLst/>
          <a:ahLst/>
          <a:cxnLst/>
          <a:rect l="0" t="0" r="0" b="0"/>
          <a:pathLst>
            <a:path>
              <a:moveTo>
                <a:pt x="2833373" y="107378"/>
              </a:moveTo>
              <a:arcTo wR="2160695" hR="2160695" stAng="17288344" swAng="1467103"/>
            </a:path>
          </a:pathLst>
        </a:custGeom>
        <a:noFill/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02EB12-C057-4C7C-BD5D-50DAC123BD88}">
      <dsp:nvSpPr>
        <dsp:cNvPr id="0" name=""/>
        <dsp:cNvSpPr/>
      </dsp:nvSpPr>
      <dsp:spPr>
        <a:xfrm>
          <a:off x="5413990" y="1135420"/>
          <a:ext cx="2242215" cy="829603"/>
        </a:xfrm>
        <a:prstGeom prst="roundRect">
          <a:avLst/>
        </a:prstGeom>
        <a:gradFill rotWithShape="0">
          <a:gsLst>
            <a:gs pos="0">
              <a:srgbClr val="9BBB59">
                <a:lumMod val="5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заседания творческой и экспертной группы</a:t>
          </a:r>
          <a:endParaRPr lang="ru-RU" sz="15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5454488" y="1175918"/>
        <a:ext cx="2161219" cy="748607"/>
      </dsp:txXfrm>
    </dsp:sp>
    <dsp:sp modelId="{15BA1EE6-EC34-47DD-B082-A2FE36CD5B18}">
      <dsp:nvSpPr>
        <dsp:cNvPr id="0" name=""/>
        <dsp:cNvSpPr/>
      </dsp:nvSpPr>
      <dsp:spPr>
        <a:xfrm>
          <a:off x="2100027" y="301902"/>
          <a:ext cx="4731307" cy="4731307"/>
        </a:xfrm>
        <a:custGeom>
          <a:avLst/>
          <a:gdLst/>
          <a:ahLst/>
          <a:cxnLst/>
          <a:rect l="0" t="0" r="0" b="0"/>
          <a:pathLst>
            <a:path>
              <a:moveTo>
                <a:pt x="4225597" y="1524466"/>
              </a:moveTo>
              <a:arcTo wR="2160695" hR="2160695" stAng="20572507" swAng="1073226"/>
            </a:path>
          </a:pathLst>
        </a:custGeom>
        <a:noFill/>
        <a:ln w="9525" cap="flat" cmpd="sng" algn="ctr">
          <a:solidFill>
            <a:srgbClr val="9BBB59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934C13-AEF9-459C-82BF-BEF895C0B1B3}">
      <dsp:nvSpPr>
        <dsp:cNvPr id="0" name=""/>
        <dsp:cNvSpPr/>
      </dsp:nvSpPr>
      <dsp:spPr>
        <a:xfrm>
          <a:off x="5749739" y="2705817"/>
          <a:ext cx="2117595" cy="829603"/>
        </a:xfrm>
        <a:prstGeom prst="roundRect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школа молодого учителя (2)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5790237" y="2746315"/>
        <a:ext cx="2036599" cy="748607"/>
      </dsp:txXfrm>
    </dsp:sp>
    <dsp:sp modelId="{30DA2CC1-C02E-4507-9B3D-45C548C2EB02}">
      <dsp:nvSpPr>
        <dsp:cNvPr id="0" name=""/>
        <dsp:cNvSpPr/>
      </dsp:nvSpPr>
      <dsp:spPr>
        <a:xfrm>
          <a:off x="2189753" y="199533"/>
          <a:ext cx="4731307" cy="4731307"/>
        </a:xfrm>
        <a:custGeom>
          <a:avLst/>
          <a:gdLst/>
          <a:ahLst/>
          <a:cxnLst/>
          <a:rect l="0" t="0" r="0" b="0"/>
          <a:pathLst>
            <a:path>
              <a:moveTo>
                <a:pt x="4129238" y="3051450"/>
              </a:moveTo>
              <a:arcTo wR="2160695" hR="2160695" stAng="1460789" swAng="1043754"/>
            </a:path>
          </a:pathLst>
        </a:custGeom>
        <a:noFill/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151FFE-9A07-43B5-82A3-DE3DE5DECDCD}">
      <dsp:nvSpPr>
        <dsp:cNvPr id="0" name=""/>
        <dsp:cNvSpPr/>
      </dsp:nvSpPr>
      <dsp:spPr>
        <a:xfrm>
          <a:off x="4925876" y="4145349"/>
          <a:ext cx="2030742" cy="829603"/>
        </a:xfrm>
        <a:prstGeom prst="roundRect">
          <a:avLst/>
        </a:prstGeom>
        <a:gradFill rotWithShape="0">
          <a:gsLst>
            <a:gs pos="0">
              <a:srgbClr val="4BACC6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BACC6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BACC6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творческие отчеты аттестуемых учителей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966374" y="4185847"/>
        <a:ext cx="1949746" cy="748607"/>
      </dsp:txXfrm>
    </dsp:sp>
    <dsp:sp modelId="{2F3D636A-7E11-43A5-87A8-C74BA4F708C1}">
      <dsp:nvSpPr>
        <dsp:cNvPr id="0" name=""/>
        <dsp:cNvSpPr/>
      </dsp:nvSpPr>
      <dsp:spPr>
        <a:xfrm>
          <a:off x="2220816" y="342093"/>
          <a:ext cx="4731307" cy="4731307"/>
        </a:xfrm>
        <a:custGeom>
          <a:avLst/>
          <a:gdLst/>
          <a:ahLst/>
          <a:cxnLst/>
          <a:rect l="0" t="0" r="0" b="0"/>
          <a:pathLst>
            <a:path>
              <a:moveTo>
                <a:pt x="2771155" y="4233361"/>
              </a:moveTo>
              <a:arcTo wR="2160695" hR="2160695" stAng="4415326" swAng="1552589"/>
            </a:path>
          </a:pathLst>
        </a:custGeom>
        <a:noFill/>
        <a:ln w="9525" cap="flat" cmpd="sng" algn="ctr">
          <a:solidFill>
            <a:srgbClr val="4BAC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C73FA7-29E0-4676-9AC2-D2D07AEBCEA1}">
      <dsp:nvSpPr>
        <dsp:cNvPr id="0" name=""/>
        <dsp:cNvSpPr/>
      </dsp:nvSpPr>
      <dsp:spPr>
        <a:xfrm>
          <a:off x="1997302" y="4226708"/>
          <a:ext cx="2191073" cy="829603"/>
        </a:xfrm>
        <a:prstGeom prst="roundRect">
          <a:avLst/>
        </a:prstGeom>
        <a:gradFill rotWithShape="0">
          <a:gsLst>
            <a:gs pos="0">
              <a:srgbClr val="F79646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79646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79646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семинары-практикумы (3)</a:t>
          </a:r>
          <a:endParaRPr lang="ru-RU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037800" y="4267206"/>
        <a:ext cx="2110077" cy="748607"/>
      </dsp:txXfrm>
    </dsp:sp>
    <dsp:sp modelId="{39ECB741-BEB6-42FC-BA4D-61D7B565D975}">
      <dsp:nvSpPr>
        <dsp:cNvPr id="0" name=""/>
        <dsp:cNvSpPr/>
      </dsp:nvSpPr>
      <dsp:spPr>
        <a:xfrm>
          <a:off x="1931908" y="171005"/>
          <a:ext cx="4731307" cy="4731307"/>
        </a:xfrm>
        <a:custGeom>
          <a:avLst/>
          <a:gdLst/>
          <a:ahLst/>
          <a:cxnLst/>
          <a:rect l="0" t="0" r="0" b="0"/>
          <a:pathLst>
            <a:path>
              <a:moveTo>
                <a:pt x="643647" y="3699256"/>
              </a:moveTo>
              <a:arcTo wR="2160695" hR="2160695" stAng="8075797" swAng="1215916"/>
            </a:path>
          </a:pathLst>
        </a:custGeom>
        <a:noFill/>
        <a:ln w="9525" cap="flat" cmpd="sng" algn="ctr">
          <a:solidFill>
            <a:srgbClr val="F7964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C58483-930F-4084-83F9-EBF25704CC56}">
      <dsp:nvSpPr>
        <dsp:cNvPr id="0" name=""/>
        <dsp:cNvSpPr/>
      </dsp:nvSpPr>
      <dsp:spPr>
        <a:xfrm>
          <a:off x="930105" y="2705816"/>
          <a:ext cx="2247550" cy="829603"/>
        </a:xfrm>
        <a:prstGeom prst="roundRect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мастер-классы (1)</a:t>
          </a:r>
          <a:endParaRPr lang="ru-RU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970603" y="2746314"/>
        <a:ext cx="2166554" cy="748607"/>
      </dsp:txXfrm>
    </dsp:sp>
    <dsp:sp modelId="{DF40606F-0EF9-4103-9F96-DA3513FD33B1}">
      <dsp:nvSpPr>
        <dsp:cNvPr id="0" name=""/>
        <dsp:cNvSpPr/>
      </dsp:nvSpPr>
      <dsp:spPr>
        <a:xfrm>
          <a:off x="2030004" y="287695"/>
          <a:ext cx="4731307" cy="4731307"/>
        </a:xfrm>
        <a:custGeom>
          <a:avLst/>
          <a:gdLst/>
          <a:ahLst/>
          <a:cxnLst/>
          <a:rect l="0" t="0" r="0" b="0"/>
          <a:pathLst>
            <a:path>
              <a:moveTo>
                <a:pt x="387" y="2201610"/>
              </a:moveTo>
              <a:arcTo wR="2160695" hR="2160695" stAng="10734899" swAng="1194123"/>
            </a:path>
          </a:pathLst>
        </a:custGeom>
        <a:noFill/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A6994E-1183-4D70-B395-0696BE31CF60}">
      <dsp:nvSpPr>
        <dsp:cNvPr id="0" name=""/>
        <dsp:cNvSpPr/>
      </dsp:nvSpPr>
      <dsp:spPr>
        <a:xfrm>
          <a:off x="1265165" y="1054080"/>
          <a:ext cx="2219101" cy="829603"/>
        </a:xfrm>
        <a:prstGeom prst="roundRect">
          <a:avLst/>
        </a:prstGeom>
        <a:gradFill rotWithShape="0">
          <a:gsLst>
            <a:gs pos="0">
              <a:srgbClr val="9BBB59">
                <a:lumMod val="5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групповые и индивидуальные консультации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305663" y="1094578"/>
        <a:ext cx="2138105" cy="748607"/>
      </dsp:txXfrm>
    </dsp:sp>
    <dsp:sp modelId="{43AC992A-4999-449B-B0B1-4790DBCDE0F1}">
      <dsp:nvSpPr>
        <dsp:cNvPr id="0" name=""/>
        <dsp:cNvSpPr/>
      </dsp:nvSpPr>
      <dsp:spPr>
        <a:xfrm>
          <a:off x="1914304" y="464025"/>
          <a:ext cx="4731307" cy="4731307"/>
        </a:xfrm>
        <a:custGeom>
          <a:avLst/>
          <a:gdLst/>
          <a:ahLst/>
          <a:cxnLst/>
          <a:rect l="0" t="0" r="0" b="0"/>
          <a:pathLst>
            <a:path>
              <a:moveTo>
                <a:pt x="734644" y="537431"/>
              </a:moveTo>
              <a:arcTo wR="2160695" hR="2160695" stAng="13722026" swAng="1085826"/>
            </a:path>
          </a:pathLst>
        </a:custGeom>
        <a:noFill/>
        <a:ln w="9525" cap="flat" cmpd="sng" algn="ctr">
          <a:solidFill>
            <a:srgbClr val="9BBB59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276600" y="1052513"/>
            <a:ext cx="2133600" cy="365125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  <a:latin typeface="Arbat-Bold" pitchFamily="2" charset="0"/>
              </a:defRPr>
            </a:lvl1pPr>
          </a:lstStyle>
          <a:p>
            <a:pPr>
              <a:defRPr/>
            </a:pPr>
            <a:fld id="{8561EF25-0719-4B8C-BE5F-15F65665FCA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491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8E7C3-0BD8-498F-BBC1-BFFD421A19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FB4B1-D919-4E72-A6AB-6E0DBFB488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3344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085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C4B82-B34A-4F13-9859-EE3A7BE41B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1FB68-352C-432C-8DC2-8558EAC607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112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5E786-89CF-42D0-BC47-03E67B80C54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C94CD-FE78-4290-9ED2-C621E6DC35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997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FAAB5-A578-4438-A7CD-E46B2AEA04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1ECF5-5CA7-4368-8300-164343909E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9532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809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3E124-A290-4508-A900-8044630E8EE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BECE7-BC6D-423B-94FF-2768C1F28D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914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9E315-DB2A-40BC-87F8-98AA8F7000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05A0-2B7D-4C2D-979C-C5AC450B6A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707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9A171-8882-40DF-BA40-CC8C37EF66B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0655-70BE-477E-91E2-CBB9272F73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4220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66407-B5D3-422C-B07C-2E75D8DA4A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012C4-114A-49BA-9833-9AE121976A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3126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276600" y="1052513"/>
            <a:ext cx="2133600" cy="365125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  <a:latin typeface="Arbat-Bold" pitchFamily="2" charset="0"/>
              </a:defRPr>
            </a:lvl1pPr>
          </a:lstStyle>
          <a:p>
            <a:pPr>
              <a:defRPr/>
            </a:pPr>
            <a:fld id="{8561EF25-0719-4B8C-BE5F-15F65665FCA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6100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8E7C3-0BD8-498F-BBC1-BFFD421A19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FB4B1-D919-4E72-A6AB-6E0DBFB488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7395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6780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C4B82-B34A-4F13-9859-EE3A7BE41B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1FB68-352C-432C-8DC2-8558EAC607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46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5E786-89CF-42D0-BC47-03E67B80C54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C94CD-FE78-4290-9ED2-C621E6DC35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0319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FAAB5-A578-4438-A7CD-E46B2AEA04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1ECF5-5CA7-4368-8300-164343909E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8690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907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3E124-A290-4508-A900-8044630E8EE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BECE7-BC6D-423B-94FF-2768C1F28D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0725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9E315-DB2A-40BC-87F8-98AA8F7000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05A0-2B7D-4C2D-979C-C5AC450B6A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5756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9A171-8882-40DF-BA40-CC8C37EF66B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0655-70BE-477E-91E2-CBB9272F73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5956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66407-B5D3-422C-B07C-2E75D8DA4A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012C4-114A-49BA-9833-9AE121976A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6957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276600" y="1052513"/>
            <a:ext cx="2133600" cy="365125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  <a:latin typeface="Arbat-Bold" pitchFamily="2" charset="0"/>
              </a:defRPr>
            </a:lvl1pPr>
          </a:lstStyle>
          <a:p>
            <a:pPr>
              <a:defRPr/>
            </a:pPr>
            <a:fld id="{8561EF25-0719-4B8C-BE5F-15F65665FCA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6465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8E7C3-0BD8-498F-BBC1-BFFD421A19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FB4B1-D919-4E72-A6AB-6E0DBFB488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9893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5559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C4B82-B34A-4F13-9859-EE3A7BE41B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1FB68-352C-432C-8DC2-8558EAC607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8073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5E786-89CF-42D0-BC47-03E67B80C54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C94CD-FE78-4290-9ED2-C621E6DC35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6992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FAAB5-A578-4438-A7CD-E46B2AEA04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1ECF5-5CA7-4368-8300-164343909E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55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293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3E124-A290-4508-A900-8044630E8EE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BECE7-BC6D-423B-94FF-2768C1F28D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6342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9E315-DB2A-40BC-87F8-98AA8F7000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05A0-2B7D-4C2D-979C-C5AC450B6A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9274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9A171-8882-40DF-BA40-CC8C37EF66B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0655-70BE-477E-91E2-CBB9272F73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1420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66407-B5D3-422C-B07C-2E75D8DA4A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012C4-114A-49BA-9833-9AE121976A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7246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276600" y="1052513"/>
            <a:ext cx="2133600" cy="365125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  <a:latin typeface="Arbat-Bold" pitchFamily="2" charset="0"/>
              </a:defRPr>
            </a:lvl1pPr>
          </a:lstStyle>
          <a:p>
            <a:pPr>
              <a:defRPr/>
            </a:pPr>
            <a:fld id="{8561EF25-0719-4B8C-BE5F-15F65665FCA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0800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8E7C3-0BD8-498F-BBC1-BFFD421A19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FB4B1-D919-4E72-A6AB-6E0DBFB488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3642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670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C4B82-B34A-4F13-9859-EE3A7BE41B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1FB68-352C-432C-8DC2-8558EAC607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4907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5E786-89CF-42D0-BC47-03E67B80C54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C94CD-FE78-4290-9ED2-C621E6DC35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363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FAAB5-A578-4438-A7CD-E46B2AEA04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1ECF5-5CA7-4368-8300-164343909E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066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47246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3E124-A290-4508-A900-8044630E8EE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BECE7-BC6D-423B-94FF-2768C1F28D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0381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9E315-DB2A-40BC-87F8-98AA8F7000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05A0-2B7D-4C2D-979C-C5AC450B6A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280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9A171-8882-40DF-BA40-CC8C37EF66B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0655-70BE-477E-91E2-CBB9272F73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4248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66407-B5D3-422C-B07C-2E75D8DA4A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012C4-114A-49BA-9833-9AE121976A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848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oul Reaver\Desktop\Новая папка\создание шаблонов\6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62429-B5E1-4FB9-9415-47986677942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35CE25-30CB-49EF-8ADC-DDAD6BA8B6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Овал 8">
            <a:hlinkClick r:id="" action="ppaction://hlinkshowjump?jump=nextslide"/>
          </p:cNvPr>
          <p:cNvSpPr/>
          <p:nvPr userDrawn="1"/>
        </p:nvSpPr>
        <p:spPr>
          <a:xfrm>
            <a:off x="7812360" y="5517232"/>
            <a:ext cx="504056" cy="50405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Овал 7">
            <a:hlinkClick r:id="" action="ppaction://hlinkshowjump?jump=firstslide"/>
          </p:cNvPr>
          <p:cNvSpPr/>
          <p:nvPr userDrawn="1"/>
        </p:nvSpPr>
        <p:spPr>
          <a:xfrm>
            <a:off x="611560" y="5157192"/>
            <a:ext cx="504056" cy="50405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0" name="Овал 19">
            <a:hlinkClick r:id="" action="ppaction://hlinkshowjump?jump=lastslide"/>
          </p:cNvPr>
          <p:cNvSpPr/>
          <p:nvPr userDrawn="1"/>
        </p:nvSpPr>
        <p:spPr>
          <a:xfrm>
            <a:off x="1043608" y="558924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131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Arbat-Bold" pitchFamily="2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bg1"/>
          </a:solidFill>
          <a:latin typeface="Arbat-Bold" pitchFamily="2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800" kern="1200">
          <a:solidFill>
            <a:schemeClr val="bg1"/>
          </a:solidFill>
          <a:latin typeface="Arbat-Bold" pitchFamily="2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bg1"/>
          </a:solidFill>
          <a:latin typeface="Arbat-Bold" pitchFamily="2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bg1"/>
          </a:solidFill>
          <a:latin typeface="Arbat-Bold" pitchFamily="2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bg1"/>
          </a:solidFill>
          <a:latin typeface="Arbat-Bold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oul Reaver\Desktop\Новая папка\создание шаблонов\6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62429-B5E1-4FB9-9415-47986677942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35CE25-30CB-49EF-8ADC-DDAD6BA8B6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Овал 8">
            <a:hlinkClick r:id="" action="ppaction://hlinkshowjump?jump=nextslide"/>
          </p:cNvPr>
          <p:cNvSpPr/>
          <p:nvPr userDrawn="1"/>
        </p:nvSpPr>
        <p:spPr>
          <a:xfrm>
            <a:off x="7812360" y="5517232"/>
            <a:ext cx="504056" cy="50405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Овал 7">
            <a:hlinkClick r:id="" action="ppaction://hlinkshowjump?jump=firstslide"/>
          </p:cNvPr>
          <p:cNvSpPr/>
          <p:nvPr userDrawn="1"/>
        </p:nvSpPr>
        <p:spPr>
          <a:xfrm>
            <a:off x="611560" y="5157192"/>
            <a:ext cx="504056" cy="50405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0" name="Овал 19">
            <a:hlinkClick r:id="" action="ppaction://hlinkshowjump?jump=lastslide"/>
          </p:cNvPr>
          <p:cNvSpPr/>
          <p:nvPr userDrawn="1"/>
        </p:nvSpPr>
        <p:spPr>
          <a:xfrm>
            <a:off x="1043608" y="558924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61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Arbat-Bold" pitchFamily="2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bg1"/>
          </a:solidFill>
          <a:latin typeface="Arbat-Bold" pitchFamily="2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800" kern="1200">
          <a:solidFill>
            <a:schemeClr val="bg1"/>
          </a:solidFill>
          <a:latin typeface="Arbat-Bold" pitchFamily="2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bg1"/>
          </a:solidFill>
          <a:latin typeface="Arbat-Bold" pitchFamily="2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bg1"/>
          </a:solidFill>
          <a:latin typeface="Arbat-Bold" pitchFamily="2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bg1"/>
          </a:solidFill>
          <a:latin typeface="Arbat-Bold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oul Reaver\Desktop\Новая папка\создание шаблонов\6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62429-B5E1-4FB9-9415-47986677942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35CE25-30CB-49EF-8ADC-DDAD6BA8B6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Овал 8">
            <a:hlinkClick r:id="" action="ppaction://hlinkshowjump?jump=nextslide"/>
          </p:cNvPr>
          <p:cNvSpPr/>
          <p:nvPr userDrawn="1"/>
        </p:nvSpPr>
        <p:spPr>
          <a:xfrm>
            <a:off x="7812360" y="5517232"/>
            <a:ext cx="504056" cy="50405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Овал 7">
            <a:hlinkClick r:id="" action="ppaction://hlinkshowjump?jump=firstslide"/>
          </p:cNvPr>
          <p:cNvSpPr/>
          <p:nvPr userDrawn="1"/>
        </p:nvSpPr>
        <p:spPr>
          <a:xfrm>
            <a:off x="611560" y="5157192"/>
            <a:ext cx="504056" cy="50405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0" name="Овал 19">
            <a:hlinkClick r:id="" action="ppaction://hlinkshowjump?jump=lastslide"/>
          </p:cNvPr>
          <p:cNvSpPr/>
          <p:nvPr userDrawn="1"/>
        </p:nvSpPr>
        <p:spPr>
          <a:xfrm>
            <a:off x="1043608" y="558924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61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Arbat-Bold" pitchFamily="2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bg1"/>
          </a:solidFill>
          <a:latin typeface="Arbat-Bold" pitchFamily="2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800" kern="1200">
          <a:solidFill>
            <a:schemeClr val="bg1"/>
          </a:solidFill>
          <a:latin typeface="Arbat-Bold" pitchFamily="2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bg1"/>
          </a:solidFill>
          <a:latin typeface="Arbat-Bold" pitchFamily="2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bg1"/>
          </a:solidFill>
          <a:latin typeface="Arbat-Bold" pitchFamily="2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bg1"/>
          </a:solidFill>
          <a:latin typeface="Arbat-Bold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oul Reaver\Desktop\Новая папка\создание шаблонов\6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62429-B5E1-4FB9-9415-47986677942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28.04.2023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35CE25-30CB-49EF-8ADC-DDAD6BA8B6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Овал 8">
            <a:hlinkClick r:id="" action="ppaction://hlinkshowjump?jump=nextslide"/>
          </p:cNvPr>
          <p:cNvSpPr/>
          <p:nvPr userDrawn="1"/>
        </p:nvSpPr>
        <p:spPr>
          <a:xfrm>
            <a:off x="7812360" y="5517232"/>
            <a:ext cx="504056" cy="50405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Овал 7">
            <a:hlinkClick r:id="" action="ppaction://hlinkshowjump?jump=firstslide"/>
          </p:cNvPr>
          <p:cNvSpPr/>
          <p:nvPr userDrawn="1"/>
        </p:nvSpPr>
        <p:spPr>
          <a:xfrm>
            <a:off x="611560" y="5157192"/>
            <a:ext cx="504056" cy="50405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0" name="Овал 19">
            <a:hlinkClick r:id="" action="ppaction://hlinkshowjump?jump=lastslide"/>
          </p:cNvPr>
          <p:cNvSpPr/>
          <p:nvPr userDrawn="1"/>
        </p:nvSpPr>
        <p:spPr>
          <a:xfrm>
            <a:off x="1043608" y="558924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woPt" dir="t"/>
          </a:scene3d>
          <a:sp3d prstMaterial="matte">
            <a:bevelT/>
            <a:bevelB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064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Arbat-Bold" pitchFamily="2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bat-B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bg1"/>
          </a:solidFill>
          <a:latin typeface="Arbat-Bold" pitchFamily="2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800" kern="1200">
          <a:solidFill>
            <a:schemeClr val="bg1"/>
          </a:solidFill>
          <a:latin typeface="Arbat-Bold" pitchFamily="2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bg1"/>
          </a:solidFill>
          <a:latin typeface="Arbat-Bold" pitchFamily="2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bg1"/>
          </a:solidFill>
          <a:latin typeface="Arbat-Bold" pitchFamily="2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bg1"/>
          </a:solidFill>
          <a:latin typeface="Arbat-Bold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dyt.krymschool.ru/?section_id=2252" TargetMode="External"/><Relationship Id="rId2" Type="http://schemas.openxmlformats.org/officeDocument/2006/relationships/hyperlink" Target="https://cdyt.krymschool.ru/?section_id=2098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cdyt.krymschool.ru/?section_id=2227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edsoo.ru/Rabochie_programmi_po_uch.htm" TargetMode="External"/><Relationship Id="rId2" Type="http://schemas.openxmlformats.org/officeDocument/2006/relationships/hyperlink" Target="https://edsoo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dsoo.ru/constructor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edu.gov.ru/document/b12aa655a39f6016af3974a98620bc34/download/3243/" TargetMode="External"/><Relationship Id="rId2" Type="http://schemas.openxmlformats.org/officeDocument/2006/relationships/hyperlink" Target="http://school.historians.ru/wp-content/uploads/2013/08/&#1048;&#1089;&#1090;&#1086;&#1088;&#1080;&#1082;&#1086;-&#1082;&#1091;&#1083;&#1100;&#1090;&#1091;&#1088;&#1085;&#1099;&#1081;-&#1089;&#1090;&#1072;&#1085;&#1076;&#1072;&#1088;&#1090;.pdf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a.prosv.ru/content/?type=A&amp;subject=265" TargetMode="External"/><Relationship Id="rId7" Type="http://schemas.openxmlformats.org/officeDocument/2006/relationships/hyperlink" Target="https://crimuntur.ru/kraevedcheskij-otdel/shkolnye-muzei/" TargetMode="External"/><Relationship Id="rId2" Type="http://schemas.openxmlformats.org/officeDocument/2006/relationships/hyperlink" Target="https://fpu.edu.ru/?name=&#1086;&#1073;&#1097;&#1077;&#1089;&#1090;&#1074;&#1086;&#1079;&#1085;&#1072;&#1085;&#1080;&#1077;&amp;fio=&amp;schoolClass=&amp;subjectAll=164&amp;publisher=&amp;fpuGroup=&amp;educationLevel=&amp;subjectArea=&amp;subject=&amp;language=&amp;submi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ge-crimea.ru/gia-11/" TargetMode="External"/><Relationship Id="rId5" Type="http://schemas.openxmlformats.org/officeDocument/2006/relationships/hyperlink" Target="https://ege-crimea.ru/gia-9/" TargetMode="External"/><Relationship Id="rId4" Type="http://schemas.openxmlformats.org/officeDocument/2006/relationships/hyperlink" Target="https://krippo.ru/index.php/istoriya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dyt.krymschool.ru/?section_id=2242" TargetMode="External"/><Relationship Id="rId2" Type="http://schemas.openxmlformats.org/officeDocument/2006/relationships/hyperlink" Target="https://cdyt.krymschool.ru/?section_id=1979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dyt.krymschool.ru/?section_id=215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dyt.krymschool.ru/?section_id=2214" TargetMode="External"/><Relationship Id="rId4" Type="http://schemas.openxmlformats.org/officeDocument/2006/relationships/hyperlink" Target="https://cdyt.krymschool.ru/?section_id=183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29600" cy="24719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Районное методическое объединение учителей </a:t>
            </a:r>
            <a:r>
              <a:rPr lang="ru-RU" sz="4000" dirty="0"/>
              <a:t>истории и </a:t>
            </a:r>
            <a:r>
              <a:rPr lang="ru-RU" sz="4000" dirty="0" smtClean="0"/>
              <a:t>обществознания</a:t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/>
              <a:t>Симферопольского </a:t>
            </a:r>
            <a:r>
              <a:rPr lang="ru-RU" sz="4000" dirty="0" smtClean="0"/>
              <a:t>района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429000"/>
            <a:ext cx="6560234" cy="1752600"/>
          </a:xfrm>
        </p:spPr>
        <p:txBody>
          <a:bodyPr/>
          <a:lstStyle/>
          <a:p>
            <a:pPr algn="ctr"/>
            <a:r>
              <a:rPr lang="ru-RU" b="1" dirty="0"/>
              <a:t>«Организованное окончание </a:t>
            </a:r>
            <a:r>
              <a:rPr lang="ru-RU" b="1" dirty="0" smtClean="0"/>
              <a:t>2022/2023 </a:t>
            </a:r>
            <a:r>
              <a:rPr lang="ru-RU" b="1" dirty="0"/>
              <a:t>уч.г.»</a:t>
            </a:r>
          </a:p>
        </p:txBody>
      </p:sp>
    </p:spTree>
    <p:extLst>
      <p:ext uri="{BB962C8B-B14F-4D97-AF65-F5344CB8AC3E}">
        <p14:creationId xmlns:p14="http://schemas.microsoft.com/office/powerpoint/2010/main" val="99738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464653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МЕТОДИЧЕСКОЕ СОПРОВОЖДЕНИЕ ОРГАНИЗАЦИИ ИННОВАЦИОННОЙ ДЕЯТЕЛЬНОСТИ И ОБЕСПЕЧЕНИЕ НЕПРЕРЫВНОСТИ ПОВЫШЕНИЯ МЕТОДИЧЕСКОГО УРОВНЯ И ПРОФЕССИОНАЛЬНОГО МАСТЕРСТВА ПЕДАГОГОВ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ШМУ </a:t>
            </a:r>
            <a:r>
              <a:rPr lang="ru-RU" b="1" dirty="0" smtClean="0"/>
              <a:t>(2):</a:t>
            </a:r>
            <a:endParaRPr lang="ru-RU" b="1" dirty="0"/>
          </a:p>
          <a:p>
            <a:r>
              <a:rPr lang="ru-RU" b="1" dirty="0" smtClean="0"/>
              <a:t>23.09.2022г</a:t>
            </a:r>
            <a:r>
              <a:rPr lang="ru-RU" b="1" dirty="0"/>
              <a:t>. </a:t>
            </a:r>
            <a:r>
              <a:rPr lang="ru-RU" dirty="0"/>
              <a:t>- «Методические приемы формирования мотивации на уроках истории и обществознания» (МБОУ </a:t>
            </a:r>
            <a:r>
              <a:rPr lang="ru-RU" dirty="0" smtClean="0"/>
              <a:t>«Гвардейская школа №1») </a:t>
            </a:r>
            <a:r>
              <a:rPr lang="ru-RU" dirty="0">
                <a:ea typeface="Times New Roman"/>
                <a:cs typeface="Times New Roman"/>
                <a:hlinkClick r:id="rId2"/>
              </a:rPr>
              <a:t>https://cdyt.krymschool.ru/?</a:t>
            </a:r>
            <a:r>
              <a:rPr lang="ru-RU" dirty="0" smtClean="0">
                <a:ea typeface="Times New Roman"/>
                <a:cs typeface="Times New Roman"/>
                <a:hlinkClick r:id="rId2"/>
              </a:rPr>
              <a:t>section_id=2098</a:t>
            </a:r>
            <a:r>
              <a:rPr lang="ru-RU" dirty="0" smtClean="0">
                <a:ea typeface="Times New Roman"/>
                <a:cs typeface="Times New Roman"/>
              </a:rPr>
              <a:t> </a:t>
            </a:r>
            <a:r>
              <a:rPr lang="ru-RU" dirty="0" smtClean="0"/>
              <a:t> </a:t>
            </a:r>
            <a:r>
              <a:rPr lang="ru-RU" dirty="0"/>
              <a:t>;</a:t>
            </a:r>
          </a:p>
          <a:p>
            <a:r>
              <a:rPr lang="ru-RU" b="1" dirty="0" smtClean="0"/>
              <a:t>17.03.2023г</a:t>
            </a:r>
            <a:r>
              <a:rPr lang="ru-RU" b="1" dirty="0"/>
              <a:t>.</a:t>
            </a:r>
            <a:r>
              <a:rPr lang="ru-RU" dirty="0"/>
              <a:t> - «Особенности гражданско-патриотического воспитания  учащихся на уроках и во внеурочное время» (МБОУ «</a:t>
            </a:r>
            <a:r>
              <a:rPr lang="ru-RU" dirty="0" err="1"/>
              <a:t>Кленовская</a:t>
            </a:r>
            <a:r>
              <a:rPr lang="ru-RU" dirty="0"/>
              <a:t> основная школа») </a:t>
            </a:r>
            <a:r>
              <a:rPr lang="ru-RU" dirty="0">
                <a:ea typeface="Times New Roman"/>
                <a:cs typeface="Times New Roman"/>
                <a:hlinkClick r:id="rId3"/>
              </a:rPr>
              <a:t>https://cdyt.krymschool.ru/?</a:t>
            </a:r>
            <a:r>
              <a:rPr lang="ru-RU" dirty="0" smtClean="0">
                <a:ea typeface="Times New Roman"/>
                <a:cs typeface="Times New Roman"/>
                <a:hlinkClick r:id="rId3"/>
              </a:rPr>
              <a:t>section_id=2252</a:t>
            </a:r>
            <a:r>
              <a:rPr lang="ru-RU" dirty="0" smtClean="0">
                <a:ea typeface="Times New Roman"/>
                <a:cs typeface="Times New Roman"/>
              </a:rPr>
              <a:t> </a:t>
            </a:r>
            <a:r>
              <a:rPr lang="ru-RU" dirty="0" smtClean="0"/>
              <a:t>;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598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464653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МЕТОДИЧЕСКОЕ СОПРОВОЖДЕНИЕ ОРГАНИЗАЦИИ ИННОВАЦИОННОЙ ДЕЯТЕЛЬНОСТИ И ОБЕСПЕЧЕНИЕ НЕПРЕРЫВНОСТИ ПОВЫШЕНИЯ МЕТОДИЧЕСКОГО УРОВНЯ И ПРОФЕССИОНАЛЬНОГО МАСТЕРСТВА ПЕДАГОГОВ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МК (1):</a:t>
            </a:r>
            <a:endParaRPr lang="ru-RU" b="1" dirty="0"/>
          </a:p>
          <a:p>
            <a:r>
              <a:rPr lang="ru-RU" b="1" dirty="0" smtClean="0"/>
              <a:t>27.01.2023г</a:t>
            </a:r>
            <a:r>
              <a:rPr lang="ru-RU" b="1" dirty="0"/>
              <a:t>. </a:t>
            </a:r>
            <a:r>
              <a:rPr lang="ru-RU" dirty="0"/>
              <a:t>- «Современные технологии обучения истории. Технология развивающего обучения» (исследовательский подход в обучении). (МБОУ </a:t>
            </a:r>
            <a:r>
              <a:rPr lang="ru-RU" dirty="0" smtClean="0"/>
              <a:t>«Маленская школа») </a:t>
            </a:r>
            <a:r>
              <a:rPr lang="en-US" dirty="0">
                <a:ea typeface="Times New Roman"/>
                <a:cs typeface="Times New Roman"/>
                <a:hlinkClick r:id="rId2"/>
              </a:rPr>
              <a:t>https://cdyt.krymschool.ru/?</a:t>
            </a:r>
            <a:r>
              <a:rPr lang="en-US" dirty="0" smtClean="0">
                <a:ea typeface="Times New Roman"/>
                <a:cs typeface="Times New Roman"/>
                <a:hlinkClick r:id="rId2"/>
              </a:rPr>
              <a:t>section_id=2227</a:t>
            </a:r>
            <a:r>
              <a:rPr lang="ru-RU" dirty="0" smtClean="0">
                <a:ea typeface="Times New Roman"/>
                <a:cs typeface="Times New Roman"/>
              </a:rPr>
              <a:t> </a:t>
            </a:r>
            <a:r>
              <a:rPr lang="ru-RU" dirty="0" smtClean="0"/>
              <a:t>;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97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 algn="ctr"/>
            <a:r>
              <a:rPr lang="ru-RU" dirty="0"/>
              <a:t>Заседания ТГ и ЭГ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ru-RU" dirty="0"/>
              <a:t>Подготовка заданий школьного этапа  предметных олимпиад по истории, обществознанию, праву</a:t>
            </a:r>
          </a:p>
          <a:p>
            <a:r>
              <a:rPr lang="ru-RU" dirty="0"/>
              <a:t>Проверка олимпиадных работ муниципального этапа</a:t>
            </a:r>
          </a:p>
          <a:p>
            <a:r>
              <a:rPr lang="ru-RU" dirty="0"/>
              <a:t>Проверка работ муниципального этапа республиканской олимпиады по истории государства и права</a:t>
            </a:r>
          </a:p>
          <a:p>
            <a:r>
              <a:rPr lang="ru-RU" dirty="0"/>
              <a:t>Проверка конкурсных работ муниципального этапа конкурсов по плану МОНМ РК:</a:t>
            </a:r>
          </a:p>
          <a:p>
            <a:r>
              <a:rPr lang="ru-RU" dirty="0"/>
              <a:t>«Суворовские чтения»</a:t>
            </a:r>
          </a:p>
          <a:p>
            <a:r>
              <a:rPr lang="ru-RU" dirty="0"/>
              <a:t>«Крым – наш общий дом»</a:t>
            </a:r>
          </a:p>
          <a:p>
            <a:r>
              <a:rPr lang="ru-RU" dirty="0"/>
              <a:t>«История местного самоуправления моего края»</a:t>
            </a:r>
          </a:p>
          <a:p>
            <a:r>
              <a:rPr lang="ru-RU" dirty="0"/>
              <a:t>«Конкурс школьных музеев»</a:t>
            </a:r>
          </a:p>
          <a:p>
            <a:r>
              <a:rPr lang="ru-RU" dirty="0"/>
              <a:t>Проверка исследовательских работ муниципального этапа  МАН</a:t>
            </a:r>
          </a:p>
          <a:p>
            <a:r>
              <a:rPr lang="ru-RU" dirty="0"/>
              <a:t>Подготовка заданий и </a:t>
            </a:r>
            <a:r>
              <a:rPr lang="ru-RU" dirty="0" smtClean="0"/>
              <a:t>перепроверка </a:t>
            </a:r>
            <a:r>
              <a:rPr lang="ru-RU" dirty="0"/>
              <a:t>работ пробного ЕГЭ по обществознанию</a:t>
            </a:r>
          </a:p>
          <a:p>
            <a:r>
              <a:rPr lang="ru-RU" dirty="0"/>
              <a:t>Аттестация педагогов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75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812" y="423168"/>
            <a:ext cx="8229600" cy="432048"/>
          </a:xfrm>
        </p:spPr>
        <p:txBody>
          <a:bodyPr>
            <a:normAutofit fontScale="90000"/>
          </a:bodyPr>
          <a:lstStyle/>
          <a:p>
            <a:pPr marL="0" fontAlgn="base">
              <a:spcAft>
                <a:spcPct val="0"/>
              </a:spcAft>
            </a:pPr>
            <a:r>
              <a:rPr lang="ru-RU" altLang="ru-RU" sz="2800" b="1" dirty="0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Участие учителей в методической </a:t>
            </a:r>
            <a:r>
              <a:rPr lang="ru-RU" altLang="ru-RU" sz="2800" b="1" dirty="0" smtClean="0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работе</a:t>
            </a:r>
            <a:br>
              <a:rPr lang="ru-RU" altLang="ru-RU" sz="2800" b="1" dirty="0" smtClean="0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736280"/>
              </p:ext>
            </p:extLst>
          </p:nvPr>
        </p:nvGraphicFramePr>
        <p:xfrm>
          <a:off x="395535" y="855216"/>
          <a:ext cx="8352929" cy="37055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98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0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07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47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Calibri"/>
                        </a:rPr>
                        <a:t>№ п/п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effectLst/>
                          <a:latin typeface="Times New Roman"/>
                          <a:ea typeface="Calibri"/>
                        </a:rPr>
                        <a:t>Название</a:t>
                      </a:r>
                      <a:r>
                        <a:rPr lang="uk-UA" sz="1400" b="1" dirty="0">
                          <a:effectLst/>
                          <a:latin typeface="Times New Roman"/>
                          <a:ea typeface="Calibri"/>
                        </a:rPr>
                        <a:t> ОУ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Calibri"/>
                        </a:rPr>
                        <a:t>ФИО учителя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</a:rPr>
                        <a:t>Категория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837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МБОУ «Скворцовская школа»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Александренко Валерия Владимировна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</a:rPr>
                        <a:t>первая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73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МБОУ «Мирновская школа №2»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Данилевич Татьяна Владимировна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высшая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477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МБОУ «Родниковская школа-гимназия»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Чиглазова Татьяна Николаевна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высшая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73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МБОУ «Гвардейская школа №1»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Коротких Марианна Павловна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высшая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73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МБОУ «Кубанская школа»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Любовицкий Глеб Борисович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</a:rPr>
                        <a:t>СЗД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52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МБОУ «Партизанская школа им.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</a:rPr>
                        <a:t>А.П.Богданова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</a:rPr>
                        <a:t>Новокшонова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 Наталья Сергеевна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</a:rPr>
                        <a:t>первая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473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МБОУ «Мазанская школа»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Карабицына Марина 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Игоревна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высшая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6807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МБОУ «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Донская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 школа 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им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.   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</a:rPr>
                        <a:t>В.П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. Давиденко»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Кандымов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Рустем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Исмаилович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СЗД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79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</a:rPr>
                        <a:t>МБОУ «Маленская школа»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Кадырова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Лемара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Марленовна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высшая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279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</a:rPr>
                        <a:t>МБОУ «Чайкинская школа»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Беспалова Оксана 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Николаевна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высшая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995451"/>
              </p:ext>
            </p:extLst>
          </p:nvPr>
        </p:nvGraphicFramePr>
        <p:xfrm>
          <a:off x="380760" y="4858705"/>
          <a:ext cx="8367704" cy="18106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99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2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77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7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67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Calibri"/>
                        </a:rPr>
                        <a:t>№ п/п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effectLst/>
                          <a:latin typeface="Times New Roman"/>
                          <a:ea typeface="Calibri"/>
                        </a:rPr>
                        <a:t>Название</a:t>
                      </a:r>
                      <a:r>
                        <a:rPr lang="uk-UA" sz="1400" b="1" dirty="0">
                          <a:effectLst/>
                          <a:latin typeface="Times New Roman"/>
                          <a:ea typeface="Calibri"/>
                        </a:rPr>
                        <a:t> ОУ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</a:rPr>
                        <a:t>ФИО учителя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</a:rPr>
                        <a:t>Категория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87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МБОУ «Новоандреевская школа им. В.А.Осипова»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Мельник Людмила Николаевна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высшая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02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МБОУ «Родниковская школа – гимназия»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Бельчу Елена Владимировна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</a:rPr>
                        <a:t>высшая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02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МБОУ «Константиновская школа»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Шурхаленко Валентина Андреевна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</a:rPr>
                        <a:t>высшая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02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034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</a:rPr>
                        <a:t>МБОУ «Кленовская основная школа»</a:t>
                      </a:r>
                      <a:endParaRPr lang="ru-RU" sz="14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Синодалова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Лидия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Николаевна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</a:rPr>
                        <a:t>высшая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80760" y="4458596"/>
            <a:ext cx="8367704" cy="40011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0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0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0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0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0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0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0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0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0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hangingPunct="0"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</a:t>
            </a:r>
            <a:r>
              <a:rPr lang="ru-RU" alt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Экспертная </a:t>
            </a:r>
            <a:r>
              <a:rPr lang="ru-RU" alt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группа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0760" y="455106"/>
            <a:ext cx="8367704" cy="40011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Творческая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1482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/>
              <a:t>Тематические проверки (ТП) и тематические выезды (ТВ)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1. 21.09.2022 - МБОУ «Гвардейская школа-гимназия №2», </a:t>
            </a:r>
          </a:p>
          <a:p>
            <a:r>
              <a:rPr lang="ru-RU" dirty="0"/>
              <a:t>2. 10.10.2022 - МБОУ «Урожайновская школа им. К.В. Варлыгина», </a:t>
            </a:r>
          </a:p>
          <a:p>
            <a:r>
              <a:rPr lang="ru-RU" dirty="0"/>
              <a:t>3. 09.11.2022 - МБОУ Донская школа им. В.П. Давиденко», </a:t>
            </a:r>
          </a:p>
          <a:p>
            <a:r>
              <a:rPr lang="ru-RU" dirty="0"/>
              <a:t>4. 18.01.2023 - МБОУ «Николаевская школа</a:t>
            </a:r>
            <a:r>
              <a:rPr lang="ru-RU" dirty="0" smtClean="0"/>
              <a:t>»,</a:t>
            </a:r>
          </a:p>
          <a:p>
            <a:r>
              <a:rPr lang="ru-RU" dirty="0" smtClean="0"/>
              <a:t>5. 15.02.2023 – «Добровская школа-гимназия им. Я.М. Слонимского»,</a:t>
            </a:r>
          </a:p>
          <a:p>
            <a:r>
              <a:rPr lang="ru-RU" dirty="0" smtClean="0"/>
              <a:t>6. 13.03.2023 – «Мирновская школа №1»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27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 algn="ctr"/>
            <a:r>
              <a:rPr lang="ru-RU" dirty="0"/>
              <a:t>Замечания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6280"/>
          </a:xfrm>
          <a:solidFill>
            <a:schemeClr val="bg1">
              <a:lumMod val="95000"/>
            </a:schemeClr>
          </a:solidFill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несоответствие количества часов на изучение курсов «История России» и «Всеобщая история» рекомендациям КРИППО на 2022-2023 учебный год (45 часов – на изучение курса «История России», 23 часа – на изучение курса «Всеобщая история»);</a:t>
            </a:r>
          </a:p>
          <a:p>
            <a:pPr algn="just"/>
            <a:r>
              <a:rPr lang="ru-RU" dirty="0"/>
              <a:t>нарушение структуры рабочих программ по истории;</a:t>
            </a:r>
          </a:p>
          <a:p>
            <a:pPr algn="just"/>
            <a:r>
              <a:rPr lang="ru-RU" dirty="0"/>
              <a:t>несоответствие планируемых результатов ФГОС по истории, обществознанию в отдельных рабочих программах по </a:t>
            </a:r>
            <a:r>
              <a:rPr lang="ru-RU" dirty="0" smtClean="0"/>
              <a:t>предметам,</a:t>
            </a:r>
          </a:p>
          <a:p>
            <a:pPr algn="just"/>
            <a:r>
              <a:rPr lang="ru-RU" dirty="0"/>
              <a:t>преобладание лекционной формы работы </a:t>
            </a:r>
            <a:r>
              <a:rPr lang="ru-RU" dirty="0" smtClean="0"/>
              <a:t>учителя на уроке</a:t>
            </a:r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00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одаренными детьми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46237"/>
            <a:ext cx="8435280" cy="452628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Всероссийская олимпиада школьников</a:t>
            </a:r>
          </a:p>
          <a:p>
            <a:r>
              <a:rPr lang="ru-RU" b="1" dirty="0" smtClean="0"/>
              <a:t>Республиканский этап</a:t>
            </a:r>
          </a:p>
          <a:p>
            <a:r>
              <a:rPr lang="ru-RU" b="1" dirty="0" smtClean="0"/>
              <a:t>Призеры</a:t>
            </a:r>
          </a:p>
          <a:p>
            <a:r>
              <a:rPr lang="ru-RU" dirty="0" smtClean="0"/>
              <a:t>право - Захарчук Владислав, 9 класс МБОУ «Скворцовская школа»</a:t>
            </a:r>
          </a:p>
          <a:p>
            <a:r>
              <a:rPr lang="ru-RU" dirty="0" smtClean="0"/>
              <a:t>право – </a:t>
            </a:r>
            <a:r>
              <a:rPr lang="ru-RU" dirty="0" err="1" smtClean="0"/>
              <a:t>Святохо</a:t>
            </a:r>
            <a:r>
              <a:rPr lang="ru-RU" dirty="0" smtClean="0"/>
              <a:t> Альбина – 10 класс МБОУ «Лицей»</a:t>
            </a:r>
          </a:p>
          <a:p>
            <a:r>
              <a:rPr lang="ru-RU" dirty="0"/>
              <a:t>о</a:t>
            </a:r>
            <a:r>
              <a:rPr lang="ru-RU" dirty="0" smtClean="0"/>
              <a:t>бществознание – Скопин Даниил – 10 класс МБОУ «Чистенская школа-гимназия им. И.С. Тарасюка»</a:t>
            </a:r>
          </a:p>
          <a:p>
            <a:pPr lvl="0">
              <a:buClr>
                <a:srgbClr val="727CA3"/>
              </a:buClr>
            </a:pPr>
            <a:endParaRPr lang="ru-RU" b="1" dirty="0" smtClean="0">
              <a:solidFill>
                <a:prstClr val="black"/>
              </a:solidFill>
            </a:endParaRPr>
          </a:p>
          <a:p>
            <a:pPr lvl="0">
              <a:buClr>
                <a:srgbClr val="727CA3"/>
              </a:buClr>
            </a:pPr>
            <a:r>
              <a:rPr lang="ru-RU" b="1" dirty="0" smtClean="0">
                <a:solidFill>
                  <a:prstClr val="black"/>
                </a:solidFill>
              </a:rPr>
              <a:t>МАН</a:t>
            </a:r>
            <a:endParaRPr lang="ru-RU" b="1" dirty="0">
              <a:solidFill>
                <a:prstClr val="black"/>
              </a:solidFill>
            </a:endParaRPr>
          </a:p>
          <a:p>
            <a:pPr lvl="0">
              <a:buClr>
                <a:srgbClr val="727CA3"/>
              </a:buClr>
            </a:pPr>
            <a:r>
              <a:rPr lang="ru-RU" b="1" dirty="0">
                <a:solidFill>
                  <a:prstClr val="black"/>
                </a:solidFill>
              </a:rPr>
              <a:t>Республиканский этап</a:t>
            </a:r>
          </a:p>
          <a:p>
            <a:pPr lvl="0">
              <a:buClr>
                <a:srgbClr val="727CA3"/>
              </a:buClr>
            </a:pPr>
            <a:r>
              <a:rPr lang="ru-RU" dirty="0">
                <a:solidFill>
                  <a:prstClr val="black"/>
                </a:solidFill>
              </a:rPr>
              <a:t>2 место - Решетова </a:t>
            </a:r>
            <a:r>
              <a:rPr lang="ru-RU" dirty="0" err="1">
                <a:solidFill>
                  <a:prstClr val="black"/>
                </a:solidFill>
              </a:rPr>
              <a:t>Лейля</a:t>
            </a:r>
            <a:r>
              <a:rPr lang="ru-RU" dirty="0">
                <a:solidFill>
                  <a:prstClr val="black"/>
                </a:solidFill>
              </a:rPr>
              <a:t> МБОУ «Родниковская школа-гимназия»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70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одаренными детьми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/>
              <a:t>Республиканские конкурсы кадетов «Суворовские чтения» </a:t>
            </a:r>
          </a:p>
          <a:p>
            <a:r>
              <a:rPr lang="ru-RU" b="1" dirty="0"/>
              <a:t>Номинация «Исследовательская работа»</a:t>
            </a:r>
          </a:p>
          <a:p>
            <a:r>
              <a:rPr lang="ru-RU" dirty="0" smtClean="0"/>
              <a:t>1 место – </a:t>
            </a:r>
            <a:r>
              <a:rPr lang="ru-RU" dirty="0" err="1" smtClean="0"/>
              <a:t>Кривелева</a:t>
            </a:r>
            <a:r>
              <a:rPr lang="ru-RU" dirty="0" smtClean="0"/>
              <a:t> Елизавета, </a:t>
            </a:r>
            <a:r>
              <a:rPr lang="ru-RU" dirty="0"/>
              <a:t>9 класс МБОУ «Гвардейская школа №1». </a:t>
            </a:r>
          </a:p>
          <a:p>
            <a:r>
              <a:rPr lang="ru-RU" dirty="0" smtClean="0"/>
              <a:t>2 место – Зубов Дмитрий, 8 класс МБОУ «Скворцовская школа»</a:t>
            </a:r>
            <a:endParaRPr lang="ru-RU" dirty="0"/>
          </a:p>
          <a:p>
            <a:r>
              <a:rPr lang="ru-RU" dirty="0" smtClean="0"/>
              <a:t>3 место – </a:t>
            </a:r>
            <a:r>
              <a:rPr lang="ru-RU" dirty="0" err="1" smtClean="0"/>
              <a:t>Крыжановская</a:t>
            </a:r>
            <a:r>
              <a:rPr lang="ru-RU" dirty="0" smtClean="0"/>
              <a:t> Евгения, 8 класс МБОУ </a:t>
            </a:r>
            <a:r>
              <a:rPr lang="ru-RU" dirty="0"/>
              <a:t>«Первомайская школа».</a:t>
            </a:r>
          </a:p>
          <a:p>
            <a:r>
              <a:rPr lang="ru-RU" b="1" dirty="0"/>
              <a:t>Республиканская конференция «Православие в Крыму»  </a:t>
            </a:r>
          </a:p>
          <a:p>
            <a:r>
              <a:rPr lang="ru-RU" dirty="0"/>
              <a:t>Секция «Крымские святыни»</a:t>
            </a:r>
          </a:p>
          <a:p>
            <a:r>
              <a:rPr lang="ru-RU" dirty="0" smtClean="0"/>
              <a:t>2 </a:t>
            </a:r>
            <a:r>
              <a:rPr lang="ru-RU" dirty="0"/>
              <a:t>место – </a:t>
            </a:r>
            <a:r>
              <a:rPr lang="ru-RU" dirty="0" err="1" smtClean="0"/>
              <a:t>Урсуленко</a:t>
            </a:r>
            <a:r>
              <a:rPr lang="ru-RU" dirty="0" smtClean="0"/>
              <a:t> Елизавета, 10 класс </a:t>
            </a:r>
            <a:r>
              <a:rPr lang="ru-RU" dirty="0"/>
              <a:t>МБОУ </a:t>
            </a:r>
            <a:r>
              <a:rPr lang="ru-RU" dirty="0" smtClean="0"/>
              <a:t>«Николаевская школа»</a:t>
            </a:r>
            <a:endParaRPr lang="ru-RU" dirty="0"/>
          </a:p>
          <a:p>
            <a:r>
              <a:rPr lang="ru-RU" dirty="0"/>
              <a:t>Секция «История православных храмов и монастырей Крыма»</a:t>
            </a:r>
          </a:p>
          <a:p>
            <a:r>
              <a:rPr lang="ru-RU" dirty="0" smtClean="0"/>
              <a:t>3 </a:t>
            </a:r>
            <a:r>
              <a:rPr lang="ru-RU" dirty="0"/>
              <a:t>место - Моисеенко В., учащаяся </a:t>
            </a:r>
            <a:r>
              <a:rPr lang="ru-RU" dirty="0" smtClean="0"/>
              <a:t>10 </a:t>
            </a:r>
            <a:r>
              <a:rPr lang="ru-RU" dirty="0"/>
              <a:t>класса МБОУ «Константиновская школа».</a:t>
            </a:r>
          </a:p>
          <a:p>
            <a:r>
              <a:rPr lang="ru-RU" b="1" dirty="0" smtClean="0"/>
              <a:t>Республиканский этап всероссийского фестиваля-конкурса «Без срока давности» </a:t>
            </a:r>
          </a:p>
          <a:p>
            <a:r>
              <a:rPr lang="ru-RU" dirty="0" smtClean="0"/>
              <a:t>2 место – музей «Истоки» МБОУ «Чистенская школа-гимназия им. И.С. Тарасюка»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03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464653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Работа с одаренными детьми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46237"/>
            <a:ext cx="8435280" cy="452628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Всероссийская олимпиада школьников по вопросам избирательного права</a:t>
            </a:r>
          </a:p>
          <a:p>
            <a:r>
              <a:rPr lang="ru-RU" b="1" dirty="0" smtClean="0"/>
              <a:t>Федеральный этап</a:t>
            </a:r>
          </a:p>
          <a:p>
            <a:r>
              <a:rPr lang="ru-RU" dirty="0" smtClean="0"/>
              <a:t>1 место – Шустова Полина, 10 класс «Лицей»</a:t>
            </a:r>
          </a:p>
          <a:p>
            <a:r>
              <a:rPr lang="ru-RU" b="1" dirty="0" smtClean="0"/>
              <a:t>Республиканский этап</a:t>
            </a:r>
          </a:p>
          <a:p>
            <a:r>
              <a:rPr lang="ru-RU" dirty="0"/>
              <a:t>1 место – Шустова Полина, 10 класс «Лицей»</a:t>
            </a:r>
          </a:p>
          <a:p>
            <a:r>
              <a:rPr lang="ru-RU" dirty="0" smtClean="0"/>
              <a:t>3 место – </a:t>
            </a:r>
            <a:r>
              <a:rPr lang="ru-RU" dirty="0" err="1" smtClean="0"/>
              <a:t>Снеткова</a:t>
            </a:r>
            <a:r>
              <a:rPr lang="ru-RU" dirty="0" smtClean="0"/>
              <a:t> Дарья, 10 класс МБОУ «Лицей»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072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045447"/>
              </p:ext>
            </p:extLst>
          </p:nvPr>
        </p:nvGraphicFramePr>
        <p:xfrm>
          <a:off x="395536" y="1556792"/>
          <a:ext cx="8208913" cy="4732052"/>
        </p:xfrm>
        <a:graphic>
          <a:graphicData uri="http://schemas.openxmlformats.org/drawingml/2006/table">
            <a:tbl>
              <a:tblPr firstRow="1" firstCol="1" bandRow="1"/>
              <a:tblGrid>
                <a:gridCol w="447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3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3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31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31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341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2019/2020</a:t>
                      </a:r>
                      <a:endParaRPr lang="ru-RU" sz="1600" dirty="0">
                        <a:effectLst/>
                        <a:latin typeface="Calibri Light"/>
                        <a:ea typeface="Times New Roman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2020/2021</a:t>
                      </a:r>
                      <a:endParaRPr lang="ru-RU" sz="1600">
                        <a:effectLst/>
                        <a:latin typeface="Calibri Light"/>
                        <a:ea typeface="Times New Roman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2021/2022</a:t>
                      </a:r>
                      <a:endParaRPr lang="ru-RU" sz="1600">
                        <a:effectLst/>
                        <a:latin typeface="Calibri Light"/>
                        <a:ea typeface="Times New Roman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2022/2023</a:t>
                      </a:r>
                      <a:endParaRPr lang="ru-RU" sz="1600">
                        <a:effectLst/>
                        <a:latin typeface="Calibri Light"/>
                        <a:ea typeface="Times New Roman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2023/2024</a:t>
                      </a:r>
                      <a:endParaRPr lang="ru-RU" sz="1600">
                        <a:effectLst/>
                        <a:latin typeface="Calibri Light"/>
                        <a:ea typeface="Times New Roman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2024/2025</a:t>
                      </a:r>
                      <a:endParaRPr lang="ru-RU" sz="1600">
                        <a:effectLst/>
                        <a:latin typeface="Calibri Light"/>
                        <a:ea typeface="Times New Roman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"Денисовская школа"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ШМУ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"Залесская школа"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ШМУ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"Кольчугинская школа № 1"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ШМУ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"Мазанская школа"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3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"Мирновская школа № 2"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РМО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РМО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РМО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РМО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РМО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МК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РМО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"Партизанская школа"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ШМУ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"Перевальненская школа"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"Перовская школа-гимназия"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ШМУ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"Трудовская школа"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"Украинская школа"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ШМУ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6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"Чайкинская школа"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ШМУ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6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МБОУ "Чистенская школа-гимназия"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876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МК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761" marR="35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83568" y="188640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464653">
                    <a:tint val="100000"/>
                    <a:shade val="90000"/>
                    <a:satMod val="250000"/>
                    <a:alpha val="100000"/>
                  </a:srgb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  <a:cs typeface="+mj-cs"/>
              </a:rPr>
              <a:t>Планирование на 2023-2024 уч.г.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3658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551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План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424936" cy="5455171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/>
              <a:t>Формирование гражданской позиции и патриотизма методами и средствами технологии критического мышления (распространение ППО)</a:t>
            </a:r>
          </a:p>
          <a:p>
            <a:pPr algn="just"/>
            <a:r>
              <a:rPr lang="ru-RU" dirty="0" smtClean="0"/>
              <a:t>Анализ работы РМО учителей истории и обществознания в 2022/2023 уч.г.</a:t>
            </a:r>
          </a:p>
          <a:p>
            <a:pPr algn="just"/>
            <a:r>
              <a:rPr lang="ru-RU" dirty="0" smtClean="0"/>
              <a:t>Планирование работы РМО учителей истории и обществознания в 2023/2024 учебном году</a:t>
            </a:r>
          </a:p>
          <a:p>
            <a:pPr algn="just"/>
            <a:r>
              <a:rPr lang="ru-RU" dirty="0" smtClean="0"/>
              <a:t>Анализ результатов пробного ЕГЭ по обществознанию</a:t>
            </a:r>
          </a:p>
          <a:p>
            <a:pPr algn="just"/>
            <a:r>
              <a:rPr lang="ru-RU" dirty="0" smtClean="0"/>
              <a:t>Особенности ГИА в 2022 году</a:t>
            </a:r>
          </a:p>
          <a:p>
            <a:pPr algn="just"/>
            <a:r>
              <a:rPr lang="ru-RU" dirty="0"/>
              <a:t>Обновленные ФГОС в среднем общем </a:t>
            </a:r>
            <a:r>
              <a:rPr lang="ru-RU" dirty="0" smtClean="0"/>
              <a:t>образовании</a:t>
            </a:r>
          </a:p>
          <a:p>
            <a:pPr algn="just"/>
            <a:r>
              <a:rPr lang="ru-RU" dirty="0"/>
              <a:t>Электронная паспортизация школьных </a:t>
            </a:r>
            <a:r>
              <a:rPr lang="ru-RU" dirty="0" smtClean="0"/>
              <a:t>музеев</a:t>
            </a:r>
          </a:p>
          <a:p>
            <a:pPr algn="just"/>
            <a:r>
              <a:rPr lang="ru-RU" dirty="0" smtClean="0"/>
              <a:t>Диагностика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5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algn="ctr"/>
            <a:r>
              <a:rPr lang="ru-RU" dirty="0" smtClean="0"/>
              <a:t>Полезные ссылки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519067"/>
          </a:xfrm>
          <a:solidFill>
            <a:schemeClr val="bg1"/>
          </a:solidFill>
        </p:spPr>
        <p:txBody>
          <a:bodyPr/>
          <a:lstStyle/>
          <a:p>
            <a:r>
              <a:rPr lang="ru-RU" dirty="0" smtClean="0"/>
              <a:t>Единое содержание общего образования</a:t>
            </a:r>
          </a:p>
          <a:p>
            <a:r>
              <a:rPr lang="en-US" dirty="0">
                <a:hlinkClick r:id="rId2"/>
              </a:rPr>
              <a:t>https://edsoo.ru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ru-RU" dirty="0" smtClean="0"/>
              <a:t>Рабочие программы по учебным предметам</a:t>
            </a: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edsoo.ru/Rabochie_programmi_po_uch.htm</a:t>
            </a:r>
            <a:r>
              <a:rPr lang="ru-RU" dirty="0" smtClean="0"/>
              <a:t> </a:t>
            </a:r>
          </a:p>
          <a:p>
            <a:r>
              <a:rPr lang="ru-RU" dirty="0" smtClean="0"/>
              <a:t>Конструктор рабочих программ</a:t>
            </a:r>
          </a:p>
          <a:p>
            <a:r>
              <a:rPr lang="en-US" dirty="0">
                <a:hlinkClick r:id="rId4"/>
              </a:rPr>
              <a:t>https://edsoo.ru/constructor</a:t>
            </a:r>
            <a:r>
              <a:rPr lang="en-US" dirty="0" smtClean="0">
                <a:hlinkClick r:id="rId4"/>
              </a:rPr>
              <a:t>/</a:t>
            </a:r>
            <a:endParaRPr lang="ru-RU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0084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5518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Полезные ссылки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669" y="1124744"/>
            <a:ext cx="8229600" cy="4526280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r>
              <a:rPr lang="ru-RU" dirty="0"/>
              <a:t>Историко-культурны стандарт (2014 г.). Режим доступа: </a:t>
            </a:r>
            <a:endParaRPr lang="ru-RU" dirty="0" smtClean="0"/>
          </a:p>
          <a:p>
            <a:r>
              <a:rPr lang="en-US" dirty="0">
                <a:hlinkClick r:id="rId2"/>
              </a:rPr>
              <a:t>http://school.historians.ru/wp-content/uploads/2013/08/</a:t>
            </a:r>
            <a:r>
              <a:rPr lang="ru-RU" dirty="0">
                <a:hlinkClick r:id="rId2"/>
              </a:rPr>
              <a:t>Историко-культурный-стандарт.</a:t>
            </a:r>
            <a:r>
              <a:rPr lang="en-US" dirty="0" smtClean="0">
                <a:hlinkClick r:id="rId2"/>
              </a:rPr>
              <a:t>pdf</a:t>
            </a:r>
            <a:r>
              <a:rPr lang="ru-RU" dirty="0" smtClean="0"/>
              <a:t> </a:t>
            </a:r>
          </a:p>
          <a:p>
            <a:r>
              <a:rPr lang="ru-RU" dirty="0" smtClean="0"/>
              <a:t>Концепция </a:t>
            </a:r>
            <a:r>
              <a:rPr lang="ru-RU" dirty="0"/>
              <a:t>преподавания учебного курса «История России» в образовательных организациях Российской Федерации, </a:t>
            </a:r>
            <a:r>
              <a:rPr lang="ru-RU" dirty="0" smtClean="0"/>
              <a:t>реализующих основные </a:t>
            </a:r>
            <a:r>
              <a:rPr lang="ru-RU" dirty="0"/>
              <a:t>общеобразовательные программы» (утверждена решением Коллегии Министерства просвещения Российской </a:t>
            </a:r>
            <a:r>
              <a:rPr lang="ru-RU" dirty="0" smtClean="0"/>
              <a:t>Федерации (</a:t>
            </a:r>
            <a:r>
              <a:rPr lang="ru-RU" dirty="0"/>
              <a:t>протокол от 23.10.2020 №ПК-1вн). Режим доступа:</a:t>
            </a:r>
          </a:p>
          <a:p>
            <a:r>
              <a:rPr lang="en-US" dirty="0">
                <a:hlinkClick r:id="rId3"/>
              </a:rPr>
              <a:t>https://docs.edu.gov.ru/document/b12aa655a39f6016af3974a98620bc34/download/3243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84338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Полезные ссылки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248472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Федеральный перечень учебников</a:t>
            </a:r>
          </a:p>
          <a:p>
            <a:r>
              <a:rPr lang="en-US" dirty="0" smtClean="0">
                <a:hlinkClick r:id="rId2"/>
              </a:rPr>
              <a:t>https://fpu.edu.ru/?name=</a:t>
            </a:r>
            <a:r>
              <a:rPr lang="ru-RU" dirty="0" smtClean="0">
                <a:hlinkClick r:id="rId2"/>
              </a:rPr>
              <a:t>обществознание&amp;</a:t>
            </a:r>
            <a:r>
              <a:rPr lang="en-US" dirty="0" err="1" smtClean="0">
                <a:hlinkClick r:id="rId2"/>
              </a:rPr>
              <a:t>fio</a:t>
            </a:r>
            <a:r>
              <a:rPr lang="en-US" dirty="0" smtClean="0">
                <a:hlinkClick r:id="rId2"/>
              </a:rPr>
              <a:t>=&amp;</a:t>
            </a:r>
            <a:r>
              <a:rPr lang="en-US" dirty="0" err="1" smtClean="0">
                <a:hlinkClick r:id="rId2"/>
              </a:rPr>
              <a:t>schoolClass</a:t>
            </a:r>
            <a:r>
              <a:rPr lang="en-US" dirty="0" smtClean="0">
                <a:hlinkClick r:id="rId2"/>
              </a:rPr>
              <a:t>=&amp;</a:t>
            </a:r>
            <a:r>
              <a:rPr lang="en-US" dirty="0" err="1" smtClean="0">
                <a:hlinkClick r:id="rId2"/>
              </a:rPr>
              <a:t>subjectAll</a:t>
            </a:r>
            <a:r>
              <a:rPr lang="en-US" dirty="0" smtClean="0">
                <a:hlinkClick r:id="rId2"/>
              </a:rPr>
              <a:t>=164&amp;publisher=&amp;</a:t>
            </a:r>
            <a:r>
              <a:rPr lang="en-US" dirty="0" err="1" smtClean="0">
                <a:hlinkClick r:id="rId2"/>
              </a:rPr>
              <a:t>fpuGroup</a:t>
            </a:r>
            <a:r>
              <a:rPr lang="en-US" dirty="0" smtClean="0">
                <a:hlinkClick r:id="rId2"/>
              </a:rPr>
              <a:t>=&amp;</a:t>
            </a:r>
            <a:r>
              <a:rPr lang="en-US" dirty="0" err="1" smtClean="0">
                <a:hlinkClick r:id="rId2"/>
              </a:rPr>
              <a:t>educationLevel</a:t>
            </a:r>
            <a:r>
              <a:rPr lang="en-US" dirty="0" smtClean="0">
                <a:hlinkClick r:id="rId2"/>
              </a:rPr>
              <a:t>=&amp;</a:t>
            </a:r>
            <a:r>
              <a:rPr lang="en-US" dirty="0" err="1" smtClean="0">
                <a:hlinkClick r:id="rId2"/>
              </a:rPr>
              <a:t>subjectArea</a:t>
            </a:r>
            <a:r>
              <a:rPr lang="en-US" dirty="0" smtClean="0">
                <a:hlinkClick r:id="rId2"/>
              </a:rPr>
              <a:t>=&amp;subject=&amp;language=&amp;submit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err="1" smtClean="0"/>
              <a:t>Медиатека</a:t>
            </a:r>
            <a:r>
              <a:rPr lang="ru-RU" dirty="0" smtClean="0"/>
              <a:t> издательство Просвещения</a:t>
            </a:r>
          </a:p>
          <a:p>
            <a:r>
              <a:rPr lang="en-US" dirty="0" smtClean="0">
                <a:hlinkClick r:id="rId3"/>
              </a:rPr>
              <a:t>https://media.prosv.ru/content/?type=A&amp;subject=265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КРИППО (материалы республиканских семинаров)</a:t>
            </a:r>
          </a:p>
          <a:p>
            <a:r>
              <a:rPr lang="en-US" dirty="0" smtClean="0">
                <a:hlinkClick r:id="rId4"/>
              </a:rPr>
              <a:t>https://krippo.ru/index.php/istoriya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ЦОМКО (Центр оценки и мониторинга качества образования Республики Крым) </a:t>
            </a:r>
          </a:p>
          <a:p>
            <a:r>
              <a:rPr lang="ru-RU" dirty="0" smtClean="0"/>
              <a:t> </a:t>
            </a:r>
            <a:r>
              <a:rPr lang="en-US" dirty="0" smtClean="0">
                <a:hlinkClick r:id="rId5"/>
              </a:rPr>
              <a:t>https://ege-crimea.ru/gia-9/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6"/>
              </a:rPr>
              <a:t>https://ege-crimea.ru/gia-11/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ГБОУ ДО «ЦДЮТК» (паспортизация школьных музеев)</a:t>
            </a:r>
          </a:p>
          <a:p>
            <a:r>
              <a:rPr lang="en-US" dirty="0">
                <a:hlinkClick r:id="rId7"/>
              </a:rPr>
              <a:t>https://crimuntur.ru/kraevedcheskij-otdel/shkolnye-muzei</a:t>
            </a:r>
            <a:r>
              <a:rPr lang="en-US" dirty="0" smtClean="0">
                <a:hlinkClick r:id="rId7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1983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3645024"/>
            <a:ext cx="7038666" cy="165618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5490" y="1484784"/>
            <a:ext cx="7128792" cy="187220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176" name="Заголовок 1"/>
          <p:cNvSpPr>
            <a:spLocks noGrp="1"/>
          </p:cNvSpPr>
          <p:nvPr>
            <p:ph type="ctrTitle"/>
          </p:nvPr>
        </p:nvSpPr>
        <p:spPr>
          <a:xfrm>
            <a:off x="611188" y="549275"/>
            <a:ext cx="7772400" cy="1008063"/>
          </a:xfrm>
        </p:spPr>
        <p:txBody>
          <a:bodyPr/>
          <a:lstStyle/>
          <a:p>
            <a:r>
              <a:rPr lang="ru-RU" altLang="ru-RU" sz="2800" b="1" dirty="0" smtClean="0"/>
              <a:t>Анализ работы РМО за 2022/2023 учебный год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8888" y="1628775"/>
            <a:ext cx="6697662" cy="3865563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bg1"/>
                </a:solidFill>
              </a:rPr>
              <a:t>Методическая </a:t>
            </a:r>
            <a:r>
              <a:rPr lang="ru-RU" sz="2000" b="1" dirty="0">
                <a:solidFill>
                  <a:schemeClr val="bg1"/>
                </a:solidFill>
              </a:rPr>
              <a:t>проблема РМО:</a:t>
            </a: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</a:rPr>
              <a:t>«Обеспечение качества преподавания предметов социально-гуманитарного цикла на основе способностей и возможностей обучающихся через повышение профессионального мастерства педагогов</a:t>
            </a:r>
            <a:r>
              <a:rPr lang="ru-RU" sz="2000" dirty="0" smtClean="0">
                <a:solidFill>
                  <a:schemeClr val="bg1"/>
                </a:solidFill>
              </a:rPr>
              <a:t>».</a:t>
            </a:r>
          </a:p>
          <a:p>
            <a:pPr>
              <a:defRPr/>
            </a:pPr>
            <a:endParaRPr lang="ru-RU" sz="2000" dirty="0">
              <a:solidFill>
                <a:schemeClr val="bg1"/>
              </a:solidFill>
            </a:endParaRP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</a:rPr>
              <a:t>Цель:</a:t>
            </a: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</a:rPr>
              <a:t>развитие школьного социально-гуманитарного образования, обеспечение качества преподавания в связи с новыми подходами к преподаванию социально-гуманитарных дисциплин в условиях ФГОС ООО и СОО.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29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93670866"/>
              </p:ext>
            </p:extLst>
          </p:nvPr>
        </p:nvGraphicFramePr>
        <p:xfrm>
          <a:off x="611560" y="476672"/>
          <a:ext cx="792088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2610522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2"/>
          <p:cNvSpPr>
            <a:spLocks noChangeArrowheads="1"/>
          </p:cNvSpPr>
          <p:nvPr/>
        </p:nvSpPr>
        <p:spPr bwMode="auto">
          <a:xfrm>
            <a:off x="3324225" y="692150"/>
            <a:ext cx="2665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bg1"/>
                </a:solidFill>
                <a:latin typeface="Arbat-Bold" pitchFamily="2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bg1"/>
                </a:solidFill>
                <a:latin typeface="Arbat-Bold" pitchFamily="2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bg1"/>
                </a:solidFill>
                <a:latin typeface="Arbat-Bold" pitchFamily="2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i="1" u="sng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КАДРОВЫЙ  СОСТАВ</a:t>
            </a:r>
          </a:p>
        </p:txBody>
      </p:sp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611188" y="1268413"/>
            <a:ext cx="7848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5125"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bg1"/>
                </a:solidFill>
                <a:latin typeface="Arbat-Bold" pitchFamily="2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bg1"/>
                </a:solidFill>
                <a:latin typeface="Arbat-Bold" pitchFamily="2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bg1"/>
                </a:solidFill>
                <a:latin typeface="Arbat-Bold" pitchFamily="2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white"/>
                </a:solidFill>
                <a:latin typeface="Arial" pitchFamily="34" charset="0"/>
                <a:cs typeface="Times New Roman" pitchFamily="18" charset="0"/>
              </a:rPr>
              <a:t>Всего на 08.09.2022г. учителей истории и обществознания 79 человек</a:t>
            </a:r>
            <a:endParaRPr lang="ru-RU" altLang="ru-RU" sz="18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1599654"/>
              </p:ext>
            </p:extLst>
          </p:nvPr>
        </p:nvGraphicFramePr>
        <p:xfrm>
          <a:off x="611188" y="1914525"/>
          <a:ext cx="7705725" cy="3459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24050" y="5386388"/>
            <a:ext cx="5465763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indent="365125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Доля учителей, имеющих </a:t>
            </a:r>
            <a:r>
              <a:rPr lang="ru-RU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высшую</a:t>
            </a:r>
            <a:r>
              <a: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ru-RU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первую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квалификационную категорию составляет </a:t>
            </a:r>
            <a:r>
              <a:rPr lang="ru-RU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52%</a:t>
            </a:r>
            <a:endParaRPr lang="ru-RU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6800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1619250" y="908050"/>
            <a:ext cx="56165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bg1"/>
                </a:solidFill>
                <a:latin typeface="Arbat-Bold" pitchFamily="2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bg1"/>
                </a:solidFill>
                <a:latin typeface="Arbat-Bold" pitchFamily="2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bg1"/>
                </a:solidFill>
                <a:latin typeface="Arbat-Bold" pitchFamily="2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smtClean="0">
                <a:solidFill>
                  <a:prstClr val="white"/>
                </a:solidFill>
                <a:latin typeface="Arial" pitchFamily="34" charset="0"/>
                <a:cs typeface="Times New Roman" pitchFamily="18" charset="0"/>
              </a:rPr>
              <a:t>Количественный состав учителей истории и обществознания </a:t>
            </a:r>
            <a:r>
              <a:rPr lang="ru-RU" altLang="ru-RU" sz="2000" b="1" smtClean="0">
                <a:solidFill>
                  <a:prstClr val="white"/>
                </a:solidFill>
                <a:latin typeface="Arial" pitchFamily="34" charset="0"/>
                <a:cs typeface="Times New Roman" pitchFamily="18" charset="0"/>
              </a:rPr>
              <a:t>по педагогическому стажу</a:t>
            </a:r>
            <a:endParaRPr lang="ru-RU" altLang="ru-RU" sz="2000" smtClean="0">
              <a:solidFill>
                <a:prstClr val="white"/>
              </a:solidFill>
              <a:latin typeface="Arial" pitchFamily="34" charset="0"/>
              <a:cs typeface="Times New Roman" pitchFamily="18" charset="0"/>
            </a:endParaRPr>
          </a:p>
        </p:txBody>
      </p:sp>
      <p:graphicFrame>
        <p:nvGraphicFramePr>
          <p:cNvPr id="2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8888821"/>
              </p:ext>
            </p:extLst>
          </p:nvPr>
        </p:nvGraphicFramePr>
        <p:xfrm>
          <a:off x="1331913" y="1916113"/>
          <a:ext cx="6335712" cy="3457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1590675" y="5356225"/>
            <a:ext cx="6305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bg1"/>
                </a:solidFill>
                <a:latin typeface="Arbat-Bold" pitchFamily="2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bg1"/>
                </a:solidFill>
                <a:latin typeface="Arbat-Bold" pitchFamily="2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bg1"/>
                </a:solidFill>
                <a:latin typeface="Arbat-Bold" pitchFamily="2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bg1"/>
                </a:solidFill>
                <a:latin typeface="Arbat-Bold" pitchFamily="2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Доля учителей с опытом работы от 10 лет и более – </a:t>
            </a:r>
            <a:r>
              <a:rPr lang="ru-RU" altLang="ru-RU" sz="1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66%</a:t>
            </a:r>
          </a:p>
        </p:txBody>
      </p:sp>
    </p:spTree>
    <p:extLst>
      <p:ext uri="{BB962C8B-B14F-4D97-AF65-F5344CB8AC3E}">
        <p14:creationId xmlns:p14="http://schemas.microsoft.com/office/powerpoint/2010/main" val="254231452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ru-RU" sz="2700" dirty="0" smtClean="0"/>
              <a:t>Система методической работы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72144426"/>
              </p:ext>
            </p:extLst>
          </p:nvPr>
        </p:nvGraphicFramePr>
        <p:xfrm>
          <a:off x="323528" y="1268760"/>
          <a:ext cx="871296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382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435280" cy="1143000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1800" dirty="0"/>
              <a:t>МЕТОДИЧЕСКОЕ СОПРОВОЖДЕНИЕ ОРГАНИЗАЦИИ ИННОВАЦИОННОЙ ДЕЯТЕЛЬНОСТИ И ОБЕСПЕЧЕНИЕ НЕПРЕРЫВНОСТИ ПОВЫШЕНИЯ МЕТОДИЧЕСКОГО УРОВНЯ И ПРОФЕССИОНАЛЬНОГО МАСТЕРСТВА ПЕДАГОГОВ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6280"/>
          </a:xfrm>
          <a:solidFill>
            <a:schemeClr val="bg1">
              <a:lumMod val="95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РМО (3):</a:t>
            </a:r>
          </a:p>
          <a:p>
            <a:r>
              <a:rPr lang="ru-RU" b="1" dirty="0" smtClean="0"/>
              <a:t>19.08.2023г</a:t>
            </a:r>
            <a:r>
              <a:rPr lang="ru-RU" b="1" dirty="0"/>
              <a:t>.</a:t>
            </a:r>
            <a:r>
              <a:rPr lang="ru-RU" dirty="0"/>
              <a:t> - «Особенности преподавания истории и обществознания в 2021/2022 учебном году в условиях введения ФГОС СОО в 11 классе» </a:t>
            </a:r>
            <a:r>
              <a:rPr lang="ru-RU" dirty="0">
                <a:solidFill>
                  <a:srgbClr val="FF0000"/>
                </a:solidFill>
                <a:ea typeface="Times New Roman"/>
                <a:cs typeface="Times New Roman"/>
                <a:hlinkClick r:id="rId2"/>
              </a:rPr>
              <a:t>https://cdyt.krymschool.ru/?section_id=1979</a:t>
            </a:r>
            <a:r>
              <a:rPr lang="ru-RU" dirty="0" smtClean="0">
                <a:solidFill>
                  <a:srgbClr val="FF0000"/>
                </a:solidFill>
              </a:rPr>
              <a:t>;</a:t>
            </a:r>
          </a:p>
          <a:p>
            <a:endParaRPr lang="ru-RU" dirty="0"/>
          </a:p>
          <a:p>
            <a:r>
              <a:rPr lang="ru-RU" b="1" dirty="0" smtClean="0"/>
              <a:t>17.02.2023г</a:t>
            </a:r>
            <a:r>
              <a:rPr lang="ru-RU" b="1" dirty="0"/>
              <a:t>. </a:t>
            </a:r>
            <a:r>
              <a:rPr lang="ru-RU" dirty="0"/>
              <a:t>- «Педагогическая мастерская» (творческий отчет аттестуемых учителей) </a:t>
            </a:r>
            <a:r>
              <a:rPr lang="ru-RU" dirty="0">
                <a:solidFill>
                  <a:srgbClr val="0D0D0D"/>
                </a:solidFill>
                <a:latin typeface="Times New Roman"/>
                <a:ea typeface="Times New Roman"/>
                <a:hlinkClick r:id="rId3"/>
              </a:rPr>
              <a:t>https://cdyt.krymschool.ru/?section_id=2242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r>
              <a:rPr lang="ru-RU" b="1" dirty="0" smtClean="0"/>
              <a:t>28.04.2023г</a:t>
            </a:r>
            <a:r>
              <a:rPr lang="ru-RU" b="1" dirty="0"/>
              <a:t>.</a:t>
            </a:r>
            <a:r>
              <a:rPr lang="ru-RU" dirty="0"/>
              <a:t> - «Организованное окончание </a:t>
            </a:r>
            <a:r>
              <a:rPr lang="ru-RU" dirty="0" smtClean="0"/>
              <a:t>2022/2023 </a:t>
            </a:r>
            <a:r>
              <a:rPr lang="ru-RU" dirty="0"/>
              <a:t>учебного года».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015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231248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464653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МЕТОДИЧЕСКОЕ СОПРОВОЖДЕНИЕ ОРГАНИЗАЦИИ ИННОВАЦИОННОЙ ДЕЯТЕЛЬНОСТИ И ОБЕСПЕЧЕНИЕ НЕПРЕРЫВНОСТИ ПОВЫШЕНИЯ МЕТОДИЧЕСКОГО УРОВНЯ И ПРОФЕССИОНАЛЬНОГО МАСТЕРСТВА ПЕДАГОГОВ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46237"/>
            <a:ext cx="8712968" cy="4526280"/>
          </a:xfrm>
          <a:solidFill>
            <a:schemeClr val="bg1">
              <a:lumMod val="95000"/>
            </a:schemeClr>
          </a:solidFill>
        </p:spPr>
        <p:txBody>
          <a:bodyPr>
            <a:normAutofit lnSpcReduction="10000"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defRPr/>
            </a:pPr>
            <a:r>
              <a:rPr lang="ru-RU" sz="2200" b="1" u="sng" dirty="0"/>
              <a:t>СП (3):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200" b="1" dirty="0" smtClean="0"/>
              <a:t>11.11.2022г</a:t>
            </a:r>
            <a:r>
              <a:rPr lang="ru-RU" sz="2200" b="1" dirty="0"/>
              <a:t>.</a:t>
            </a:r>
            <a:r>
              <a:rPr lang="ru-RU" sz="2200" dirty="0"/>
              <a:t> - ««Организация музейной деятельности в образовательных учреждениях»)»</a:t>
            </a:r>
          </a:p>
          <a:p>
            <a:pPr marL="0" lvl="0" indent="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200" dirty="0"/>
              <a:t>     </a:t>
            </a:r>
            <a:r>
              <a:rPr lang="ru-RU" sz="2200" dirty="0" smtClean="0"/>
              <a:t>(МБОУ «Залесская </a:t>
            </a:r>
            <a:r>
              <a:rPr lang="ru-RU" sz="2200" dirty="0"/>
              <a:t>школа») </a:t>
            </a:r>
            <a:r>
              <a:rPr lang="ru-RU" sz="2200" dirty="0">
                <a:ea typeface="Times New Roman"/>
                <a:cs typeface="Times New Roman"/>
                <a:hlinkClick r:id="rId3"/>
              </a:rPr>
              <a:t>https://cdyt.krymschool.ru/?</a:t>
            </a:r>
            <a:r>
              <a:rPr lang="ru-RU" sz="2200" dirty="0" smtClean="0">
                <a:ea typeface="Times New Roman"/>
                <a:cs typeface="Times New Roman"/>
                <a:hlinkClick r:id="rId3"/>
              </a:rPr>
              <a:t>section_id=2151</a:t>
            </a:r>
            <a:r>
              <a:rPr lang="ru-RU" sz="2200" dirty="0" smtClean="0">
                <a:ea typeface="Times New Roman"/>
                <a:cs typeface="Times New Roman"/>
              </a:rPr>
              <a:t> </a:t>
            </a:r>
            <a:r>
              <a:rPr lang="ru-RU" sz="2200" dirty="0" smtClean="0"/>
              <a:t>;</a:t>
            </a:r>
            <a:endParaRPr lang="ru-RU" sz="2200" dirty="0"/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200" b="1" dirty="0" smtClean="0"/>
              <a:t>09.12.2022г</a:t>
            </a:r>
            <a:r>
              <a:rPr lang="ru-RU" sz="2200" b="1" dirty="0"/>
              <a:t>. </a:t>
            </a:r>
            <a:r>
              <a:rPr lang="ru-RU" sz="2200" dirty="0"/>
              <a:t>- «Методика работы с наглядностью при формировании функциональной грамотности обучающихся на уроках истории и обществознания».   </a:t>
            </a:r>
            <a:endParaRPr lang="ru-RU" sz="2200" dirty="0" smtClean="0"/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200" dirty="0" smtClean="0"/>
              <a:t>  </a:t>
            </a:r>
            <a:r>
              <a:rPr lang="ru-RU" sz="2200" dirty="0"/>
              <a:t>(МБОУ «Молодежненская школа №2</a:t>
            </a:r>
            <a:r>
              <a:rPr lang="ru-RU" sz="2200" dirty="0" smtClean="0"/>
              <a:t>») </a:t>
            </a:r>
            <a:endParaRPr lang="ru-RU" sz="2200" dirty="0"/>
          </a:p>
          <a:p>
            <a:pPr marL="0" lvl="0" indent="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200" dirty="0">
                <a:hlinkClick r:id="rId4"/>
              </a:rPr>
              <a:t>      </a:t>
            </a:r>
            <a:r>
              <a:rPr lang="en-US" sz="2200" dirty="0">
                <a:hlinkClick r:id="rId5"/>
              </a:rPr>
              <a:t>https://cdyt.krymschool.ru/?</a:t>
            </a:r>
            <a:r>
              <a:rPr lang="en-US" sz="2200" dirty="0" smtClean="0">
                <a:hlinkClick r:id="rId5"/>
              </a:rPr>
              <a:t>section_id=2214</a:t>
            </a:r>
            <a:r>
              <a:rPr lang="ru-RU" sz="2200" dirty="0" smtClean="0"/>
              <a:t> ;</a:t>
            </a:r>
            <a:endParaRPr lang="ru-RU" sz="2200" dirty="0"/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200" b="1" dirty="0" smtClean="0"/>
              <a:t>19.05.2023г</a:t>
            </a:r>
            <a:r>
              <a:rPr lang="ru-RU" sz="2200" b="1" dirty="0"/>
              <a:t>. </a:t>
            </a:r>
            <a:r>
              <a:rPr lang="ru-RU" sz="2200" dirty="0"/>
              <a:t>- </a:t>
            </a:r>
            <a:r>
              <a:rPr lang="ru-RU" sz="2200" dirty="0" smtClean="0"/>
              <a:t>«По следам партизанской славы» (использование регионального компонента в изучении истории) </a:t>
            </a:r>
            <a:endParaRPr lang="ru-RU" sz="2200" dirty="0"/>
          </a:p>
          <a:p>
            <a:pPr marL="0" lvl="0" indent="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200" dirty="0"/>
              <a:t>      (МБОУ </a:t>
            </a:r>
            <a:r>
              <a:rPr lang="ru-RU" sz="2200" dirty="0" smtClean="0"/>
              <a:t>«Перевальненская школа им. Ф.И. Федоренко»).</a:t>
            </a:r>
            <a:endParaRPr lang="ru-RU" sz="2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80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306</TotalTime>
  <Words>1531</Words>
  <Application>Microsoft Office PowerPoint</Application>
  <PresentationFormat>Экран (4:3)</PresentationFormat>
  <Paragraphs>304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22</vt:i4>
      </vt:variant>
    </vt:vector>
  </HeadingPairs>
  <TitlesOfParts>
    <vt:vector size="35" baseType="lpstr">
      <vt:lpstr>Arbat-Bold</vt:lpstr>
      <vt:lpstr>Arial</vt:lpstr>
      <vt:lpstr>Calibri</vt:lpstr>
      <vt:lpstr>Calibri Light</vt:lpstr>
      <vt:lpstr>Cambria</vt:lpstr>
      <vt:lpstr>Rockwell</vt:lpstr>
      <vt:lpstr>Times New Roman</vt:lpstr>
      <vt:lpstr>Wingdings 2</vt:lpstr>
      <vt:lpstr>Литейная</vt:lpstr>
      <vt:lpstr>Тема Office</vt:lpstr>
      <vt:lpstr>1_Тема Office</vt:lpstr>
      <vt:lpstr>2_Тема Office</vt:lpstr>
      <vt:lpstr>3_Тема Office</vt:lpstr>
      <vt:lpstr>Районное методическое объединение учителей истории и обществознания  Симферопольского района </vt:lpstr>
      <vt:lpstr>План работы</vt:lpstr>
      <vt:lpstr>Анализ работы РМО за 2022/2023 учебный год</vt:lpstr>
      <vt:lpstr>Презентация PowerPoint</vt:lpstr>
      <vt:lpstr>Презентация PowerPoint</vt:lpstr>
      <vt:lpstr>Презентация PowerPoint</vt:lpstr>
      <vt:lpstr>Система методической работы</vt:lpstr>
      <vt:lpstr>МЕТОДИЧЕСКОЕ СОПРОВОЖДЕНИЕ ОРГАНИЗАЦИИ ИННОВАЦИОННОЙ ДЕЯТЕЛЬНОСТИ И ОБЕСПЕЧЕНИЕ НЕПРЕРЫВНОСТИ ПОВЫШЕНИЯ МЕТОДИЧЕСКОГО УРОВНЯ И ПРОФЕССИОНАЛЬНОГО МАСТЕРСТВА ПЕДАГОГОВ </vt:lpstr>
      <vt:lpstr>МЕТОДИЧЕСКОЕ СОПРОВОЖДЕНИЕ ОРГАНИЗАЦИИ ИННОВАЦИОННОЙ ДЕЯТЕЛЬНОСТИ И ОБЕСПЕЧЕНИЕ НЕПРЕРЫВНОСТИ ПОВЫШЕНИЯ МЕТОДИЧЕСКОГО УРОВНЯ И ПРОФЕССИОНАЛЬНОГО МАСТЕРСТВА ПЕДАГОГОВ </vt:lpstr>
      <vt:lpstr>МЕТОДИЧЕСКОЕ СОПРОВОЖДЕНИЕ ОРГАНИЗАЦИИ ИННОВАЦИОННОЙ ДЕЯТЕЛЬНОСТИ И ОБЕСПЕЧЕНИЕ НЕПРЕРЫВНОСТИ ПОВЫШЕНИЯ МЕТОДИЧЕСКОГО УРОВНЯ И ПРОФЕССИОНАЛЬНОГО МАСТЕРСТВА ПЕДАГОГОВ </vt:lpstr>
      <vt:lpstr>МЕТОДИЧЕСКОЕ СОПРОВОЖДЕНИЕ ОРГАНИЗАЦИИ ИННОВАЦИОННОЙ ДЕЯТЕЛЬНОСТИ И ОБЕСПЕЧЕНИЕ НЕПРЕРЫВНОСТИ ПОВЫШЕНИЯ МЕТОДИЧЕСКОГО УРОВНЯ И ПРОФЕССИОНАЛЬНОГО МАСТЕРСТВА ПЕДАГОГОВ </vt:lpstr>
      <vt:lpstr>Заседания ТГ и ЭГ</vt:lpstr>
      <vt:lpstr>Участие учителей в методической работе </vt:lpstr>
      <vt:lpstr>Тематические проверки (ТП) и тематические выезды (ТВ)</vt:lpstr>
      <vt:lpstr>Замечания</vt:lpstr>
      <vt:lpstr>Работа с одаренными детьми</vt:lpstr>
      <vt:lpstr>Работа с одаренными детьми</vt:lpstr>
      <vt:lpstr>Работа с одаренными детьми</vt:lpstr>
      <vt:lpstr>Презентация PowerPoint</vt:lpstr>
      <vt:lpstr>Полезные ссылки</vt:lpstr>
      <vt:lpstr>Полезные ссылки</vt:lpstr>
      <vt:lpstr>Полезные ссылки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Районное методическое объединение учителей истории и обществознания  Симферопольского района</dc:title>
  <dc:creator>пр</dc:creator>
  <cp:lastModifiedBy>ПК-2</cp:lastModifiedBy>
  <cp:revision>19</cp:revision>
  <dcterms:created xsi:type="dcterms:W3CDTF">2023-04-27T18:36:42Z</dcterms:created>
  <dcterms:modified xsi:type="dcterms:W3CDTF">2023-04-28T06:44:07Z</dcterms:modified>
</cp:coreProperties>
</file>