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5" r:id="rId11"/>
    <p:sldId id="286" r:id="rId12"/>
    <p:sldId id="265" r:id="rId13"/>
    <p:sldId id="271" r:id="rId14"/>
    <p:sldId id="281" r:id="rId15"/>
    <p:sldId id="267" r:id="rId16"/>
    <p:sldId id="268" r:id="rId17"/>
    <p:sldId id="272" r:id="rId18"/>
    <p:sldId id="283" r:id="rId19"/>
    <p:sldId id="28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80" y="7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7532BC-F6D1-434C-8B7C-8C3121DB611D}" type="doc">
      <dgm:prSet loTypeId="urn:microsoft.com/office/officeart/2005/8/layout/arrow2" loCatId="process" qsTypeId="urn:microsoft.com/office/officeart/2005/8/quickstyle/3d3" qsCatId="3D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B2D857CF-D9F7-4C0E-92ED-A98C5A75B51F}">
      <dgm:prSet phldrT="[Текст]" custT="1"/>
      <dgm:spPr/>
      <dgm:t>
        <a:bodyPr/>
        <a:lstStyle/>
        <a:p>
          <a:r>
            <a:rPr lang="ru-RU" sz="3200" b="1" smtClean="0">
              <a:ln/>
              <a:solidFill>
                <a:srgbClr val="002060"/>
              </a:solidFill>
              <a:latin typeface="Bookman Old Style" panose="02050604050505020204" pitchFamily="18" charset="0"/>
            </a:rPr>
            <a:t>Осведомлённость</a:t>
          </a:r>
          <a:endParaRPr lang="ru-RU" sz="3200" b="1" dirty="0">
            <a:ln/>
            <a:solidFill>
              <a:srgbClr val="002060"/>
            </a:solidFill>
            <a:latin typeface="Bookman Old Style" panose="02050604050505020204" pitchFamily="18" charset="0"/>
          </a:endParaRPr>
        </a:p>
      </dgm:t>
    </dgm:pt>
    <dgm:pt modelId="{2104B175-BCA8-490A-B0B2-6D8F3D7D5228}" type="parTrans" cxnId="{6E1D61C5-E0AA-4F6D-92B2-8D1E4237A716}">
      <dgm:prSet/>
      <dgm:spPr/>
      <dgm:t>
        <a:bodyPr/>
        <a:lstStyle/>
        <a:p>
          <a:endParaRPr lang="ru-RU">
            <a:ln>
              <a:solidFill>
                <a:srgbClr val="00B0F0"/>
              </a:solidFill>
            </a:ln>
            <a:solidFill>
              <a:srgbClr val="002060"/>
            </a:solidFill>
          </a:endParaRPr>
        </a:p>
      </dgm:t>
    </dgm:pt>
    <dgm:pt modelId="{D2ECC861-5A3A-4759-A49D-68F9110425CF}" type="sibTrans" cxnId="{6E1D61C5-E0AA-4F6D-92B2-8D1E4237A716}">
      <dgm:prSet/>
      <dgm:spPr/>
      <dgm:t>
        <a:bodyPr/>
        <a:lstStyle/>
        <a:p>
          <a:endParaRPr lang="ru-RU">
            <a:ln>
              <a:solidFill>
                <a:srgbClr val="00B0F0"/>
              </a:solidFill>
            </a:ln>
            <a:solidFill>
              <a:srgbClr val="002060"/>
            </a:solidFill>
          </a:endParaRPr>
        </a:p>
      </dgm:t>
    </dgm:pt>
    <dgm:pt modelId="{10F9415E-BB73-40E2-92DC-D73F13657C20}">
      <dgm:prSet phldrT="[Текст]" custT="1"/>
      <dgm:spPr/>
      <dgm:t>
        <a:bodyPr/>
        <a:lstStyle/>
        <a:p>
          <a:r>
            <a:rPr lang="ru-RU" sz="3200" b="1" smtClean="0">
              <a:ln/>
              <a:solidFill>
                <a:srgbClr val="002060"/>
              </a:solidFill>
              <a:latin typeface="Bookman Old Style" panose="02050604050505020204" pitchFamily="18" charset="0"/>
            </a:rPr>
            <a:t>Грамотность</a:t>
          </a:r>
          <a:endParaRPr lang="ru-RU" sz="3200" b="1" dirty="0">
            <a:ln/>
            <a:solidFill>
              <a:srgbClr val="002060"/>
            </a:solidFill>
            <a:latin typeface="Bookman Old Style" panose="02050604050505020204" pitchFamily="18" charset="0"/>
          </a:endParaRPr>
        </a:p>
      </dgm:t>
    </dgm:pt>
    <dgm:pt modelId="{E3CCA625-17A3-4C3C-ACDF-5AC3BEDA1256}" type="parTrans" cxnId="{CD5DEAE6-3561-41CF-B641-E42C2DE0DEA7}">
      <dgm:prSet/>
      <dgm:spPr/>
      <dgm:t>
        <a:bodyPr/>
        <a:lstStyle/>
        <a:p>
          <a:endParaRPr lang="ru-RU">
            <a:ln>
              <a:solidFill>
                <a:srgbClr val="00B0F0"/>
              </a:solidFill>
            </a:ln>
            <a:solidFill>
              <a:srgbClr val="002060"/>
            </a:solidFill>
          </a:endParaRPr>
        </a:p>
      </dgm:t>
    </dgm:pt>
    <dgm:pt modelId="{ABCCCCD5-FDAF-4599-A8C5-015D7687C6EC}" type="sibTrans" cxnId="{CD5DEAE6-3561-41CF-B641-E42C2DE0DEA7}">
      <dgm:prSet/>
      <dgm:spPr/>
      <dgm:t>
        <a:bodyPr/>
        <a:lstStyle/>
        <a:p>
          <a:endParaRPr lang="ru-RU">
            <a:ln>
              <a:solidFill>
                <a:srgbClr val="00B0F0"/>
              </a:solidFill>
            </a:ln>
            <a:solidFill>
              <a:srgbClr val="002060"/>
            </a:solidFill>
          </a:endParaRPr>
        </a:p>
      </dgm:t>
    </dgm:pt>
    <dgm:pt modelId="{9F6BA014-4A76-4B26-93FA-AF2B7C233178}">
      <dgm:prSet phldrT="[Текст]" custT="1"/>
      <dgm:spPr/>
      <dgm:t>
        <a:bodyPr/>
        <a:lstStyle/>
        <a:p>
          <a:r>
            <a:rPr lang="ru-RU" sz="3200" b="1" smtClean="0">
              <a:ln/>
              <a:solidFill>
                <a:srgbClr val="002060"/>
              </a:solidFill>
              <a:latin typeface="Bookman Old Style" panose="02050604050505020204" pitchFamily="18" charset="0"/>
            </a:rPr>
            <a:t>Компетентность</a:t>
          </a:r>
          <a:endParaRPr lang="ru-RU" sz="3200" b="1" dirty="0">
            <a:ln/>
            <a:solidFill>
              <a:srgbClr val="002060"/>
            </a:solidFill>
            <a:latin typeface="Bookman Old Style" panose="02050604050505020204" pitchFamily="18" charset="0"/>
          </a:endParaRPr>
        </a:p>
      </dgm:t>
    </dgm:pt>
    <dgm:pt modelId="{DF27A3FC-E556-43BC-B7E8-AD07D88585BC}" type="parTrans" cxnId="{ECC9EF87-72E4-4E2B-8117-4E43F1A51043}">
      <dgm:prSet/>
      <dgm:spPr/>
      <dgm:t>
        <a:bodyPr/>
        <a:lstStyle/>
        <a:p>
          <a:endParaRPr lang="ru-RU">
            <a:ln>
              <a:solidFill>
                <a:srgbClr val="00B0F0"/>
              </a:solidFill>
            </a:ln>
            <a:solidFill>
              <a:srgbClr val="002060"/>
            </a:solidFill>
          </a:endParaRPr>
        </a:p>
      </dgm:t>
    </dgm:pt>
    <dgm:pt modelId="{5B901042-1147-484D-BE83-B80B8D95D3C8}" type="sibTrans" cxnId="{ECC9EF87-72E4-4E2B-8117-4E43F1A51043}">
      <dgm:prSet/>
      <dgm:spPr/>
      <dgm:t>
        <a:bodyPr/>
        <a:lstStyle/>
        <a:p>
          <a:endParaRPr lang="ru-RU">
            <a:ln>
              <a:solidFill>
                <a:srgbClr val="00B0F0"/>
              </a:solidFill>
            </a:ln>
            <a:solidFill>
              <a:srgbClr val="002060"/>
            </a:solidFill>
          </a:endParaRPr>
        </a:p>
      </dgm:t>
    </dgm:pt>
    <dgm:pt modelId="{41540AEE-702E-41F2-95EE-F073B5974DA3}">
      <dgm:prSet custT="1"/>
      <dgm:spPr/>
      <dgm:t>
        <a:bodyPr/>
        <a:lstStyle/>
        <a:p>
          <a:r>
            <a:rPr lang="ru-RU" sz="3200" b="1" smtClean="0">
              <a:ln/>
              <a:solidFill>
                <a:srgbClr val="002060"/>
              </a:solidFill>
              <a:latin typeface="Bookman Old Style" panose="02050604050505020204" pitchFamily="18" charset="0"/>
            </a:rPr>
            <a:t>Культура</a:t>
          </a:r>
          <a:endParaRPr lang="ru-RU" sz="3200" b="1" dirty="0">
            <a:ln/>
            <a:solidFill>
              <a:srgbClr val="002060"/>
            </a:solidFill>
            <a:latin typeface="Bookman Old Style" panose="02050604050505020204" pitchFamily="18" charset="0"/>
          </a:endParaRPr>
        </a:p>
      </dgm:t>
    </dgm:pt>
    <dgm:pt modelId="{3E424EDD-7DC9-4E06-A68B-56380EC56D76}" type="parTrans" cxnId="{EC347B70-18D8-45A1-9B1F-CFB6E149886F}">
      <dgm:prSet/>
      <dgm:spPr/>
      <dgm:t>
        <a:bodyPr/>
        <a:lstStyle/>
        <a:p>
          <a:endParaRPr lang="ru-RU">
            <a:ln>
              <a:solidFill>
                <a:srgbClr val="00B0F0"/>
              </a:solidFill>
            </a:ln>
            <a:solidFill>
              <a:srgbClr val="002060"/>
            </a:solidFill>
          </a:endParaRPr>
        </a:p>
      </dgm:t>
    </dgm:pt>
    <dgm:pt modelId="{0824E5F0-0961-4941-9003-5FCC799EDACA}" type="sibTrans" cxnId="{EC347B70-18D8-45A1-9B1F-CFB6E149886F}">
      <dgm:prSet/>
      <dgm:spPr/>
      <dgm:t>
        <a:bodyPr/>
        <a:lstStyle/>
        <a:p>
          <a:endParaRPr lang="ru-RU">
            <a:ln>
              <a:solidFill>
                <a:srgbClr val="00B0F0"/>
              </a:solidFill>
            </a:ln>
            <a:solidFill>
              <a:srgbClr val="002060"/>
            </a:solidFill>
          </a:endParaRPr>
        </a:p>
      </dgm:t>
    </dgm:pt>
    <dgm:pt modelId="{8016FE84-1683-4801-9E6A-CBD67FCA92F4}" type="pres">
      <dgm:prSet presAssocID="{357532BC-F6D1-434C-8B7C-8C3121DB611D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01B9915-E2A9-4B98-81A9-AD39060C596D}" type="pres">
      <dgm:prSet presAssocID="{357532BC-F6D1-434C-8B7C-8C3121DB611D}" presName="arrow" presStyleLbl="bgShp" presStyleIdx="0" presStyleCnt="1"/>
      <dgm:spPr/>
      <dgm:t>
        <a:bodyPr/>
        <a:lstStyle/>
        <a:p>
          <a:endParaRPr lang="ru-RU"/>
        </a:p>
      </dgm:t>
    </dgm:pt>
    <dgm:pt modelId="{185C1726-362F-4BF6-9B52-B7193A311063}" type="pres">
      <dgm:prSet presAssocID="{357532BC-F6D1-434C-8B7C-8C3121DB611D}" presName="arrowDiagram4" presStyleCnt="0"/>
      <dgm:spPr/>
      <dgm:t>
        <a:bodyPr/>
        <a:lstStyle/>
        <a:p>
          <a:endParaRPr lang="ru-RU"/>
        </a:p>
      </dgm:t>
    </dgm:pt>
    <dgm:pt modelId="{3E816639-1FA8-4860-B782-E363362B9719}" type="pres">
      <dgm:prSet presAssocID="{B2D857CF-D9F7-4C0E-92ED-A98C5A75B51F}" presName="bullet4a" presStyleLbl="node1" presStyleIdx="0" presStyleCnt="4"/>
      <dgm:spPr/>
      <dgm:t>
        <a:bodyPr/>
        <a:lstStyle/>
        <a:p>
          <a:endParaRPr lang="ru-RU"/>
        </a:p>
      </dgm:t>
    </dgm:pt>
    <dgm:pt modelId="{158E9E43-0231-4E1C-94EB-6C584ADD1E5D}" type="pres">
      <dgm:prSet presAssocID="{B2D857CF-D9F7-4C0E-92ED-A98C5A75B51F}" presName="textBox4a" presStyleLbl="revTx" presStyleIdx="0" presStyleCnt="4" custScaleX="332374" custScaleY="4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DFFE81-0439-4B77-9DD4-79D49C075EC2}" type="pres">
      <dgm:prSet presAssocID="{10F9415E-BB73-40E2-92DC-D73F13657C20}" presName="bullet4b" presStyleLbl="node1" presStyleIdx="1" presStyleCnt="4"/>
      <dgm:spPr/>
      <dgm:t>
        <a:bodyPr/>
        <a:lstStyle/>
        <a:p>
          <a:endParaRPr lang="ru-RU"/>
        </a:p>
      </dgm:t>
    </dgm:pt>
    <dgm:pt modelId="{302ADEB6-CBB6-4EDA-BEBF-574D0408D840}" type="pres">
      <dgm:prSet presAssocID="{10F9415E-BB73-40E2-92DC-D73F13657C20}" presName="textBox4b" presStyleLbl="revTx" presStyleIdx="1" presStyleCnt="4" custScaleX="224171" custScaleY="27061" custLinFactNeighborX="3212" custLinFactNeighborY="-226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B02776-0437-4DF9-A161-9EFBACDBDC8C}" type="pres">
      <dgm:prSet presAssocID="{9F6BA014-4A76-4B26-93FA-AF2B7C233178}" presName="bullet4c" presStyleLbl="node1" presStyleIdx="2" presStyleCnt="4"/>
      <dgm:spPr/>
      <dgm:t>
        <a:bodyPr/>
        <a:lstStyle/>
        <a:p>
          <a:endParaRPr lang="ru-RU"/>
        </a:p>
      </dgm:t>
    </dgm:pt>
    <dgm:pt modelId="{4C5B2682-53F4-4886-B7F9-1B34E8026E4D}" type="pres">
      <dgm:prSet presAssocID="{9F6BA014-4A76-4B26-93FA-AF2B7C233178}" presName="textBox4c" presStyleLbl="revTx" presStyleIdx="2" presStyleCnt="4" custAng="10800000" custFlipVert="1" custScaleX="255464" custScaleY="21395" custLinFactNeighborX="7141" custLinFactNeighborY="-323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DD1830-9A1B-418D-B855-FDEF2EFE217F}" type="pres">
      <dgm:prSet presAssocID="{41540AEE-702E-41F2-95EE-F073B5974DA3}" presName="bullet4d" presStyleLbl="node1" presStyleIdx="3" presStyleCnt="4"/>
      <dgm:spPr/>
      <dgm:t>
        <a:bodyPr/>
        <a:lstStyle/>
        <a:p>
          <a:endParaRPr lang="ru-RU"/>
        </a:p>
      </dgm:t>
    </dgm:pt>
    <dgm:pt modelId="{74322CFE-B93C-40C8-A0E9-E3CF3F825D74}" type="pres">
      <dgm:prSet presAssocID="{41540AEE-702E-41F2-95EE-F073B5974DA3}" presName="textBox4d" presStyleLbl="revTx" presStyleIdx="3" presStyleCnt="4" custScaleX="152526" custScaleY="19699" custLinFactNeighborX="20426" custLinFactNeighborY="-584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A0F558-F1DD-4BF0-9AEC-67DF0F1E21C2}" type="presOf" srcId="{41540AEE-702E-41F2-95EE-F073B5974DA3}" destId="{74322CFE-B93C-40C8-A0E9-E3CF3F825D74}" srcOrd="0" destOrd="0" presId="urn:microsoft.com/office/officeart/2005/8/layout/arrow2"/>
    <dgm:cxn modelId="{80085940-5274-4314-9D77-9E480776261D}" type="presOf" srcId="{10F9415E-BB73-40E2-92DC-D73F13657C20}" destId="{302ADEB6-CBB6-4EDA-BEBF-574D0408D840}" srcOrd="0" destOrd="0" presId="urn:microsoft.com/office/officeart/2005/8/layout/arrow2"/>
    <dgm:cxn modelId="{CD5DEAE6-3561-41CF-B641-E42C2DE0DEA7}" srcId="{357532BC-F6D1-434C-8B7C-8C3121DB611D}" destId="{10F9415E-BB73-40E2-92DC-D73F13657C20}" srcOrd="1" destOrd="0" parTransId="{E3CCA625-17A3-4C3C-ACDF-5AC3BEDA1256}" sibTransId="{ABCCCCD5-FDAF-4599-A8C5-015D7687C6EC}"/>
    <dgm:cxn modelId="{2F83A3AE-B38F-4693-A4BF-A7671AA65C6D}" type="presOf" srcId="{B2D857CF-D9F7-4C0E-92ED-A98C5A75B51F}" destId="{158E9E43-0231-4E1C-94EB-6C584ADD1E5D}" srcOrd="0" destOrd="0" presId="urn:microsoft.com/office/officeart/2005/8/layout/arrow2"/>
    <dgm:cxn modelId="{EC347B70-18D8-45A1-9B1F-CFB6E149886F}" srcId="{357532BC-F6D1-434C-8B7C-8C3121DB611D}" destId="{41540AEE-702E-41F2-95EE-F073B5974DA3}" srcOrd="3" destOrd="0" parTransId="{3E424EDD-7DC9-4E06-A68B-56380EC56D76}" sibTransId="{0824E5F0-0961-4941-9003-5FCC799EDACA}"/>
    <dgm:cxn modelId="{54413DE4-FE79-4F31-8391-05EC45FEB2BB}" type="presOf" srcId="{357532BC-F6D1-434C-8B7C-8C3121DB611D}" destId="{8016FE84-1683-4801-9E6A-CBD67FCA92F4}" srcOrd="0" destOrd="0" presId="urn:microsoft.com/office/officeart/2005/8/layout/arrow2"/>
    <dgm:cxn modelId="{ECC9EF87-72E4-4E2B-8117-4E43F1A51043}" srcId="{357532BC-F6D1-434C-8B7C-8C3121DB611D}" destId="{9F6BA014-4A76-4B26-93FA-AF2B7C233178}" srcOrd="2" destOrd="0" parTransId="{DF27A3FC-E556-43BC-B7E8-AD07D88585BC}" sibTransId="{5B901042-1147-484D-BE83-B80B8D95D3C8}"/>
    <dgm:cxn modelId="{C6612361-93DA-4C7E-A22D-4DE436EED672}" type="presOf" srcId="{9F6BA014-4A76-4B26-93FA-AF2B7C233178}" destId="{4C5B2682-53F4-4886-B7F9-1B34E8026E4D}" srcOrd="0" destOrd="0" presId="urn:microsoft.com/office/officeart/2005/8/layout/arrow2"/>
    <dgm:cxn modelId="{6E1D61C5-E0AA-4F6D-92B2-8D1E4237A716}" srcId="{357532BC-F6D1-434C-8B7C-8C3121DB611D}" destId="{B2D857CF-D9F7-4C0E-92ED-A98C5A75B51F}" srcOrd="0" destOrd="0" parTransId="{2104B175-BCA8-490A-B0B2-6D8F3D7D5228}" sibTransId="{D2ECC861-5A3A-4759-A49D-68F9110425CF}"/>
    <dgm:cxn modelId="{FB830893-AB5A-4D13-8974-3CEB262CE386}" type="presParOf" srcId="{8016FE84-1683-4801-9E6A-CBD67FCA92F4}" destId="{501B9915-E2A9-4B98-81A9-AD39060C596D}" srcOrd="0" destOrd="0" presId="urn:microsoft.com/office/officeart/2005/8/layout/arrow2"/>
    <dgm:cxn modelId="{2E526BEF-2954-4FD2-BE13-E24BE8D3B293}" type="presParOf" srcId="{8016FE84-1683-4801-9E6A-CBD67FCA92F4}" destId="{185C1726-362F-4BF6-9B52-B7193A311063}" srcOrd="1" destOrd="0" presId="urn:microsoft.com/office/officeart/2005/8/layout/arrow2"/>
    <dgm:cxn modelId="{75BBBED3-995E-415F-97D5-B1565AAB0DC6}" type="presParOf" srcId="{185C1726-362F-4BF6-9B52-B7193A311063}" destId="{3E816639-1FA8-4860-B782-E363362B9719}" srcOrd="0" destOrd="0" presId="urn:microsoft.com/office/officeart/2005/8/layout/arrow2"/>
    <dgm:cxn modelId="{67F7E8CE-B043-4530-9C30-FC1421C4A19E}" type="presParOf" srcId="{185C1726-362F-4BF6-9B52-B7193A311063}" destId="{158E9E43-0231-4E1C-94EB-6C584ADD1E5D}" srcOrd="1" destOrd="0" presId="urn:microsoft.com/office/officeart/2005/8/layout/arrow2"/>
    <dgm:cxn modelId="{43F913E3-7381-4231-9FEC-E871A1076116}" type="presParOf" srcId="{185C1726-362F-4BF6-9B52-B7193A311063}" destId="{57DFFE81-0439-4B77-9DD4-79D49C075EC2}" srcOrd="2" destOrd="0" presId="urn:microsoft.com/office/officeart/2005/8/layout/arrow2"/>
    <dgm:cxn modelId="{2D2DB2FC-2CAA-461D-A2E0-05F2FC77C971}" type="presParOf" srcId="{185C1726-362F-4BF6-9B52-B7193A311063}" destId="{302ADEB6-CBB6-4EDA-BEBF-574D0408D840}" srcOrd="3" destOrd="0" presId="urn:microsoft.com/office/officeart/2005/8/layout/arrow2"/>
    <dgm:cxn modelId="{A837A588-EEB2-4DEE-88CD-A09EDB822082}" type="presParOf" srcId="{185C1726-362F-4BF6-9B52-B7193A311063}" destId="{BAB02776-0437-4DF9-A161-9EFBACDBDC8C}" srcOrd="4" destOrd="0" presId="urn:microsoft.com/office/officeart/2005/8/layout/arrow2"/>
    <dgm:cxn modelId="{3CBFCCB9-001E-4384-9BDD-D5CE252919BF}" type="presParOf" srcId="{185C1726-362F-4BF6-9B52-B7193A311063}" destId="{4C5B2682-53F4-4886-B7F9-1B34E8026E4D}" srcOrd="5" destOrd="0" presId="urn:microsoft.com/office/officeart/2005/8/layout/arrow2"/>
    <dgm:cxn modelId="{B88CA3B2-F4A2-4E75-B991-45E2A9CA34B4}" type="presParOf" srcId="{185C1726-362F-4BF6-9B52-B7193A311063}" destId="{1DDD1830-9A1B-418D-B855-FDEF2EFE217F}" srcOrd="6" destOrd="0" presId="urn:microsoft.com/office/officeart/2005/8/layout/arrow2"/>
    <dgm:cxn modelId="{CE61F803-B1A5-4F6C-849B-C4195B34CD68}" type="presParOf" srcId="{185C1726-362F-4BF6-9B52-B7193A311063}" destId="{74322CFE-B93C-40C8-A0E9-E3CF3F825D74}" srcOrd="7" destOrd="0" presId="urn:microsoft.com/office/officeart/2005/8/layout/arrow2"/>
  </dgm:cxnLst>
  <dgm:bg>
    <a:solidFill>
      <a:srgbClr val="00B0F0"/>
    </a:solidFill>
  </dgm:bg>
  <dgm:whole>
    <a:ln>
      <a:solidFill>
        <a:schemeClr val="accent6">
          <a:lumMod val="10000"/>
        </a:schemeClr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C5E435-C7EC-4092-A389-327A2E97662E}" type="doc">
      <dgm:prSet loTypeId="urn:microsoft.com/office/officeart/2005/8/layout/cycle5" loCatId="cycle" qsTypeId="urn:microsoft.com/office/officeart/2005/8/quickstyle/3d2#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A39F5F6F-C88A-440E-8ECC-8C89D38ED9C9}">
      <dgm:prSet phldrT="[Текст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Bookman Old Style" panose="02050604050505020204" pitchFamily="18" charset="0"/>
            </a:rPr>
            <a:t>Создание учебных ситуаций, инициирующих учебную деятельность</a:t>
          </a:r>
          <a:endParaRPr lang="ru-RU" sz="2000" b="1" dirty="0">
            <a:solidFill>
              <a:srgbClr val="002060"/>
            </a:solidFill>
            <a:latin typeface="Bookman Old Style" panose="02050604050505020204" pitchFamily="18" charset="0"/>
          </a:endParaRPr>
        </a:p>
      </dgm:t>
    </dgm:pt>
    <dgm:pt modelId="{56509D21-B194-43E0-825C-0E8E467673D6}" type="parTrans" cxnId="{CA1CAE79-35A5-4795-85F8-384E7A8EF2C1}">
      <dgm:prSet/>
      <dgm:spPr/>
      <dgm:t>
        <a:bodyPr/>
        <a:lstStyle/>
        <a:p>
          <a:endParaRPr lang="ru-RU"/>
        </a:p>
      </dgm:t>
    </dgm:pt>
    <dgm:pt modelId="{C18C75B2-E8C7-484E-9F69-7844B4505018}" type="sibTrans" cxnId="{CA1CAE79-35A5-4795-85F8-384E7A8EF2C1}">
      <dgm:prSet/>
      <dgm:spPr/>
      <dgm:t>
        <a:bodyPr/>
        <a:lstStyle/>
        <a:p>
          <a:endParaRPr lang="ru-RU"/>
        </a:p>
      </dgm:t>
    </dgm:pt>
    <dgm:pt modelId="{5DA1D633-653F-4FB9-A4EB-E608AFA57CCF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Bookman Old Style" panose="02050604050505020204" pitchFamily="18" charset="0"/>
            </a:rPr>
            <a:t>Поисковая активность – учебные исследования проекты</a:t>
          </a:r>
          <a:endParaRPr lang="ru-RU" sz="2000" b="1" dirty="0">
            <a:solidFill>
              <a:srgbClr val="002060"/>
            </a:solidFill>
            <a:latin typeface="Bookman Old Style" panose="02050604050505020204" pitchFamily="18" charset="0"/>
          </a:endParaRPr>
        </a:p>
      </dgm:t>
    </dgm:pt>
    <dgm:pt modelId="{9DB2804A-9E41-4070-A6A6-4FBE309FEE2B}" type="parTrans" cxnId="{4AB875E4-D3F3-4251-863E-84A61097A005}">
      <dgm:prSet/>
      <dgm:spPr/>
      <dgm:t>
        <a:bodyPr/>
        <a:lstStyle/>
        <a:p>
          <a:endParaRPr lang="ru-RU"/>
        </a:p>
      </dgm:t>
    </dgm:pt>
    <dgm:pt modelId="{D514CAC0-FA7E-4DEA-927E-BFB92143A0BA}" type="sibTrans" cxnId="{4AB875E4-D3F3-4251-863E-84A61097A005}">
      <dgm:prSet/>
      <dgm:spPr/>
      <dgm:t>
        <a:bodyPr/>
        <a:lstStyle/>
        <a:p>
          <a:endParaRPr lang="ru-RU"/>
        </a:p>
      </dgm:t>
    </dgm:pt>
    <dgm:pt modelId="{D286D675-5F8A-4EC9-8B6C-CECE5C6F04EF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Bookman Old Style" panose="02050604050505020204" pitchFamily="18" charset="0"/>
            </a:rPr>
            <a:t>Оценочная самостоятельность учащихся: задания на самооценку и </a:t>
          </a:r>
          <a:r>
            <a:rPr lang="ru-RU" sz="1800" b="1" dirty="0" err="1" smtClean="0">
              <a:solidFill>
                <a:srgbClr val="002060"/>
              </a:solidFill>
              <a:latin typeface="Bookman Old Style" panose="02050604050505020204" pitchFamily="18" charset="0"/>
            </a:rPr>
            <a:t>взаимооценку</a:t>
          </a:r>
          <a:endParaRPr lang="ru-RU" sz="1800" b="1" dirty="0">
            <a:solidFill>
              <a:srgbClr val="002060"/>
            </a:solidFill>
            <a:latin typeface="Bookman Old Style" panose="02050604050505020204" pitchFamily="18" charset="0"/>
          </a:endParaRPr>
        </a:p>
      </dgm:t>
    </dgm:pt>
    <dgm:pt modelId="{A151BE40-424E-478E-9FDD-11E2B9EC2107}" type="parTrans" cxnId="{7447B460-933D-4547-8420-D75FAFC15AAE}">
      <dgm:prSet/>
      <dgm:spPr/>
      <dgm:t>
        <a:bodyPr/>
        <a:lstStyle/>
        <a:p>
          <a:endParaRPr lang="ru-RU"/>
        </a:p>
      </dgm:t>
    </dgm:pt>
    <dgm:pt modelId="{B743B2F5-1F07-467E-BDF2-5EBF49B01DA4}" type="sibTrans" cxnId="{7447B460-933D-4547-8420-D75FAFC15AAE}">
      <dgm:prSet/>
      <dgm:spPr/>
      <dgm:t>
        <a:bodyPr/>
        <a:lstStyle/>
        <a:p>
          <a:endParaRPr lang="ru-RU"/>
        </a:p>
      </dgm:t>
    </dgm:pt>
    <dgm:pt modelId="{7BB01604-118B-4320-BC3D-2E727E4329A7}">
      <dgm:prSet custT="1"/>
      <dgm:spPr>
        <a:solidFill>
          <a:srgbClr val="00B0F0"/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Bookman Old Style" panose="02050604050505020204" pitchFamily="18" charset="0"/>
            </a:rPr>
            <a:t>Учение в общении                      или учебное сотрудничество</a:t>
          </a:r>
          <a:endParaRPr lang="ru-RU" sz="2000" b="1" dirty="0">
            <a:solidFill>
              <a:srgbClr val="002060"/>
            </a:solidFill>
            <a:latin typeface="Bookman Old Style" panose="02050604050505020204" pitchFamily="18" charset="0"/>
          </a:endParaRPr>
        </a:p>
      </dgm:t>
    </dgm:pt>
    <dgm:pt modelId="{8BBA879E-2353-4F1F-9B58-DFFD76724547}" type="parTrans" cxnId="{1949570F-E925-4085-98BA-FDDB515E97B4}">
      <dgm:prSet/>
      <dgm:spPr/>
      <dgm:t>
        <a:bodyPr/>
        <a:lstStyle/>
        <a:p>
          <a:endParaRPr lang="ru-RU"/>
        </a:p>
      </dgm:t>
    </dgm:pt>
    <dgm:pt modelId="{24BE6808-F3EB-411F-93C5-9B31F9F55472}" type="sibTrans" cxnId="{1949570F-E925-4085-98BA-FDDB515E97B4}">
      <dgm:prSet/>
      <dgm:spPr/>
      <dgm:t>
        <a:bodyPr/>
        <a:lstStyle/>
        <a:p>
          <a:endParaRPr lang="ru-RU"/>
        </a:p>
      </dgm:t>
    </dgm:pt>
    <dgm:pt modelId="{CF442625-606C-4B96-A21C-1E51DEDE1F12}">
      <dgm:prSet custT="1"/>
      <dgm:spPr>
        <a:solidFill>
          <a:srgbClr val="00B0F0"/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Bookman Old Style" panose="02050604050505020204" pitchFamily="18" charset="0"/>
            </a:rPr>
            <a:t>Приобретение опыта – решение проблем, принятие решений</a:t>
          </a:r>
          <a:endParaRPr lang="ru-RU" sz="2000" b="1" dirty="0">
            <a:solidFill>
              <a:srgbClr val="002060"/>
            </a:solidFill>
            <a:latin typeface="Bookman Old Style" panose="02050604050505020204" pitchFamily="18" charset="0"/>
          </a:endParaRPr>
        </a:p>
      </dgm:t>
    </dgm:pt>
    <dgm:pt modelId="{6D8950DA-2C70-4713-B3BA-95F7761F0948}" type="parTrans" cxnId="{D7384F5B-F0DE-4C61-A0EC-DF9D7C160C0E}">
      <dgm:prSet/>
      <dgm:spPr/>
      <dgm:t>
        <a:bodyPr/>
        <a:lstStyle/>
        <a:p>
          <a:endParaRPr lang="ru-RU"/>
        </a:p>
      </dgm:t>
    </dgm:pt>
    <dgm:pt modelId="{082109B0-5A1D-4330-8344-6D912E8710CD}" type="sibTrans" cxnId="{D7384F5B-F0DE-4C61-A0EC-DF9D7C160C0E}">
      <dgm:prSet/>
      <dgm:spPr/>
      <dgm:t>
        <a:bodyPr/>
        <a:lstStyle/>
        <a:p>
          <a:endParaRPr lang="ru-RU">
            <a:ln>
              <a:solidFill>
                <a:srgbClr val="002060"/>
              </a:solidFill>
            </a:ln>
          </a:endParaRPr>
        </a:p>
      </dgm:t>
    </dgm:pt>
    <dgm:pt modelId="{37604565-B91D-4B85-8748-20471D42D7E9}" type="pres">
      <dgm:prSet presAssocID="{86C5E435-C7EC-4092-A389-327A2E97662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4E35356-A5DF-4063-A7A1-4FF0B87AE8A4}" type="pres">
      <dgm:prSet presAssocID="{A39F5F6F-C88A-440E-8ECC-8C89D38ED9C9}" presName="node" presStyleLbl="node1" presStyleIdx="0" presStyleCnt="5" custScaleX="219965" custScaleY="999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37B6F6-48DF-4DDC-B166-2D76A60F6047}" type="pres">
      <dgm:prSet presAssocID="{A39F5F6F-C88A-440E-8ECC-8C89D38ED9C9}" presName="spNode" presStyleCnt="0"/>
      <dgm:spPr/>
    </dgm:pt>
    <dgm:pt modelId="{3163A4E4-ECCC-4BC3-8D0D-C69AAF3A28DC}" type="pres">
      <dgm:prSet presAssocID="{C18C75B2-E8C7-484E-9F69-7844B4505018}" presName="sibTrans" presStyleLbl="sibTrans1D1" presStyleIdx="0" presStyleCnt="5"/>
      <dgm:spPr/>
      <dgm:t>
        <a:bodyPr/>
        <a:lstStyle/>
        <a:p>
          <a:endParaRPr lang="ru-RU"/>
        </a:p>
      </dgm:t>
    </dgm:pt>
    <dgm:pt modelId="{4EE8DBA0-E71B-4E84-B896-2E59DFBBC066}" type="pres">
      <dgm:prSet presAssocID="{5DA1D633-653F-4FB9-A4EB-E608AFA57CCF}" presName="node" presStyleLbl="node1" presStyleIdx="1" presStyleCnt="5" custScaleX="214936" custRadScaleRad="105441" custRadScaleInc="249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73929F-099D-4D53-8193-A0286DCDAAE1}" type="pres">
      <dgm:prSet presAssocID="{5DA1D633-653F-4FB9-A4EB-E608AFA57CCF}" presName="spNode" presStyleCnt="0"/>
      <dgm:spPr/>
    </dgm:pt>
    <dgm:pt modelId="{97E50732-0F6F-490E-8B2E-E041CDAE0AC1}" type="pres">
      <dgm:prSet presAssocID="{D514CAC0-FA7E-4DEA-927E-BFB92143A0BA}" presName="sibTrans" presStyleLbl="sibTrans1D1" presStyleIdx="1" presStyleCnt="5"/>
      <dgm:spPr/>
      <dgm:t>
        <a:bodyPr/>
        <a:lstStyle/>
        <a:p>
          <a:endParaRPr lang="ru-RU"/>
        </a:p>
      </dgm:t>
    </dgm:pt>
    <dgm:pt modelId="{95FEF8D8-F006-4DBD-87B0-E0E6BD98CC8F}" type="pres">
      <dgm:prSet presAssocID="{D286D675-5F8A-4EC9-8B6C-CECE5C6F04EF}" presName="node" presStyleLbl="node1" presStyleIdx="2" presStyleCnt="5" custScaleX="221658" custRadScaleRad="119652" custRadScaleInc="-632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8799C8-BEA4-47EF-8DC3-129EA8CEC9D0}" type="pres">
      <dgm:prSet presAssocID="{D286D675-5F8A-4EC9-8B6C-CECE5C6F04EF}" presName="spNode" presStyleCnt="0"/>
      <dgm:spPr/>
    </dgm:pt>
    <dgm:pt modelId="{25ED58E6-A2E1-42CA-9182-8B8E1071914B}" type="pres">
      <dgm:prSet presAssocID="{B743B2F5-1F07-467E-BDF2-5EBF49B01DA4}" presName="sibTrans" presStyleLbl="sibTrans1D1" presStyleIdx="2" presStyleCnt="5"/>
      <dgm:spPr/>
      <dgm:t>
        <a:bodyPr/>
        <a:lstStyle/>
        <a:p>
          <a:endParaRPr lang="ru-RU"/>
        </a:p>
      </dgm:t>
    </dgm:pt>
    <dgm:pt modelId="{8A1F2D0F-7FD4-4978-8B93-9BAE24B81973}" type="pres">
      <dgm:prSet presAssocID="{7BB01604-118B-4320-BC3D-2E727E4329A7}" presName="node" presStyleLbl="node1" presStyleIdx="3" presStyleCnt="5" custScaleX="182839" custScaleY="103531" custRadScaleRad="113512" custRadScaleInc="501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AD0FA3-0A79-405B-8981-FF63676231C0}" type="pres">
      <dgm:prSet presAssocID="{7BB01604-118B-4320-BC3D-2E727E4329A7}" presName="spNode" presStyleCnt="0"/>
      <dgm:spPr/>
    </dgm:pt>
    <dgm:pt modelId="{3A1653EA-5FE5-4875-87F4-74EBB6204B20}" type="pres">
      <dgm:prSet presAssocID="{24BE6808-F3EB-411F-93C5-9B31F9F55472}" presName="sibTrans" presStyleLbl="sibTrans1D1" presStyleIdx="3" presStyleCnt="5"/>
      <dgm:spPr/>
      <dgm:t>
        <a:bodyPr/>
        <a:lstStyle/>
        <a:p>
          <a:endParaRPr lang="ru-RU"/>
        </a:p>
      </dgm:t>
    </dgm:pt>
    <dgm:pt modelId="{F98DCDF9-1662-494F-ADCF-C451ECE3E60C}" type="pres">
      <dgm:prSet presAssocID="{CF442625-606C-4B96-A21C-1E51DEDE1F12}" presName="node" presStyleLbl="node1" presStyleIdx="4" presStyleCnt="5" custScaleX="206933" custScaleY="115137" custRadScaleRad="99043" custRadScaleInc="-179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B4052E-F030-41BC-91B7-3939B1617670}" type="pres">
      <dgm:prSet presAssocID="{CF442625-606C-4B96-A21C-1E51DEDE1F12}" presName="spNode" presStyleCnt="0"/>
      <dgm:spPr/>
    </dgm:pt>
    <dgm:pt modelId="{668FB8D6-FD77-46FD-B477-ECB053430D72}" type="pres">
      <dgm:prSet presAssocID="{082109B0-5A1D-4330-8344-6D912E8710CD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495DEBD1-8DEA-43F0-8323-EED398F97EB8}" type="presOf" srcId="{A39F5F6F-C88A-440E-8ECC-8C89D38ED9C9}" destId="{C4E35356-A5DF-4063-A7A1-4FF0B87AE8A4}" srcOrd="0" destOrd="0" presId="urn:microsoft.com/office/officeart/2005/8/layout/cycle5"/>
    <dgm:cxn modelId="{5AC556C1-E499-4D2A-9EAC-4D8201A69052}" type="presOf" srcId="{082109B0-5A1D-4330-8344-6D912E8710CD}" destId="{668FB8D6-FD77-46FD-B477-ECB053430D72}" srcOrd="0" destOrd="0" presId="urn:microsoft.com/office/officeart/2005/8/layout/cycle5"/>
    <dgm:cxn modelId="{FBD31EC5-556A-4452-A8D7-6C54F3397927}" type="presOf" srcId="{7BB01604-118B-4320-BC3D-2E727E4329A7}" destId="{8A1F2D0F-7FD4-4978-8B93-9BAE24B81973}" srcOrd="0" destOrd="0" presId="urn:microsoft.com/office/officeart/2005/8/layout/cycle5"/>
    <dgm:cxn modelId="{44C7DC6C-77EE-46E5-8356-1097305E13AA}" type="presOf" srcId="{24BE6808-F3EB-411F-93C5-9B31F9F55472}" destId="{3A1653EA-5FE5-4875-87F4-74EBB6204B20}" srcOrd="0" destOrd="0" presId="urn:microsoft.com/office/officeart/2005/8/layout/cycle5"/>
    <dgm:cxn modelId="{C7C6AD4F-4D4E-4CAD-BB77-8D9E11137E6D}" type="presOf" srcId="{86C5E435-C7EC-4092-A389-327A2E97662E}" destId="{37604565-B91D-4B85-8748-20471D42D7E9}" srcOrd="0" destOrd="0" presId="urn:microsoft.com/office/officeart/2005/8/layout/cycle5"/>
    <dgm:cxn modelId="{72A13FBC-BE4B-4598-8C4C-C1161BE28A63}" type="presOf" srcId="{B743B2F5-1F07-467E-BDF2-5EBF49B01DA4}" destId="{25ED58E6-A2E1-42CA-9182-8B8E1071914B}" srcOrd="0" destOrd="0" presId="urn:microsoft.com/office/officeart/2005/8/layout/cycle5"/>
    <dgm:cxn modelId="{4AB875E4-D3F3-4251-863E-84A61097A005}" srcId="{86C5E435-C7EC-4092-A389-327A2E97662E}" destId="{5DA1D633-653F-4FB9-A4EB-E608AFA57CCF}" srcOrd="1" destOrd="0" parTransId="{9DB2804A-9E41-4070-A6A6-4FBE309FEE2B}" sibTransId="{D514CAC0-FA7E-4DEA-927E-BFB92143A0BA}"/>
    <dgm:cxn modelId="{9FA4E635-D44E-462A-8EAB-FC5F7A9E1F5E}" type="presOf" srcId="{C18C75B2-E8C7-484E-9F69-7844B4505018}" destId="{3163A4E4-ECCC-4BC3-8D0D-C69AAF3A28DC}" srcOrd="0" destOrd="0" presId="urn:microsoft.com/office/officeart/2005/8/layout/cycle5"/>
    <dgm:cxn modelId="{5F173C46-C0C9-4C0E-89F0-C85FD9EAD8AD}" type="presOf" srcId="{CF442625-606C-4B96-A21C-1E51DEDE1F12}" destId="{F98DCDF9-1662-494F-ADCF-C451ECE3E60C}" srcOrd="0" destOrd="0" presId="urn:microsoft.com/office/officeart/2005/8/layout/cycle5"/>
    <dgm:cxn modelId="{604D7AF5-5456-4387-BC37-3FD965BFD978}" type="presOf" srcId="{5DA1D633-653F-4FB9-A4EB-E608AFA57CCF}" destId="{4EE8DBA0-E71B-4E84-B896-2E59DFBBC066}" srcOrd="0" destOrd="0" presId="urn:microsoft.com/office/officeart/2005/8/layout/cycle5"/>
    <dgm:cxn modelId="{1949570F-E925-4085-98BA-FDDB515E97B4}" srcId="{86C5E435-C7EC-4092-A389-327A2E97662E}" destId="{7BB01604-118B-4320-BC3D-2E727E4329A7}" srcOrd="3" destOrd="0" parTransId="{8BBA879E-2353-4F1F-9B58-DFFD76724547}" sibTransId="{24BE6808-F3EB-411F-93C5-9B31F9F55472}"/>
    <dgm:cxn modelId="{C40329C8-7F32-4BA0-981D-3A77C010A88C}" type="presOf" srcId="{D514CAC0-FA7E-4DEA-927E-BFB92143A0BA}" destId="{97E50732-0F6F-490E-8B2E-E041CDAE0AC1}" srcOrd="0" destOrd="0" presId="urn:microsoft.com/office/officeart/2005/8/layout/cycle5"/>
    <dgm:cxn modelId="{D7384F5B-F0DE-4C61-A0EC-DF9D7C160C0E}" srcId="{86C5E435-C7EC-4092-A389-327A2E97662E}" destId="{CF442625-606C-4B96-A21C-1E51DEDE1F12}" srcOrd="4" destOrd="0" parTransId="{6D8950DA-2C70-4713-B3BA-95F7761F0948}" sibTransId="{082109B0-5A1D-4330-8344-6D912E8710CD}"/>
    <dgm:cxn modelId="{DF1F5509-C87C-4B6F-962C-54D969D85DBE}" type="presOf" srcId="{D286D675-5F8A-4EC9-8B6C-CECE5C6F04EF}" destId="{95FEF8D8-F006-4DBD-87B0-E0E6BD98CC8F}" srcOrd="0" destOrd="0" presId="urn:microsoft.com/office/officeart/2005/8/layout/cycle5"/>
    <dgm:cxn modelId="{CA1CAE79-35A5-4795-85F8-384E7A8EF2C1}" srcId="{86C5E435-C7EC-4092-A389-327A2E97662E}" destId="{A39F5F6F-C88A-440E-8ECC-8C89D38ED9C9}" srcOrd="0" destOrd="0" parTransId="{56509D21-B194-43E0-825C-0E8E467673D6}" sibTransId="{C18C75B2-E8C7-484E-9F69-7844B4505018}"/>
    <dgm:cxn modelId="{7447B460-933D-4547-8420-D75FAFC15AAE}" srcId="{86C5E435-C7EC-4092-A389-327A2E97662E}" destId="{D286D675-5F8A-4EC9-8B6C-CECE5C6F04EF}" srcOrd="2" destOrd="0" parTransId="{A151BE40-424E-478E-9FDD-11E2B9EC2107}" sibTransId="{B743B2F5-1F07-467E-BDF2-5EBF49B01DA4}"/>
    <dgm:cxn modelId="{9A74AF45-237D-4485-9500-7F9847D1A48D}" type="presParOf" srcId="{37604565-B91D-4B85-8748-20471D42D7E9}" destId="{C4E35356-A5DF-4063-A7A1-4FF0B87AE8A4}" srcOrd="0" destOrd="0" presId="urn:microsoft.com/office/officeart/2005/8/layout/cycle5"/>
    <dgm:cxn modelId="{AB7329A9-5D76-4D5B-9A57-EFE623EF74AA}" type="presParOf" srcId="{37604565-B91D-4B85-8748-20471D42D7E9}" destId="{9037B6F6-48DF-4DDC-B166-2D76A60F6047}" srcOrd="1" destOrd="0" presId="urn:microsoft.com/office/officeart/2005/8/layout/cycle5"/>
    <dgm:cxn modelId="{F22741B3-20DE-4CFF-8905-6DD4A27DF14D}" type="presParOf" srcId="{37604565-B91D-4B85-8748-20471D42D7E9}" destId="{3163A4E4-ECCC-4BC3-8D0D-C69AAF3A28DC}" srcOrd="2" destOrd="0" presId="urn:microsoft.com/office/officeart/2005/8/layout/cycle5"/>
    <dgm:cxn modelId="{E822AB02-80E8-41BF-BD18-DD5815B1E943}" type="presParOf" srcId="{37604565-B91D-4B85-8748-20471D42D7E9}" destId="{4EE8DBA0-E71B-4E84-B896-2E59DFBBC066}" srcOrd="3" destOrd="0" presId="urn:microsoft.com/office/officeart/2005/8/layout/cycle5"/>
    <dgm:cxn modelId="{2E8598E4-4696-48AE-AD31-CF235304A861}" type="presParOf" srcId="{37604565-B91D-4B85-8748-20471D42D7E9}" destId="{DC73929F-099D-4D53-8193-A0286DCDAAE1}" srcOrd="4" destOrd="0" presId="urn:microsoft.com/office/officeart/2005/8/layout/cycle5"/>
    <dgm:cxn modelId="{40FEEDE6-7C3F-48DB-99B0-DD5496F8C4A1}" type="presParOf" srcId="{37604565-B91D-4B85-8748-20471D42D7E9}" destId="{97E50732-0F6F-490E-8B2E-E041CDAE0AC1}" srcOrd="5" destOrd="0" presId="urn:microsoft.com/office/officeart/2005/8/layout/cycle5"/>
    <dgm:cxn modelId="{A427445C-556A-4684-97C5-31CAA3C41084}" type="presParOf" srcId="{37604565-B91D-4B85-8748-20471D42D7E9}" destId="{95FEF8D8-F006-4DBD-87B0-E0E6BD98CC8F}" srcOrd="6" destOrd="0" presId="urn:microsoft.com/office/officeart/2005/8/layout/cycle5"/>
    <dgm:cxn modelId="{5BAE8198-53AD-4274-BD8C-095C220ADC36}" type="presParOf" srcId="{37604565-B91D-4B85-8748-20471D42D7E9}" destId="{DA8799C8-BEA4-47EF-8DC3-129EA8CEC9D0}" srcOrd="7" destOrd="0" presId="urn:microsoft.com/office/officeart/2005/8/layout/cycle5"/>
    <dgm:cxn modelId="{EA142807-860A-48B2-8637-F611E8B973E0}" type="presParOf" srcId="{37604565-B91D-4B85-8748-20471D42D7E9}" destId="{25ED58E6-A2E1-42CA-9182-8B8E1071914B}" srcOrd="8" destOrd="0" presId="urn:microsoft.com/office/officeart/2005/8/layout/cycle5"/>
    <dgm:cxn modelId="{854CDAA3-38C6-4902-A58C-CC6D522AA9DC}" type="presParOf" srcId="{37604565-B91D-4B85-8748-20471D42D7E9}" destId="{8A1F2D0F-7FD4-4978-8B93-9BAE24B81973}" srcOrd="9" destOrd="0" presId="urn:microsoft.com/office/officeart/2005/8/layout/cycle5"/>
    <dgm:cxn modelId="{63C166B7-968C-4133-B806-4B669447F6AB}" type="presParOf" srcId="{37604565-B91D-4B85-8748-20471D42D7E9}" destId="{C8AD0FA3-0A79-405B-8981-FF63676231C0}" srcOrd="10" destOrd="0" presId="urn:microsoft.com/office/officeart/2005/8/layout/cycle5"/>
    <dgm:cxn modelId="{6E710A5F-D652-4291-A8A7-1D29F887A8D8}" type="presParOf" srcId="{37604565-B91D-4B85-8748-20471D42D7E9}" destId="{3A1653EA-5FE5-4875-87F4-74EBB6204B20}" srcOrd="11" destOrd="0" presId="urn:microsoft.com/office/officeart/2005/8/layout/cycle5"/>
    <dgm:cxn modelId="{D94D41B9-C295-4DDA-AE81-735645889449}" type="presParOf" srcId="{37604565-B91D-4B85-8748-20471D42D7E9}" destId="{F98DCDF9-1662-494F-ADCF-C451ECE3E60C}" srcOrd="12" destOrd="0" presId="urn:microsoft.com/office/officeart/2005/8/layout/cycle5"/>
    <dgm:cxn modelId="{A8DAC03F-354E-4873-A996-5F25A5B91620}" type="presParOf" srcId="{37604565-B91D-4B85-8748-20471D42D7E9}" destId="{7FB4052E-F030-41BC-91B7-3939B1617670}" srcOrd="13" destOrd="0" presId="urn:microsoft.com/office/officeart/2005/8/layout/cycle5"/>
    <dgm:cxn modelId="{5D17FB74-F4AA-420A-84AC-5D0E91C8B69C}" type="presParOf" srcId="{37604565-B91D-4B85-8748-20471D42D7E9}" destId="{668FB8D6-FD77-46FD-B477-ECB053430D72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B9915-E2A9-4B98-81A9-AD39060C596D}">
      <dsp:nvSpPr>
        <dsp:cNvPr id="0" name=""/>
        <dsp:cNvSpPr/>
      </dsp:nvSpPr>
      <dsp:spPr>
        <a:xfrm>
          <a:off x="747608" y="0"/>
          <a:ext cx="7604044" cy="4752528"/>
        </a:xfrm>
        <a:prstGeom prst="swooshArrow">
          <a:avLst>
            <a:gd name="adj1" fmla="val 25000"/>
            <a:gd name="adj2" fmla="val 25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816639-1FA8-4860-B782-E363362B9719}">
      <dsp:nvSpPr>
        <dsp:cNvPr id="0" name=""/>
        <dsp:cNvSpPr/>
      </dsp:nvSpPr>
      <dsp:spPr>
        <a:xfrm>
          <a:off x="1496606" y="3533979"/>
          <a:ext cx="174893" cy="174893"/>
        </a:xfrm>
        <a:prstGeom prst="ellipse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8E9E43-0231-4E1C-94EB-6C584ADD1E5D}">
      <dsp:nvSpPr>
        <dsp:cNvPr id="0" name=""/>
        <dsp:cNvSpPr/>
      </dsp:nvSpPr>
      <dsp:spPr>
        <a:xfrm>
          <a:off x="73283" y="3935685"/>
          <a:ext cx="4321831" cy="502582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672" tIns="0" rIns="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smtClean="0">
              <a:ln/>
              <a:solidFill>
                <a:srgbClr val="002060"/>
              </a:solidFill>
              <a:latin typeface="Bookman Old Style" panose="02050604050505020204" pitchFamily="18" charset="0"/>
            </a:rPr>
            <a:t>Осведомлённость</a:t>
          </a:r>
          <a:endParaRPr lang="ru-RU" sz="3200" b="1" kern="1200" dirty="0">
            <a:ln/>
            <a:solidFill>
              <a:srgbClr val="002060"/>
            </a:solidFill>
            <a:latin typeface="Bookman Old Style" panose="02050604050505020204" pitchFamily="18" charset="0"/>
          </a:endParaRPr>
        </a:p>
      </dsp:txBody>
      <dsp:txXfrm>
        <a:off x="73283" y="3935685"/>
        <a:ext cx="4321831" cy="502582"/>
      </dsp:txXfrm>
    </dsp:sp>
    <dsp:sp modelId="{57DFFE81-0439-4B77-9DD4-79D49C075EC2}">
      <dsp:nvSpPr>
        <dsp:cNvPr id="0" name=""/>
        <dsp:cNvSpPr/>
      </dsp:nvSpPr>
      <dsp:spPr>
        <a:xfrm>
          <a:off x="2732263" y="2428541"/>
          <a:ext cx="304161" cy="304161"/>
        </a:xfrm>
        <a:prstGeom prst="ellipse">
          <a:avLst/>
        </a:prstGeom>
        <a:solidFill>
          <a:schemeClr val="accent3">
            <a:alpha val="90000"/>
            <a:hueOff val="0"/>
            <a:satOff val="0"/>
            <a:lumOff val="0"/>
            <a:alphaOff val="-13333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2ADEB6-CBB6-4EDA-BEBF-574D0408D840}">
      <dsp:nvSpPr>
        <dsp:cNvPr id="0" name=""/>
        <dsp:cNvSpPr/>
      </dsp:nvSpPr>
      <dsp:spPr>
        <a:xfrm>
          <a:off x="1944223" y="2880313"/>
          <a:ext cx="3579673" cy="587739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169" tIns="0" rIns="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smtClean="0">
              <a:ln/>
              <a:solidFill>
                <a:srgbClr val="002060"/>
              </a:solidFill>
              <a:latin typeface="Bookman Old Style" panose="02050604050505020204" pitchFamily="18" charset="0"/>
            </a:rPr>
            <a:t>Грамотность</a:t>
          </a:r>
          <a:endParaRPr lang="ru-RU" sz="3200" b="1" kern="1200" dirty="0">
            <a:ln/>
            <a:solidFill>
              <a:srgbClr val="002060"/>
            </a:solidFill>
            <a:latin typeface="Bookman Old Style" panose="02050604050505020204" pitchFamily="18" charset="0"/>
          </a:endParaRPr>
        </a:p>
      </dsp:txBody>
      <dsp:txXfrm>
        <a:off x="1944223" y="2880313"/>
        <a:ext cx="3579673" cy="587739"/>
      </dsp:txXfrm>
    </dsp:sp>
    <dsp:sp modelId="{BAB02776-0437-4DF9-A161-9EFBACDBDC8C}">
      <dsp:nvSpPr>
        <dsp:cNvPr id="0" name=""/>
        <dsp:cNvSpPr/>
      </dsp:nvSpPr>
      <dsp:spPr>
        <a:xfrm>
          <a:off x="4310103" y="1613958"/>
          <a:ext cx="403014" cy="403014"/>
        </a:xfrm>
        <a:prstGeom prst="ellipse">
          <a:avLst/>
        </a:prstGeom>
        <a:solidFill>
          <a:schemeClr val="accent3">
            <a:alpha val="90000"/>
            <a:hueOff val="0"/>
            <a:satOff val="0"/>
            <a:lumOff val="0"/>
            <a:alphaOff val="-26667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C5B2682-53F4-4886-B7F9-1B34E8026E4D}">
      <dsp:nvSpPr>
        <dsp:cNvPr id="0" name=""/>
        <dsp:cNvSpPr/>
      </dsp:nvSpPr>
      <dsp:spPr>
        <a:xfrm rot="10800000" flipV="1">
          <a:off x="3384378" y="2020428"/>
          <a:ext cx="4079375" cy="62838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549" tIns="0" rIns="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smtClean="0">
              <a:ln/>
              <a:solidFill>
                <a:srgbClr val="002060"/>
              </a:solidFill>
              <a:latin typeface="Bookman Old Style" panose="02050604050505020204" pitchFamily="18" charset="0"/>
            </a:rPr>
            <a:t>Компетентность</a:t>
          </a:r>
          <a:endParaRPr lang="ru-RU" sz="3200" b="1" kern="1200" dirty="0">
            <a:ln/>
            <a:solidFill>
              <a:srgbClr val="002060"/>
            </a:solidFill>
            <a:latin typeface="Bookman Old Style" panose="02050604050505020204" pitchFamily="18" charset="0"/>
          </a:endParaRPr>
        </a:p>
      </dsp:txBody>
      <dsp:txXfrm rot="-10800000">
        <a:off x="3384378" y="2020428"/>
        <a:ext cx="4079375" cy="628384"/>
      </dsp:txXfrm>
    </dsp:sp>
    <dsp:sp modelId="{1DDD1830-9A1B-418D-B855-FDEF2EFE217F}">
      <dsp:nvSpPr>
        <dsp:cNvPr id="0" name=""/>
        <dsp:cNvSpPr/>
      </dsp:nvSpPr>
      <dsp:spPr>
        <a:xfrm>
          <a:off x="6028617" y="1075021"/>
          <a:ext cx="539887" cy="539887"/>
        </a:xfrm>
        <a:prstGeom prst="ellipse">
          <a:avLst/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322CFE-B93C-40C8-A0E9-E3CF3F825D74}">
      <dsp:nvSpPr>
        <dsp:cNvPr id="0" name=""/>
        <dsp:cNvSpPr/>
      </dsp:nvSpPr>
      <dsp:spPr>
        <a:xfrm>
          <a:off x="5989325" y="720069"/>
          <a:ext cx="2435610" cy="671255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6075" tIns="0" rIns="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smtClean="0">
              <a:ln/>
              <a:solidFill>
                <a:srgbClr val="002060"/>
              </a:solidFill>
              <a:latin typeface="Bookman Old Style" panose="02050604050505020204" pitchFamily="18" charset="0"/>
            </a:rPr>
            <a:t>Культура</a:t>
          </a:r>
          <a:endParaRPr lang="ru-RU" sz="3200" b="1" kern="1200" dirty="0">
            <a:ln/>
            <a:solidFill>
              <a:srgbClr val="002060"/>
            </a:solidFill>
            <a:latin typeface="Bookman Old Style" panose="02050604050505020204" pitchFamily="18" charset="0"/>
          </a:endParaRPr>
        </a:p>
      </dsp:txBody>
      <dsp:txXfrm>
        <a:off x="5989325" y="720069"/>
        <a:ext cx="2435610" cy="6712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35356-A5DF-4063-A7A1-4FF0B87AE8A4}">
      <dsp:nvSpPr>
        <dsp:cNvPr id="0" name=""/>
        <dsp:cNvSpPr/>
      </dsp:nvSpPr>
      <dsp:spPr>
        <a:xfrm>
          <a:off x="2189677" y="3631"/>
          <a:ext cx="3902578" cy="1152422"/>
        </a:xfrm>
        <a:prstGeom prst="roundRect">
          <a:avLst/>
        </a:prstGeom>
        <a:solidFill>
          <a:srgbClr val="00B0F0"/>
        </a:solidFill>
        <a:ln>
          <a:solidFill>
            <a:schemeClr val="tx1"/>
          </a:solidFill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Bookman Old Style" panose="02050604050505020204" pitchFamily="18" charset="0"/>
            </a:rPr>
            <a:t>Создание учебных ситуаций, инициирующих учебную деятельность</a:t>
          </a:r>
          <a:endParaRPr lang="ru-RU" sz="2000" b="1" kern="1200" dirty="0">
            <a:solidFill>
              <a:srgbClr val="002060"/>
            </a:solidFill>
            <a:latin typeface="Bookman Old Style" panose="02050604050505020204" pitchFamily="18" charset="0"/>
          </a:endParaRPr>
        </a:p>
      </dsp:txBody>
      <dsp:txXfrm>
        <a:off x="2245934" y="59888"/>
        <a:ext cx="3790064" cy="1039908"/>
      </dsp:txXfrm>
    </dsp:sp>
    <dsp:sp modelId="{3163A4E4-ECCC-4BC3-8D0D-C69AAF3A28DC}">
      <dsp:nvSpPr>
        <dsp:cNvPr id="0" name=""/>
        <dsp:cNvSpPr/>
      </dsp:nvSpPr>
      <dsp:spPr>
        <a:xfrm>
          <a:off x="1613068" y="944039"/>
          <a:ext cx="4604223" cy="4604223"/>
        </a:xfrm>
        <a:custGeom>
          <a:avLst/>
          <a:gdLst/>
          <a:ahLst/>
          <a:cxnLst/>
          <a:rect l="0" t="0" r="0" b="0"/>
          <a:pathLst>
            <a:path>
              <a:moveTo>
                <a:pt x="3453100" y="308385"/>
              </a:moveTo>
              <a:arcTo wR="2302111" hR="2302111" stAng="17999883" swAng="952598"/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E8DBA0-E71B-4E84-B896-2E59DFBBC066}">
      <dsp:nvSpPr>
        <dsp:cNvPr id="0" name=""/>
        <dsp:cNvSpPr/>
      </dsp:nvSpPr>
      <dsp:spPr>
        <a:xfrm>
          <a:off x="4539573" y="1800199"/>
          <a:ext cx="3813354" cy="1153217"/>
        </a:xfrm>
        <a:prstGeom prst="roundRect">
          <a:avLst/>
        </a:prstGeom>
        <a:solidFill>
          <a:srgbClr val="00B0F0"/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Bookman Old Style" panose="02050604050505020204" pitchFamily="18" charset="0"/>
            </a:rPr>
            <a:t>Поисковая активность – учебные исследования проекты</a:t>
          </a:r>
          <a:endParaRPr lang="ru-RU" sz="2000" b="1" kern="1200" dirty="0">
            <a:solidFill>
              <a:srgbClr val="002060"/>
            </a:solidFill>
            <a:latin typeface="Bookman Old Style" panose="02050604050505020204" pitchFamily="18" charset="0"/>
          </a:endParaRPr>
        </a:p>
      </dsp:txBody>
      <dsp:txXfrm>
        <a:off x="4595868" y="1856494"/>
        <a:ext cx="3700764" cy="1040627"/>
      </dsp:txXfrm>
    </dsp:sp>
    <dsp:sp modelId="{97E50732-0F6F-490E-8B2E-E041CDAE0AC1}">
      <dsp:nvSpPr>
        <dsp:cNvPr id="0" name=""/>
        <dsp:cNvSpPr/>
      </dsp:nvSpPr>
      <dsp:spPr>
        <a:xfrm>
          <a:off x="2052455" y="1486420"/>
          <a:ext cx="4604223" cy="4604223"/>
        </a:xfrm>
        <a:custGeom>
          <a:avLst/>
          <a:gdLst/>
          <a:ahLst/>
          <a:cxnLst/>
          <a:rect l="0" t="0" r="0" b="0"/>
          <a:pathLst>
            <a:path>
              <a:moveTo>
                <a:pt x="4516683" y="1673310"/>
              </a:moveTo>
              <a:arcTo wR="2302111" hR="2302111" stAng="20648923" swAng="990876"/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FEF8D8-F006-4DBD-87B0-E0E6BD98CC8F}">
      <dsp:nvSpPr>
        <dsp:cNvPr id="0" name=""/>
        <dsp:cNvSpPr/>
      </dsp:nvSpPr>
      <dsp:spPr>
        <a:xfrm>
          <a:off x="4320479" y="4032440"/>
          <a:ext cx="3932615" cy="1153217"/>
        </a:xfrm>
        <a:prstGeom prst="roundRect">
          <a:avLst/>
        </a:prstGeom>
        <a:solidFill>
          <a:srgbClr val="00B0F0"/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Bookman Old Style" panose="02050604050505020204" pitchFamily="18" charset="0"/>
            </a:rPr>
            <a:t>Оценочная самостоятельность учащихся: задания на самооценку и </a:t>
          </a:r>
          <a:r>
            <a:rPr lang="ru-RU" sz="1800" b="1" kern="1200" dirty="0" err="1" smtClean="0">
              <a:solidFill>
                <a:srgbClr val="002060"/>
              </a:solidFill>
              <a:latin typeface="Bookman Old Style" panose="02050604050505020204" pitchFamily="18" charset="0"/>
            </a:rPr>
            <a:t>взаимооценку</a:t>
          </a:r>
          <a:endParaRPr lang="ru-RU" sz="1800" b="1" kern="1200" dirty="0">
            <a:solidFill>
              <a:srgbClr val="002060"/>
            </a:solidFill>
            <a:latin typeface="Bookman Old Style" panose="02050604050505020204" pitchFamily="18" charset="0"/>
          </a:endParaRPr>
        </a:p>
      </dsp:txBody>
      <dsp:txXfrm>
        <a:off x="4376774" y="4088735"/>
        <a:ext cx="3820025" cy="1040627"/>
      </dsp:txXfrm>
    </dsp:sp>
    <dsp:sp modelId="{25ED58E6-A2E1-42CA-9182-8B8E1071914B}">
      <dsp:nvSpPr>
        <dsp:cNvPr id="0" name=""/>
        <dsp:cNvSpPr/>
      </dsp:nvSpPr>
      <dsp:spPr>
        <a:xfrm>
          <a:off x="1988069" y="1026732"/>
          <a:ext cx="4604223" cy="4604223"/>
        </a:xfrm>
        <a:custGeom>
          <a:avLst/>
          <a:gdLst/>
          <a:ahLst/>
          <a:cxnLst/>
          <a:rect l="0" t="0" r="0" b="0"/>
          <a:pathLst>
            <a:path>
              <a:moveTo>
                <a:pt x="3200658" y="4421624"/>
              </a:moveTo>
              <a:arcTo wR="2302111" hR="2302111" stAng="4021558" swAng="2651809"/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1F2D0F-7FD4-4978-8B93-9BAE24B81973}">
      <dsp:nvSpPr>
        <dsp:cNvPr id="0" name=""/>
        <dsp:cNvSpPr/>
      </dsp:nvSpPr>
      <dsp:spPr>
        <a:xfrm>
          <a:off x="576064" y="4032441"/>
          <a:ext cx="3243895" cy="1193938"/>
        </a:xfrm>
        <a:prstGeom prst="roundRect">
          <a:avLst/>
        </a:prstGeom>
        <a:solidFill>
          <a:srgbClr val="00B0F0"/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Bookman Old Style" panose="02050604050505020204" pitchFamily="18" charset="0"/>
            </a:rPr>
            <a:t>Учение в общении                      или учебное сотрудничество</a:t>
          </a:r>
          <a:endParaRPr lang="ru-RU" sz="2000" b="1" kern="1200" dirty="0">
            <a:solidFill>
              <a:srgbClr val="002060"/>
            </a:solidFill>
            <a:latin typeface="Bookman Old Style" panose="02050604050505020204" pitchFamily="18" charset="0"/>
          </a:endParaRPr>
        </a:p>
      </dsp:txBody>
      <dsp:txXfrm>
        <a:off x="634347" y="4090724"/>
        <a:ext cx="3127329" cy="1077372"/>
      </dsp:txXfrm>
    </dsp:sp>
    <dsp:sp modelId="{3A1653EA-5FE5-4875-87F4-74EBB6204B20}">
      <dsp:nvSpPr>
        <dsp:cNvPr id="0" name=""/>
        <dsp:cNvSpPr/>
      </dsp:nvSpPr>
      <dsp:spPr>
        <a:xfrm>
          <a:off x="1766182" y="1369213"/>
          <a:ext cx="4604223" cy="4604223"/>
        </a:xfrm>
        <a:custGeom>
          <a:avLst/>
          <a:gdLst/>
          <a:ahLst/>
          <a:cxnLst/>
          <a:rect l="0" t="0" r="0" b="0"/>
          <a:pathLst>
            <a:path>
              <a:moveTo>
                <a:pt x="5347" y="2458932"/>
              </a:moveTo>
              <a:arcTo wR="2302111" hR="2302111" stAng="10565639" swAng="934453"/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8DCDF9-1662-494F-ADCF-C451ECE3E60C}">
      <dsp:nvSpPr>
        <dsp:cNvPr id="0" name=""/>
        <dsp:cNvSpPr/>
      </dsp:nvSpPr>
      <dsp:spPr>
        <a:xfrm>
          <a:off x="89925" y="1678660"/>
          <a:ext cx="3671366" cy="1327780"/>
        </a:xfrm>
        <a:prstGeom prst="roundRect">
          <a:avLst/>
        </a:prstGeom>
        <a:solidFill>
          <a:srgbClr val="00B0F0"/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Bookman Old Style" panose="02050604050505020204" pitchFamily="18" charset="0"/>
            </a:rPr>
            <a:t>Приобретение опыта – решение проблем, принятие решений</a:t>
          </a:r>
          <a:endParaRPr lang="ru-RU" sz="2000" b="1" kern="1200" dirty="0">
            <a:solidFill>
              <a:srgbClr val="002060"/>
            </a:solidFill>
            <a:latin typeface="Bookman Old Style" panose="02050604050505020204" pitchFamily="18" charset="0"/>
          </a:endParaRPr>
        </a:p>
      </dsp:txBody>
      <dsp:txXfrm>
        <a:off x="154742" y="1743477"/>
        <a:ext cx="3541732" cy="1198146"/>
      </dsp:txXfrm>
    </dsp:sp>
    <dsp:sp modelId="{668FB8D6-FD77-46FD-B477-ECB053430D72}">
      <dsp:nvSpPr>
        <dsp:cNvPr id="0" name=""/>
        <dsp:cNvSpPr/>
      </dsp:nvSpPr>
      <dsp:spPr>
        <a:xfrm>
          <a:off x="2195617" y="886498"/>
          <a:ext cx="4604223" cy="4604223"/>
        </a:xfrm>
        <a:custGeom>
          <a:avLst/>
          <a:gdLst/>
          <a:ahLst/>
          <a:cxnLst/>
          <a:rect l="0" t="0" r="0" b="0"/>
          <a:pathLst>
            <a:path>
              <a:moveTo>
                <a:pt x="678989" y="669569"/>
              </a:moveTo>
              <a:arcTo wR="2302111" hR="2302111" stAng="13509947" swAng="759093"/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F916E-1F72-4A38-9C98-33F6496FF711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8F8B79-A4B5-41DD-8E42-28ACCF846B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F916E-1F72-4A38-9C98-33F6496FF711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8B79-A4B5-41DD-8E42-28ACCF846B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F916E-1F72-4A38-9C98-33F6496FF711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8B79-A4B5-41DD-8E42-28ACCF846B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50F916E-1F72-4A38-9C98-33F6496FF711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868F8B79-A4B5-41DD-8E42-28ACCF846B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F916E-1F72-4A38-9C98-33F6496FF711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8B79-A4B5-41DD-8E42-28ACCF846B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F916E-1F72-4A38-9C98-33F6496FF711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8B79-A4B5-41DD-8E42-28ACCF846B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8B79-A4B5-41DD-8E42-28ACCF846B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F916E-1F72-4A38-9C98-33F6496FF711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F916E-1F72-4A38-9C98-33F6496FF711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8B79-A4B5-41DD-8E42-28ACCF846B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F916E-1F72-4A38-9C98-33F6496FF711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8B79-A4B5-41DD-8E42-28ACCF846B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50F916E-1F72-4A38-9C98-33F6496FF711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8F8B79-A4B5-41DD-8E42-28ACCF846B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F916E-1F72-4A38-9C98-33F6496FF711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8F8B79-A4B5-41DD-8E42-28ACCF846B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50F916E-1F72-4A38-9C98-33F6496FF711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868F8B79-A4B5-41DD-8E42-28ACCF846B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oleObject" Target="../embeddings/oleObject1.bin"/><Relationship Id="rId7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7.emf"/><Relationship Id="rId4" Type="http://schemas.openxmlformats.org/officeDocument/2006/relationships/package" Target="../embeddings/Microsoft_Word_Document1.docx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4400" b="1" dirty="0" smtClean="0">
                <a:solidFill>
                  <a:srgbClr val="FF3300"/>
                </a:solidFill>
                <a:effectLst/>
                <a:latin typeface="Bookman Old Style" panose="02050604050505020204" pitchFamily="18" charset="0"/>
              </a:rPr>
              <a:t>Формирование функциональной грамотности обучающихся</a:t>
            </a:r>
            <a:br>
              <a:rPr lang="ru-RU" sz="4400" b="1" dirty="0" smtClean="0">
                <a:solidFill>
                  <a:srgbClr val="FF3300"/>
                </a:solidFill>
                <a:effectLst/>
                <a:latin typeface="Bookman Old Style" panose="02050604050505020204" pitchFamily="18" charset="0"/>
              </a:rPr>
            </a:br>
            <a:r>
              <a:rPr lang="ru-RU" sz="4400" b="1" dirty="0" smtClean="0">
                <a:solidFill>
                  <a:srgbClr val="FF3300"/>
                </a:solidFill>
                <a:effectLst/>
                <a:latin typeface="Bookman Old Style" panose="02050604050505020204" pitchFamily="18" charset="0"/>
              </a:rPr>
              <a:t>на уроках истории</a:t>
            </a:r>
            <a:endParaRPr lang="ru-RU" sz="4400" b="1" dirty="0">
              <a:solidFill>
                <a:srgbClr val="FF3300"/>
              </a:solidFill>
              <a:effectLst/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84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285860"/>
            <a:ext cx="8372476" cy="121920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FFFF00"/>
                </a:solidFill>
                <a:latin typeface="Bookman Old Style" pitchFamily="18" charset="0"/>
              </a:rPr>
              <a:t>– Что лежит в основе понятия «феномен»? На основании справочного материала определите ключевые слова понятия «феномен».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019151"/>
              </p:ext>
            </p:extLst>
          </p:nvPr>
        </p:nvGraphicFramePr>
        <p:xfrm>
          <a:off x="71407" y="2285992"/>
          <a:ext cx="9072593" cy="4000528"/>
        </p:xfrm>
        <a:graphic>
          <a:graphicData uri="http://schemas.openxmlformats.org/drawingml/2006/table">
            <a:tbl>
              <a:tblPr/>
              <a:tblGrid>
                <a:gridCol w="25542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813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6175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37528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030939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Bookman Old Style" pitchFamily="18" charset="0"/>
                          <a:ea typeface="Times New Roman"/>
                        </a:rPr>
                        <a:t>Толковый словарь С.И.Ожегова</a:t>
                      </a: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Bookman Old Style" pitchFamily="18" charset="0"/>
                          <a:ea typeface="Times New Roman"/>
                        </a:rPr>
                        <a:t>Словарь В.И.Даля</a:t>
                      </a: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Bookman Old Style" pitchFamily="18" charset="0"/>
                          <a:ea typeface="Times New Roman"/>
                        </a:rPr>
                        <a:t>Словарь Д.Н.Ушакова</a:t>
                      </a: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Bookman Old Style" pitchFamily="18" charset="0"/>
                          <a:ea typeface="Times New Roman"/>
                        </a:rPr>
                        <a:t>Большой словарь иностранных слов</a:t>
                      </a: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695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Bookman Old Style" pitchFamily="18" charset="0"/>
                          <a:ea typeface="Times New Roman"/>
                        </a:rPr>
                        <a:t>О человеке или явлении, </a:t>
                      </a:r>
                      <a:r>
                        <a:rPr lang="ru-RU" sz="1800" b="1" u="sng" dirty="0">
                          <a:solidFill>
                            <a:srgbClr val="002060"/>
                          </a:solidFill>
                          <a:latin typeface="Bookman Old Style" pitchFamily="18" charset="0"/>
                          <a:ea typeface="Times New Roman"/>
                        </a:rPr>
                        <a:t>исключительном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Bookman Old Style" pitchFamily="18" charset="0"/>
                          <a:ea typeface="Times New Roman"/>
                        </a:rPr>
                        <a:t> в каком-нибудь отношении.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Bookman Old Style" pitchFamily="18" charset="0"/>
                          <a:ea typeface="Times New Roman"/>
                        </a:rPr>
                        <a:t>Редкое, </a:t>
                      </a:r>
                      <a:r>
                        <a:rPr lang="ru-RU" sz="1800" b="1" u="sng" dirty="0">
                          <a:solidFill>
                            <a:srgbClr val="002060"/>
                          </a:solidFill>
                          <a:latin typeface="Bookman Old Style" pitchFamily="18" charset="0"/>
                          <a:ea typeface="Times New Roman"/>
                        </a:rPr>
                        <a:t>необычайное 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Bookman Old Style" pitchFamily="18" charset="0"/>
                          <a:ea typeface="Times New Roman"/>
                        </a:rPr>
                        <a:t>явленье.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Bookman Old Style" pitchFamily="18" charset="0"/>
                          <a:ea typeface="Times New Roman"/>
                        </a:rPr>
                        <a:t>О человеке или явлении: нечто </a:t>
                      </a:r>
                      <a:r>
                        <a:rPr lang="ru-RU" sz="1800" b="1" u="sng" dirty="0">
                          <a:solidFill>
                            <a:srgbClr val="002060"/>
                          </a:solidFill>
                          <a:latin typeface="Bookman Old Style" pitchFamily="18" charset="0"/>
                          <a:ea typeface="Times New Roman"/>
                        </a:rPr>
                        <a:t>исключительное,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Bookman Old Style" pitchFamily="18" charset="0"/>
                          <a:ea typeface="Times New Roman"/>
                        </a:rPr>
                        <a:t> выдающееся, небывалое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Bookman Old Style" pitchFamily="18" charset="0"/>
                          <a:ea typeface="Times New Roman"/>
                        </a:rPr>
                        <a:t>О человеке или явлении: нечто </a:t>
                      </a:r>
                      <a:r>
                        <a:rPr lang="ru-RU" sz="1800" b="1" u="sng" dirty="0">
                          <a:solidFill>
                            <a:srgbClr val="002060"/>
                          </a:solidFill>
                          <a:latin typeface="Bookman Old Style" pitchFamily="18" charset="0"/>
                          <a:ea typeface="Times New Roman"/>
                        </a:rPr>
                        <a:t>исключительное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Bookman Old Style" pitchFamily="18" charset="0"/>
                          <a:ea typeface="Times New Roman"/>
                        </a:rPr>
                        <a:t>, выдающееся, небывалое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5537" name="Rectangle 1"/>
          <p:cNvSpPr>
            <a:spLocks noChangeArrowheads="1"/>
          </p:cNvSpPr>
          <p:nvPr/>
        </p:nvSpPr>
        <p:spPr bwMode="auto">
          <a:xfrm>
            <a:off x="571472" y="1857364"/>
            <a:ext cx="68804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Предполагаемые результаты работы: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28596" y="1785926"/>
          <a:ext cx="5786478" cy="2643207"/>
        </p:xfrm>
        <a:graphic>
          <a:graphicData uri="http://schemas.openxmlformats.org/drawingml/2006/table">
            <a:tbl>
              <a:tblPr/>
              <a:tblGrid>
                <a:gridCol w="35004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860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321603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Bookman Old Style" pitchFamily="18" charset="0"/>
                          <a:ea typeface="Times New Roman"/>
                        </a:rPr>
                        <a:t>Феномен – это …, для которого характерны…</a:t>
                      </a:r>
                      <a:endParaRPr lang="ru-RU" sz="2800" dirty="0">
                        <a:solidFill>
                          <a:srgbClr val="FF0000"/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608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Bookman Old Style" pitchFamily="18" charset="0"/>
                          <a:ea typeface="Times New Roman"/>
                        </a:rPr>
                        <a:t> Ключевое слово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800"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608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Bookman Old Style" pitchFamily="18" charset="0"/>
                          <a:ea typeface="Times New Roman"/>
                        </a:rPr>
                        <a:t>Признаки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322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800" dirty="0"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357158" y="214290"/>
            <a:ext cx="828677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Arial" pitchFamily="34" charset="0"/>
              </a:rPr>
              <a:t>Заполнение «Дорожной</a:t>
            </a: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Arial" pitchFamily="34" charset="0"/>
              </a:rPr>
              <a:t>карты урока».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Arial" pitchFamily="34" charset="0"/>
              </a:rPr>
              <a:t>Предполагаемые результаты работы: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Феномен – это …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428596" y="4714884"/>
            <a:ext cx="628654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Феномен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–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это необычное, исключительное,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уникальное явление или действия человека.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26" y="1285860"/>
            <a:ext cx="2272906" cy="348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5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642918"/>
            <a:ext cx="8424936" cy="1054250"/>
          </a:xfrm>
        </p:spPr>
        <p:txBody>
          <a:bodyPr>
            <a:noAutofit/>
          </a:bodyPr>
          <a:lstStyle/>
          <a:p>
            <a:pPr lvl="0" algn="ctr"/>
            <a:r>
              <a:rPr lang="ru-RU" sz="28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Учение в общении, </a:t>
            </a:r>
            <a:r>
              <a:rPr lang="ru-RU" sz="28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или </a:t>
            </a:r>
            <a:r>
              <a:rPr lang="ru-RU" sz="28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учебное </a:t>
            </a:r>
            <a:r>
              <a:rPr lang="ru-RU" sz="28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сотрудничество, задания </a:t>
            </a:r>
            <a:r>
              <a:rPr lang="ru-RU" sz="28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на работу в парах и малых группах</a:t>
            </a:r>
            <a:br>
              <a:rPr lang="ru-RU" sz="2800" b="1" dirty="0">
                <a:solidFill>
                  <a:srgbClr val="FFFF00"/>
                </a:solidFill>
                <a:latin typeface="Bookman Old Style" panose="02050604050505020204" pitchFamily="18" charset="0"/>
              </a:rPr>
            </a:br>
            <a:endParaRPr lang="ru-RU" sz="28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7272808" cy="5454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412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85852" y="0"/>
            <a:ext cx="7114768" cy="1180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1755"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FFFF00"/>
                </a:solidFill>
                <a:latin typeface="Bookman Old Style" pitchFamily="18" charset="0"/>
                <a:ea typeface="Calibri"/>
              </a:rPr>
              <a:t>Организация работы учащихся </a:t>
            </a:r>
            <a:br>
              <a:rPr lang="ru-RU" sz="3200" b="1" dirty="0" smtClean="0">
                <a:solidFill>
                  <a:srgbClr val="FFFF00"/>
                </a:solidFill>
                <a:latin typeface="Bookman Old Style" pitchFamily="18" charset="0"/>
                <a:ea typeface="Calibri"/>
              </a:rPr>
            </a:br>
            <a:r>
              <a:rPr lang="ru-RU" sz="3200" b="1" dirty="0" smtClean="0">
                <a:solidFill>
                  <a:srgbClr val="FFFF00"/>
                </a:solidFill>
                <a:latin typeface="Bookman Old Style" pitchFamily="18" charset="0"/>
                <a:ea typeface="Calibri"/>
              </a:rPr>
              <a:t>в </a:t>
            </a:r>
            <a:r>
              <a:rPr lang="ru-RU" sz="3200" b="1" dirty="0">
                <a:solidFill>
                  <a:srgbClr val="FFFF00"/>
                </a:solidFill>
                <a:latin typeface="Bookman Old Style" pitchFamily="18" charset="0"/>
                <a:ea typeface="Calibri"/>
              </a:rPr>
              <a:t>малых группах.</a:t>
            </a:r>
            <a:endParaRPr lang="ru-RU" sz="3200" b="1" dirty="0">
              <a:solidFill>
                <a:srgbClr val="FFFF00"/>
              </a:solidFill>
              <a:latin typeface="Bookman Old Style" pitchFamily="18" charset="0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225689"/>
            <a:ext cx="396044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>
              <a:spcAft>
                <a:spcPts val="0"/>
              </a:spcAft>
            </a:pPr>
            <a:r>
              <a:rPr lang="ru-RU" sz="2000" b="1" u="sng" dirty="0">
                <a:solidFill>
                  <a:srgbClr val="002060"/>
                </a:solidFill>
                <a:latin typeface="Bookman Old Style" panose="02050604050505020204" pitchFamily="18" charset="0"/>
                <a:ea typeface="Calibri"/>
              </a:rPr>
              <a:t>Этапы работы групп:</a:t>
            </a:r>
            <a:endParaRPr lang="ru-RU" sz="2000" b="1" u="sng" dirty="0">
              <a:solidFill>
                <a:srgbClr val="002060"/>
              </a:solidFill>
              <a:latin typeface="Bookman Old Style" panose="02050604050505020204" pitchFamily="18" charset="0"/>
              <a:ea typeface="Times New Roman"/>
            </a:endParaRPr>
          </a:p>
          <a:p>
            <a:pPr marR="71755"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Bookman Old Style" panose="02050604050505020204" pitchFamily="18" charset="0"/>
                <a:ea typeface="Calibri"/>
              </a:rPr>
              <a:t>1 этап –  анализ исторических документов, фотоматериалов, исторической карты по предложенным вопросам  «Дорожной карты урока».</a:t>
            </a:r>
            <a:endParaRPr lang="ru-RU" sz="2000" dirty="0">
              <a:solidFill>
                <a:srgbClr val="002060"/>
              </a:solidFill>
              <a:latin typeface="Bookman Old Style" panose="02050604050505020204" pitchFamily="18" charset="0"/>
              <a:ea typeface="Times New Roman"/>
            </a:endParaRPr>
          </a:p>
          <a:p>
            <a:pPr marR="71755"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Bookman Old Style" panose="02050604050505020204" pitchFamily="18" charset="0"/>
                <a:ea typeface="Calibri"/>
              </a:rPr>
              <a:t>2 этап –  презентация результатов работы в группах.  </a:t>
            </a:r>
            <a:endParaRPr lang="ru-RU" sz="2000" dirty="0">
              <a:solidFill>
                <a:srgbClr val="002060"/>
              </a:solidFill>
              <a:latin typeface="Bookman Old Style" panose="02050604050505020204" pitchFamily="18" charset="0"/>
              <a:ea typeface="Times New Roman"/>
            </a:endParaRPr>
          </a:p>
          <a:p>
            <a:pPr marR="71755"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Bookman Old Style" panose="02050604050505020204" pitchFamily="18" charset="0"/>
                <a:ea typeface="Calibri"/>
              </a:rPr>
              <a:t>– 1 группа: Александра </a:t>
            </a:r>
            <a:r>
              <a:rPr lang="ru-RU" sz="2000" dirty="0" err="1">
                <a:solidFill>
                  <a:srgbClr val="002060"/>
                </a:solidFill>
                <a:latin typeface="Bookman Old Style" panose="02050604050505020204" pitchFamily="18" charset="0"/>
                <a:ea typeface="Calibri"/>
              </a:rPr>
              <a:t>Перегонец</a:t>
            </a:r>
            <a:r>
              <a:rPr lang="ru-RU" sz="2000" dirty="0">
                <a:solidFill>
                  <a:srgbClr val="002060"/>
                </a:solidFill>
                <a:latin typeface="Bookman Old Style" panose="02050604050505020204" pitchFamily="18" charset="0"/>
                <a:ea typeface="Calibri"/>
              </a:rPr>
              <a:t> </a:t>
            </a:r>
            <a:endParaRPr lang="ru-RU" sz="2000" dirty="0">
              <a:solidFill>
                <a:srgbClr val="002060"/>
              </a:solidFill>
              <a:latin typeface="Bookman Old Style" panose="02050604050505020204" pitchFamily="18" charset="0"/>
              <a:ea typeface="Times New Roman"/>
            </a:endParaRPr>
          </a:p>
          <a:p>
            <a:pPr marR="71755"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Bookman Old Style" panose="02050604050505020204" pitchFamily="18" charset="0"/>
                <a:ea typeface="Calibri"/>
              </a:rPr>
              <a:t>– 2 группа: Александра Волошинова </a:t>
            </a:r>
            <a:endParaRPr lang="ru-RU" sz="2000" dirty="0">
              <a:solidFill>
                <a:srgbClr val="002060"/>
              </a:solidFill>
              <a:latin typeface="Bookman Old Style" panose="02050604050505020204" pitchFamily="18" charset="0"/>
              <a:ea typeface="Times New Roman"/>
            </a:endParaRPr>
          </a:p>
          <a:p>
            <a:pPr marR="71755"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Bookman Old Style" panose="02050604050505020204" pitchFamily="18" charset="0"/>
                <a:ea typeface="Calibri"/>
              </a:rPr>
              <a:t>– 3 группа: </a:t>
            </a:r>
            <a:r>
              <a:rPr lang="ru-RU" sz="2000" dirty="0" err="1">
                <a:solidFill>
                  <a:srgbClr val="002060"/>
                </a:solidFill>
                <a:latin typeface="Bookman Old Style" panose="02050604050505020204" pitchFamily="18" charset="0"/>
                <a:ea typeface="Calibri"/>
              </a:rPr>
              <a:t>Алиме</a:t>
            </a:r>
            <a:r>
              <a:rPr lang="ru-RU" sz="2000" dirty="0">
                <a:solidFill>
                  <a:srgbClr val="002060"/>
                </a:solidFill>
                <a:latin typeface="Bookman Old Style" panose="02050604050505020204" pitchFamily="18" charset="0"/>
                <a:ea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Bookman Old Style" panose="02050604050505020204" pitchFamily="18" charset="0"/>
                <a:ea typeface="Calibri"/>
              </a:rPr>
              <a:t>Абденанова</a:t>
            </a:r>
            <a:r>
              <a:rPr lang="ru-RU" sz="2000" dirty="0">
                <a:solidFill>
                  <a:srgbClr val="002060"/>
                </a:solidFill>
                <a:latin typeface="Bookman Old Style" panose="02050604050505020204" pitchFamily="18" charset="0"/>
                <a:ea typeface="Calibri"/>
              </a:rPr>
              <a:t> </a:t>
            </a:r>
            <a:endParaRPr lang="ru-RU" sz="2000" dirty="0">
              <a:solidFill>
                <a:srgbClr val="002060"/>
              </a:solidFill>
              <a:latin typeface="Bookman Old Style" panose="02050604050505020204" pitchFamily="18" charset="0"/>
              <a:ea typeface="Times New Roman"/>
            </a:endParaRPr>
          </a:p>
          <a:p>
            <a:r>
              <a:rPr lang="ru-RU" sz="2000" dirty="0">
                <a:solidFill>
                  <a:srgbClr val="002060"/>
                </a:solidFill>
                <a:latin typeface="Bookman Old Style" panose="02050604050505020204" pitchFamily="18" charset="0"/>
                <a:ea typeface="Calibri"/>
              </a:rPr>
              <a:t>– 4 группа: Евгения Руднева, Прасковья Прокопьева </a:t>
            </a:r>
            <a:endParaRPr lang="ru-RU" sz="20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46160" y="1256467"/>
            <a:ext cx="500636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>
              <a:lnSpc>
                <a:spcPct val="115000"/>
              </a:lnSpc>
              <a:spcAft>
                <a:spcPts val="0"/>
              </a:spcAft>
            </a:pPr>
            <a:r>
              <a:rPr lang="ru-RU" sz="2000" b="1" u="sng" dirty="0" smtClean="0">
                <a:solidFill>
                  <a:srgbClr val="002060"/>
                </a:solidFill>
                <a:latin typeface="Bookman Old Style" panose="02050604050505020204" pitchFamily="18" charset="0"/>
                <a:ea typeface="Calibri"/>
              </a:rPr>
              <a:t>Презентация результатов работы </a:t>
            </a:r>
            <a:r>
              <a:rPr lang="ru-RU" sz="2000" b="1" u="sng" dirty="0">
                <a:solidFill>
                  <a:srgbClr val="002060"/>
                </a:solidFill>
                <a:latin typeface="Bookman Old Style" panose="02050604050505020204" pitchFamily="18" charset="0"/>
                <a:ea typeface="Calibri"/>
              </a:rPr>
              <a:t>в группах</a:t>
            </a:r>
            <a:r>
              <a:rPr lang="ru-RU" sz="2000" b="1" u="sng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/>
              </a:rPr>
              <a:t>. </a:t>
            </a:r>
          </a:p>
          <a:p>
            <a:pPr marR="71755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/>
              </a:rPr>
              <a:t>Во время презентации результатов работы групп обучающиеся заполняют таблицу в «</a:t>
            </a:r>
            <a:r>
              <a:rPr lang="ru-RU" sz="2000" u="sng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/>
              </a:rPr>
              <a:t>Дорожной карте урока</a:t>
            </a:r>
            <a:r>
              <a:rPr lang="ru-RU" sz="200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/>
              </a:rPr>
              <a:t>».</a:t>
            </a:r>
          </a:p>
          <a:p>
            <a:r>
              <a:rPr lang="ru-RU" sz="2000" dirty="0">
                <a:solidFill>
                  <a:srgbClr val="002060"/>
                </a:solidFill>
                <a:latin typeface="Bookman Old Style" panose="02050604050505020204" pitchFamily="18" charset="0"/>
                <a:ea typeface="Calibri"/>
              </a:rPr>
              <a:t>Обучающиеся каждой группы обозначают флажками </a:t>
            </a:r>
            <a:r>
              <a:rPr lang="ru-RU" sz="2000" dirty="0" smtClean="0">
                <a:solidFill>
                  <a:srgbClr val="002060"/>
                </a:solidFill>
                <a:latin typeface="Bookman Old Style" panose="02050604050505020204" pitchFamily="18" charset="0"/>
                <a:ea typeface="Calibri"/>
              </a:rPr>
              <a:t>на </a:t>
            </a:r>
            <a:r>
              <a:rPr lang="ru-RU" sz="2000" u="sng" dirty="0">
                <a:solidFill>
                  <a:srgbClr val="002060"/>
                </a:solidFill>
                <a:latin typeface="Bookman Old Style" panose="02050604050505020204" pitchFamily="18" charset="0"/>
                <a:ea typeface="Calibri"/>
              </a:rPr>
              <a:t>исторической настенной карте  </a:t>
            </a:r>
            <a:r>
              <a:rPr lang="ru-RU" sz="2000" dirty="0">
                <a:solidFill>
                  <a:srgbClr val="002060"/>
                </a:solidFill>
                <a:latin typeface="Bookman Old Style" panose="02050604050505020204" pitchFamily="18" charset="0"/>
                <a:ea typeface="Calibri"/>
              </a:rPr>
              <a:t>«Крым в годы Великой Отечественной войны </a:t>
            </a:r>
            <a:r>
              <a:rPr lang="ru-RU" sz="2000" dirty="0" smtClean="0">
                <a:solidFill>
                  <a:srgbClr val="002060"/>
                </a:solidFill>
                <a:latin typeface="Bookman Old Style" panose="02050604050505020204" pitchFamily="18" charset="0"/>
                <a:ea typeface="Calibri"/>
              </a:rPr>
              <a:t>1941–1945 гг</a:t>
            </a:r>
            <a:r>
              <a:rPr lang="ru-RU" sz="2000" dirty="0">
                <a:solidFill>
                  <a:srgbClr val="002060"/>
                </a:solidFill>
                <a:latin typeface="Bookman Old Style" panose="02050604050505020204" pitchFamily="18" charset="0"/>
                <a:ea typeface="Calibri"/>
              </a:rPr>
              <a:t>.» </a:t>
            </a:r>
            <a:r>
              <a:rPr lang="ru-RU" sz="2000" dirty="0" smtClean="0">
                <a:solidFill>
                  <a:srgbClr val="002060"/>
                </a:solidFill>
                <a:latin typeface="Bookman Old Style" panose="02050604050505020204" pitchFamily="18" charset="0"/>
                <a:ea typeface="Calibri"/>
              </a:rPr>
              <a:t>объекты </a:t>
            </a:r>
            <a:r>
              <a:rPr lang="ru-RU" sz="2000" dirty="0">
                <a:solidFill>
                  <a:srgbClr val="002060"/>
                </a:solidFill>
                <a:latin typeface="Bookman Old Style" panose="02050604050505020204" pitchFamily="18" charset="0"/>
                <a:ea typeface="Calibri"/>
              </a:rPr>
              <a:t>выполнения боевых задач женщинами- участниками событий Великой Отечественной войны в Крыму, презентуемых ранее. </a:t>
            </a:r>
            <a:endParaRPr lang="ru-RU" sz="20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48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292689"/>
            <a:ext cx="6552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«Дорожная карта урока</a:t>
            </a:r>
            <a:r>
              <a:rPr lang="ru-RU" sz="1200" i="1" dirty="0" smtClean="0"/>
              <a:t>»</a:t>
            </a:r>
            <a:endParaRPr lang="ru-RU" sz="1200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16023" y="569688"/>
            <a:ext cx="5382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Тема 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</a:rPr>
              <a:t>урока: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__________________________________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93039"/>
            <a:ext cx="792088" cy="807769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776" y="1001806"/>
            <a:ext cx="1006247" cy="703743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1295">
            <a:off x="2197025" y="1046666"/>
            <a:ext cx="990408" cy="614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090232"/>
            <a:ext cx="883920" cy="906780"/>
          </a:xfrm>
          <a:prstGeom prst="rect">
            <a:avLst/>
          </a:prstGeom>
          <a:noFill/>
        </p:spPr>
      </p:pic>
      <p:sp>
        <p:nvSpPr>
          <p:cNvPr id="8" name="Прямоугольник 51"/>
          <p:cNvSpPr>
            <a:spLocks noChangeArrowheads="1"/>
          </p:cNvSpPr>
          <p:nvPr/>
        </p:nvSpPr>
        <p:spPr bwMode="auto">
          <a:xfrm>
            <a:off x="4499992" y="1099189"/>
            <a:ext cx="4016375" cy="44443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240845"/>
              </p:ext>
            </p:extLst>
          </p:nvPr>
        </p:nvGraphicFramePr>
        <p:xfrm>
          <a:off x="219489" y="1997012"/>
          <a:ext cx="3242310" cy="1199515"/>
        </p:xfrm>
        <a:graphic>
          <a:graphicData uri="http://schemas.openxmlformats.org/drawingml/2006/table">
            <a:tbl>
              <a:tblPr firstRow="1" firstCol="1" bandRow="1"/>
              <a:tblGrid>
                <a:gridCol w="15633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789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51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Ключевое слово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51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Признаки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29285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Феномен – это ______________,                   для которого характерны __________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228184" y="1772816"/>
            <a:ext cx="2448272" cy="7200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ru-RU" sz="12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Цель </a:t>
            </a:r>
            <a:r>
              <a:rPr lang="ru-RU" sz="1200" b="1" dirty="0">
                <a:solidFill>
                  <a:srgbClr val="C00000"/>
                </a:solidFill>
                <a:latin typeface="Times New Roman"/>
                <a:ea typeface="Times New Roman"/>
              </a:rPr>
              <a:t>урока: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1200" b="1" dirty="0">
                <a:solidFill>
                  <a:srgbClr val="C00000"/>
                </a:solidFill>
                <a:latin typeface="Times New Roman"/>
                <a:ea typeface="Times New Roman"/>
              </a:rPr>
              <a:t>Задачи</a:t>
            </a:r>
            <a:r>
              <a:rPr lang="ru-RU" sz="12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: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1200" dirty="0">
                <a:latin typeface="Times New Roman"/>
                <a:ea typeface="Times New Roman"/>
              </a:rPr>
              <a:t> 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707904" y="1806113"/>
            <a:ext cx="2376264" cy="150399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rgbClr val="002060"/>
                </a:solidFill>
                <a:latin typeface="Times New Roman"/>
                <a:ea typeface="Times New Roman"/>
              </a:rPr>
              <a:t>Проблема урока:</a:t>
            </a:r>
            <a:r>
              <a:rPr lang="ru-RU" sz="14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Война – дело мужское …?!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407519"/>
              </p:ext>
            </p:extLst>
          </p:nvPr>
        </p:nvGraphicFramePr>
        <p:xfrm>
          <a:off x="179512" y="3429001"/>
          <a:ext cx="8640960" cy="289825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0522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522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602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37626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14389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группа</a:t>
                      </a:r>
                    </a:p>
                    <a:p>
                      <a:r>
                        <a:rPr lang="ru-RU" sz="1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Александра</a:t>
                      </a:r>
                    </a:p>
                    <a:p>
                      <a:r>
                        <a:rPr lang="ru-RU" sz="1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Перегонец</a:t>
                      </a:r>
                      <a:endParaRPr lang="ru-RU" sz="1400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2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(Приложение 5</a:t>
                      </a:r>
                      <a:r>
                        <a:rPr lang="ru-RU" sz="1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endParaRPr lang="ru-RU" sz="1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группа</a:t>
                      </a:r>
                    </a:p>
                    <a:p>
                      <a:r>
                        <a:rPr lang="ru-RU" sz="1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Александра  Волошинова</a:t>
                      </a:r>
                    </a:p>
                    <a:p>
                      <a:r>
                        <a:rPr lang="ru-RU" sz="12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(Приложение 6)</a:t>
                      </a:r>
                    </a:p>
                    <a:p>
                      <a:endParaRPr lang="ru-RU" sz="1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группа </a:t>
                      </a:r>
                    </a:p>
                    <a:p>
                      <a:r>
                        <a:rPr lang="ru-RU" sz="14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Алиме</a:t>
                      </a:r>
                      <a:r>
                        <a:rPr lang="ru-RU" sz="1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4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Абденанова</a:t>
                      </a:r>
                      <a:endParaRPr lang="ru-RU" sz="1400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2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(Приложение 7)</a:t>
                      </a:r>
                    </a:p>
                    <a:p>
                      <a:endParaRPr lang="ru-RU" sz="1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группа</a:t>
                      </a:r>
                    </a:p>
                    <a:p>
                      <a:r>
                        <a:rPr lang="ru-RU" sz="1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Прасковья </a:t>
                      </a:r>
                    </a:p>
                    <a:p>
                      <a:r>
                        <a:rPr lang="ru-RU" sz="1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Прокопьева </a:t>
                      </a:r>
                    </a:p>
                    <a:p>
                      <a:r>
                        <a:rPr lang="ru-RU" sz="1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Евгения Руднева</a:t>
                      </a:r>
                    </a:p>
                    <a:p>
                      <a:r>
                        <a:rPr lang="ru-RU" sz="12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(Приложение 8)</a:t>
                      </a:r>
                      <a:endParaRPr lang="ru-RU" sz="12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82646"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Презентация женщины-героя.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Какие поставленные перед ней</a:t>
                      </a: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военные задачи были </a:t>
                      </a: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выполнены? Обозначьте на карте «Крым в годы Великой Отечественной войны 1941-1945 гг.» объекты их выполнения.</a:t>
                      </a:r>
                    </a:p>
                    <a:p>
                      <a:pPr algn="ctr"/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чём уникальность женского подвига?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Определите основные черты образа </a:t>
                      </a: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женщины-солдата?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81770">
                <a:tc>
                  <a:txBody>
                    <a:bodyPr/>
                    <a:lstStyle/>
                    <a:p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482017"/>
            <a:ext cx="693133" cy="956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494525"/>
            <a:ext cx="619512" cy="89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944" y="3521257"/>
            <a:ext cx="611971" cy="91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437" y="3800242"/>
            <a:ext cx="546154" cy="78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199" y="3482017"/>
            <a:ext cx="445238" cy="699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38808" y="6453871"/>
            <a:ext cx="8537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 ______________________________________________________________________________________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65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9844437"/>
              </p:ext>
            </p:extLst>
          </p:nvPr>
        </p:nvGraphicFramePr>
        <p:xfrm>
          <a:off x="0" y="116632"/>
          <a:ext cx="4649129" cy="5986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Документ" r:id="rId4" imgW="7108316" imgH="9152163" progId="Word.Document.12">
                  <p:embed/>
                </p:oleObj>
              </mc:Choice>
              <mc:Fallback>
                <p:oleObj name="Документ" r:id="rId4" imgW="7108316" imgH="9152163" progId="Word.Document.12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6632"/>
                        <a:ext cx="4649129" cy="59868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4416710"/>
              </p:ext>
            </p:extLst>
          </p:nvPr>
        </p:nvGraphicFramePr>
        <p:xfrm>
          <a:off x="4572000" y="260648"/>
          <a:ext cx="4397688" cy="6622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Документ" r:id="rId7" imgW="5869043" imgH="8836211" progId="Word.Document.12">
                  <p:embed/>
                </p:oleObj>
              </mc:Choice>
              <mc:Fallback>
                <p:oleObj name="Документ" r:id="rId7" imgW="5869043" imgH="8836211" progId="Word.Document.12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60648"/>
                        <a:ext cx="4397688" cy="66224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577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mtdata.ru/u30/photoC77E/20226715483-0/original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1"/>
          <a:stretch/>
        </p:blipFill>
        <p:spPr bwMode="auto">
          <a:xfrm>
            <a:off x="323528" y="1196752"/>
            <a:ext cx="8568952" cy="545951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0" y="214290"/>
            <a:ext cx="8784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Bookman Old Style" pitchFamily="18" charset="0"/>
              </a:rPr>
              <a:t>Крым в годы Великой Отечественной войны 1941-1945 гг.</a:t>
            </a:r>
          </a:p>
        </p:txBody>
      </p:sp>
    </p:spTree>
    <p:extLst>
      <p:ext uri="{BB962C8B-B14F-4D97-AF65-F5344CB8AC3E}">
        <p14:creationId xmlns:p14="http://schemas.microsoft.com/office/powerpoint/2010/main" val="212333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214290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Приобретение опыта – решение проблем, принятие решений</a:t>
            </a:r>
            <a:endParaRPr lang="ru-RU" sz="32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8585" y="1381437"/>
            <a:ext cx="3563888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0955">
              <a:lnSpc>
                <a:spcPct val="115000"/>
              </a:lnSpc>
              <a:spcAft>
                <a:spcPts val="0"/>
              </a:spcAft>
              <a:tabLst>
                <a:tab pos="2722245" algn="l"/>
              </a:tabLst>
            </a:pP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  <a:ea typeface="Calibri"/>
              </a:rPr>
              <a:t>Учитель акцентирует внимание обучающихся на проблемном вопросе: </a:t>
            </a:r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  <a:ea typeface="Times New Roman"/>
              </a:rPr>
              <a:t>«Война –дело мужское…?!» </a:t>
            </a:r>
            <a:r>
              <a:rPr lang="ru-RU" dirty="0" smtClean="0">
                <a:latin typeface="Bookman Old Style" panose="02050604050505020204" pitchFamily="18" charset="0"/>
                <a:ea typeface="Times New Roman"/>
              </a:rPr>
              <a:t> </a:t>
            </a:r>
            <a:endParaRPr lang="ru-RU" dirty="0">
              <a:latin typeface="Bookman Old Style" panose="02050604050505020204" pitchFamily="18" charset="0"/>
              <a:ea typeface="Times New Roman"/>
            </a:endParaRPr>
          </a:p>
          <a:p>
            <a:pPr marR="20955">
              <a:lnSpc>
                <a:spcPct val="115000"/>
              </a:lnSpc>
              <a:spcAft>
                <a:spcPts val="0"/>
              </a:spcAft>
              <a:tabLst>
                <a:tab pos="2722245" algn="l"/>
              </a:tabLst>
            </a:pP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/>
              </a:rPr>
              <a:t>Для аргументации обучающимися ответа на проблемный вопрос предлагает использовать </a:t>
            </a: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/>
              </a:rPr>
              <a:t>метод ПОПС </a:t>
            </a: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/>
              </a:rPr>
              <a:t>(позиция, обоснование, понимание, суждение)</a:t>
            </a:r>
          </a:p>
          <a:p>
            <a:pPr marR="20955">
              <a:lnSpc>
                <a:spcPct val="115000"/>
              </a:lnSpc>
              <a:spcAft>
                <a:spcPts val="0"/>
              </a:spcAft>
              <a:tabLst>
                <a:tab pos="2722245" algn="l"/>
              </a:tabLst>
            </a:pP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/>
              </a:rPr>
              <a:t>Ставит перед обучающимися вопрос: </a:t>
            </a:r>
            <a:endParaRPr lang="ru-RU" b="1" dirty="0" smtClean="0">
              <a:solidFill>
                <a:srgbClr val="002060"/>
              </a:solidFill>
              <a:latin typeface="Bookman Old Style" panose="02050604050505020204" pitchFamily="18" charset="0"/>
              <a:ea typeface="Times New Roman"/>
            </a:endParaRPr>
          </a:p>
          <a:p>
            <a:pPr marR="20955">
              <a:lnSpc>
                <a:spcPct val="115000"/>
              </a:lnSpc>
              <a:spcAft>
                <a:spcPts val="0"/>
              </a:spcAft>
              <a:tabLst>
                <a:tab pos="2722245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Times New Roman"/>
              </a:rPr>
              <a:t>В </a:t>
            </a: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/>
              </a:rPr>
              <a:t>чем феномен женского подвига в Великой Отечественной войне?</a:t>
            </a:r>
            <a:endParaRPr lang="ru-RU" dirty="0">
              <a:solidFill>
                <a:srgbClr val="002060"/>
              </a:solidFill>
              <a:latin typeface="Bookman Old Style" panose="02050604050505020204" pitchFamily="18" charset="0"/>
              <a:ea typeface="Times New Roman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6"/>
            <a:ext cx="5256584" cy="394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16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000108"/>
            <a:ext cx="5286380" cy="1219200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FFFF00"/>
                </a:solidFill>
                <a:latin typeface="Bookman Old Style" pitchFamily="18" charset="0"/>
              </a:rPr>
              <a:t>Лист самооценки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/>
            </a:r>
            <a:b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</a:br>
            <a:endParaRPr lang="ru-RU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643050"/>
            <a:ext cx="8193540" cy="4977295"/>
          </a:xfrm>
          <a:prstGeom prst="rect">
            <a:avLst/>
          </a:prstGeom>
          <a:noFill/>
        </p:spPr>
      </p:pic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5500694" y="571480"/>
            <a:ext cx="328614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6 до 8 баллов: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9 до 10 баллов: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11 до 12 баллов: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85011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Оценочная самостоятельность учащихся: задания на самооценку и </a:t>
            </a:r>
          </a:p>
          <a:p>
            <a:r>
              <a:rPr lang="ru-RU" sz="2400" b="1" dirty="0" err="1" smtClean="0">
                <a:solidFill>
                  <a:srgbClr val="FF0000"/>
                </a:solidFill>
                <a:latin typeface="Bookman Old Style" panose="02050604050505020204" pitchFamily="18" charset="0"/>
              </a:rPr>
              <a:t>взаимооценку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FF0000"/>
                </a:solidFill>
              </a:rPr>
              <a:t>Лист </a:t>
            </a:r>
            <a:r>
              <a:rPr lang="ru-RU" b="1" u="sng" dirty="0" err="1" smtClean="0">
                <a:solidFill>
                  <a:srgbClr val="FF0000"/>
                </a:solidFill>
              </a:rPr>
              <a:t>взаимооценки</a:t>
            </a:r>
            <a:r>
              <a:rPr lang="ru-RU" b="1" u="sng" dirty="0" smtClean="0">
                <a:solidFill>
                  <a:srgbClr val="FF0000"/>
                </a:solidFill>
              </a:rPr>
              <a:t> работы групп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28596" y="857232"/>
          <a:ext cx="8429683" cy="5299450"/>
        </p:xfrm>
        <a:graphic>
          <a:graphicData uri="http://schemas.openxmlformats.org/drawingml/2006/table">
            <a:tbl>
              <a:tblPr/>
              <a:tblGrid>
                <a:gridCol w="12285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285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3799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2626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3799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3579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1972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07436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07436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800843">
                <a:tc rowSpan="3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№ группы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48" marR="52348" marT="8725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Глубина освещения вопрос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а</a:t>
                      </a:r>
                      <a:endParaRPr lang="ru-RU" sz="180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52348" marR="52348" marT="87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Творчество</a:t>
                      </a:r>
                      <a:endParaRPr lang="ru-RU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(презентация, инсценированное действие, стихи, диаграммы, схемы и т.д.)</a:t>
                      </a:r>
                      <a:endParaRPr lang="ru-RU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балла</a:t>
                      </a:r>
                      <a:endParaRPr lang="ru-RU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348" marR="52348" marT="87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Культура речи 2 балла</a:t>
                      </a:r>
                      <a:endParaRPr lang="ru-RU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348" marR="52348" marT="8725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48" marR="52348" marT="8725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041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Умение работать с понятиями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 балла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48" marR="52348" marT="87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Основное содержание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балла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348" marR="52348" marT="87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Умение делать обоснованные выводы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балла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348" marR="52348" marT="87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Итого баллов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5433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«+»</a:t>
                      </a:r>
                      <a:endParaRPr lang="ru-RU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348" marR="52348" marT="87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«-»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348" marR="52348" marT="87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5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48" marR="52348" marT="87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48" marR="52348" marT="87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48" marR="52348" marT="87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48" marR="52348" marT="87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48" marR="52348" marT="87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48" marR="52348" marT="87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48" marR="52348" marT="87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48" marR="52348" marT="87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88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48" marR="52348" marT="87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48" marR="52348" marT="87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48" marR="52348" marT="87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48" marR="52348" marT="87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48" marR="52348" marT="87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48" marR="52348" marT="87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48" marR="52348" marT="87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48" marR="52348" marT="87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68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48" marR="52348" marT="87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48" marR="52348" marT="87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48" marR="52348" marT="87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48" marR="52348" marT="87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48" marR="52348" marT="87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48" marR="52348" marT="87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48" marR="52348" marT="87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48" marR="52348" marT="87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52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48" marR="52348" marT="87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48" marR="52348" marT="87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48" marR="52348" marT="87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48" marR="52348" marT="87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48" marR="52348" marT="87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48" marR="52348" marT="87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48" marR="52348" marT="87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48" marR="52348" marT="87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457200"/>
            <a:ext cx="26802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1000100" y="5643578"/>
            <a:ext cx="328614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6 до 8 баллов: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9 до 10 баллов: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11 до 12 баллов: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285720" y="1071563"/>
            <a:ext cx="7924830" cy="55165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500" b="1" u="sng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Учитель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Завтра встречаемся на крыльце в 09.00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Расписание на ВТ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1.Рус.язык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2.Математика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3. Физкультура (приносим форму для ЗАЛА: белая футболка, спортивные брюки (синие или чёрные), кроссовки со светлой подошвой, - и умеем переодеваться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)</a:t>
            </a:r>
          </a:p>
          <a:p>
            <a:pPr marL="0" indent="0">
              <a:buNone/>
            </a:pPr>
            <a:r>
              <a:rPr lang="ru-RU" sz="3000" b="1" u="sng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Комментарии</a:t>
            </a:r>
          </a:p>
          <a:p>
            <a:pPr>
              <a:buFontTx/>
              <a:buChar char="-"/>
            </a:pPr>
            <a:r>
              <a:rPr lang="ru-RU" sz="2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Добрый день! Физкультура в зале или на улице?</a:t>
            </a:r>
          </a:p>
          <a:p>
            <a:pPr>
              <a:buFontTx/>
              <a:buChar char="-"/>
            </a:pPr>
            <a:r>
              <a:rPr lang="ru-RU" sz="2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Здравствуйте! На ноги кроссовки с белой подошвой  или чешки?</a:t>
            </a:r>
          </a:p>
          <a:p>
            <a:pPr marL="0" indent="0">
              <a:buNone/>
            </a:pPr>
            <a:endParaRPr lang="ru-RU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754938" cy="1054100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ru-RU" sz="44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Моделирование ситуации</a:t>
            </a:r>
            <a:endParaRPr lang="ru-RU" sz="4400" b="1" dirty="0">
              <a:solidFill>
                <a:srgbClr val="FF33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https://wiki.cuspu.edu.ua/images/1/1a/Teachers-goroscop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" t="614" r="38907" b="-614"/>
          <a:stretch/>
        </p:blipFill>
        <p:spPr bwMode="auto">
          <a:xfrm>
            <a:off x="7143768" y="357166"/>
            <a:ext cx="2251534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50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12776"/>
            <a:ext cx="6400800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03098" y="656608"/>
            <a:ext cx="24483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1794 год </a:t>
            </a:r>
            <a:endParaRPr lang="ru-RU" sz="32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63688" y="683526"/>
            <a:ext cx="21069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rgbClr val="002060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Деволан</a:t>
            </a:r>
            <a:endParaRPr lang="ru-RU" sz="32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82454" y="6117611"/>
            <a:ext cx="56412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Константиновский мыс</a:t>
            </a:r>
            <a:endParaRPr lang="ru-RU" sz="32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63688" y="5124122"/>
            <a:ext cx="47916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5 октября 1854 года</a:t>
            </a:r>
            <a:endParaRPr lang="ru-RU" sz="32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5377" y="97468"/>
            <a:ext cx="74302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«</a:t>
            </a:r>
            <a:r>
              <a:rPr lang="ru-RU" sz="3200" b="1" dirty="0">
                <a:solidFill>
                  <a:srgbClr val="002060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Лондон», «Ким» и «Агамемнон»</a:t>
            </a:r>
            <a:endParaRPr lang="ru-RU" sz="32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8736" y="5630553"/>
            <a:ext cx="60596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«маленький Севастополь</a:t>
            </a:r>
            <a:r>
              <a:rPr lang="ru-RU" sz="3200" dirty="0">
                <a:solidFill>
                  <a:srgbClr val="002060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»</a:t>
            </a:r>
            <a:endParaRPr lang="ru-RU" sz="32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7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280920" cy="6683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Calibri"/>
                <a:cs typeface="Times New Roman"/>
              </a:rPr>
              <a:t>        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Calibri"/>
                <a:cs typeface="Times New Roman"/>
              </a:rPr>
              <a:t>В 1794 году по проекту военного инженера подполковника Франца Павловича </a:t>
            </a:r>
            <a:r>
              <a:rPr lang="ru-RU" sz="2000" b="1" dirty="0" err="1" smtClean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Calibri"/>
                <a:cs typeface="Times New Roman"/>
              </a:rPr>
              <a:t>Деволана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Calibri"/>
                <a:cs typeface="Times New Roman"/>
              </a:rPr>
              <a:t> была возведена двухъярусная каменно-земляная батарея с деревянными редутами - она получила наименование «оборонительное сооружение № 1». 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Calibri"/>
                <a:cs typeface="Times New Roman"/>
              </a:rPr>
              <a:t>        Константиновская батарея (свое имя она получила по месту дислокации - Константиновскому мысу) выполнена в редком для подобных береговых крепостей стиле «подкова». 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Calibri"/>
                <a:cs typeface="Times New Roman"/>
              </a:rPr>
              <a:t>        5 октября 1854 года, в разгар Крымской войны,  была самая первая бомбардировка Севастополя. </a:t>
            </a:r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Н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Calibri"/>
                <a:cs typeface="Times New Roman"/>
              </a:rPr>
              <a:t>есмотря на явно неравный бой, форт не только выстоял, но и сумел своим ответным огнем вывести из строя три английских корабля - линкоры «Лондон», «Ким» и «Агамемнон». </a:t>
            </a:r>
          </a:p>
          <a:p>
            <a:pPr algn="just">
              <a:spcAft>
                <a:spcPts val="100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         В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Calibri"/>
                <a:cs typeface="Times New Roman"/>
              </a:rPr>
              <a:t> годы Великой Отечественной войны, в июне 1942 года фашисты подвергли форт обстрелу из всех видов оружия, давили артиллерией, авиацией, расстреливали из танковых пушек. Крепость держалась, за что ее даже прозвали «маленький Севастополь».</a:t>
            </a:r>
          </a:p>
          <a:p>
            <a:endParaRPr lang="ru-RU" sz="2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10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prikolnye-kartinki.ru/img/picture/Jun/29/f618f05231d80b6906a14fb2dec36f5d/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76" y="1519337"/>
            <a:ext cx="7756344" cy="5191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91040" y="442119"/>
            <a:ext cx="7920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3200" b="1" i="1" dirty="0">
                <a:solidFill>
                  <a:srgbClr val="FF0000"/>
                </a:solidFill>
                <a:latin typeface="Bookman Old Style" panose="02050604050505020204" pitchFamily="18" charset="0"/>
                <a:cs typeface="Times New Roman" pitchFamily="18" charset="0"/>
              </a:rPr>
              <a:t>Чтение – «форма соучастия человека в мире» </a:t>
            </a:r>
            <a:r>
              <a:rPr lang="ru-RU" sz="3200" i="1" dirty="0">
                <a:solidFill>
                  <a:srgbClr val="FF0000"/>
                </a:solidFill>
                <a:latin typeface="Bookman Old Style" panose="02050604050505020204" pitchFamily="18" charset="0"/>
                <a:cs typeface="Times New Roman" pitchFamily="18" charset="0"/>
              </a:rPr>
              <a:t>(А.Н. Леонтьев </a:t>
            </a: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97946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chemeClr val="bg1"/>
                </a:solidFill>
              </a:rPr>
              <a:t> </a:t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539552" y="2240280"/>
            <a:ext cx="3950152" cy="3877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Сформулируйте проблему   данной ситуации</a:t>
            </a:r>
            <a:endParaRPr lang="ru-RU" sz="32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4645150" y="2240280"/>
            <a:ext cx="4103313" cy="3877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Проблема: функциональная безграмотность</a:t>
            </a:r>
            <a:endParaRPr lang="ru-RU" sz="3200" b="1" dirty="0">
              <a:solidFill>
                <a:srgbClr val="FF33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260648"/>
            <a:ext cx="78488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FFFF00"/>
                </a:solidFill>
                <a:latin typeface="Bookman Old Style" panose="02050604050505020204" pitchFamily="18" charset="0"/>
                <a:ea typeface="+mj-ea"/>
                <a:cs typeface="+mj-cs"/>
              </a:rPr>
              <a:t>Моделирование ситуации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904" y="3820561"/>
            <a:ext cx="4355471" cy="289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903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7756263" cy="1054250"/>
          </a:xfrm>
        </p:spPr>
        <p:txBody>
          <a:bodyPr/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</a:rPr>
              <a:t>Актуальность проблемы</a:t>
            </a:r>
            <a:endParaRPr lang="ru-RU" sz="4400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7158" y="1571612"/>
            <a:ext cx="3168352" cy="475252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3300" b="1" u="sng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Факт: </a:t>
            </a:r>
            <a:r>
              <a:rPr lang="ru-RU" sz="33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ru-RU" sz="3300" dirty="0" smtClean="0">
                <a:solidFill>
                  <a:srgbClr val="FF0000"/>
                </a:solidFill>
                <a:latin typeface="PT Sans"/>
              </a:rPr>
              <a:t>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Российские </a:t>
            </a: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школьники обладают значительным объемом знаний, но не умеют грамотно 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использовать  этими </a:t>
            </a: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знаниями</a:t>
            </a:r>
            <a:endParaRPr lang="ru-RU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</a:rPr>
              <a:t>МЕЖДУНАРОДНАЯ ОЦЕНКА КАЧЕСТВА ОБРАЗОВАНИЯ (</a:t>
            </a:r>
            <a:r>
              <a:rPr lang="ru-RU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исследования </a:t>
            </a: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</a:rPr>
              <a:t>PIRLS, TIMSS, PISA (2015-2016 годы)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520813" y="1196752"/>
            <a:ext cx="5616624" cy="583264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Указ Президента Российской Федерации №204 от 07.05.2018 </a:t>
            </a:r>
            <a:endParaRPr lang="ru-RU" sz="2800" b="1" dirty="0" smtClean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r>
              <a:rPr lang="ru-RU" sz="2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Обеспечение глобальной конкурентоспособности российского образования, вхождение Российской Федерации в число 10 ведущих стран мира по качеству общего </a:t>
            </a:r>
            <a:r>
              <a:rPr lang="ru-RU" sz="2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образования</a:t>
            </a:r>
          </a:p>
          <a:p>
            <a:r>
              <a:rPr lang="ru-RU" sz="2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Воспитание гармонично развитой и социально ответственной личности на основе духовно-нравственных ценностей народов Российской Федерации, исторических и национально-культурных традиций</a:t>
            </a:r>
          </a:p>
        </p:txBody>
      </p:sp>
    </p:spTree>
    <p:extLst>
      <p:ext uri="{BB962C8B-B14F-4D97-AF65-F5344CB8AC3E}">
        <p14:creationId xmlns:p14="http://schemas.microsoft.com/office/powerpoint/2010/main" val="55076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83568" y="1772816"/>
            <a:ext cx="8105545" cy="3877815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ru-RU" sz="3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2020 год – </a:t>
            </a:r>
            <a:r>
              <a:rPr lang="ru-RU" sz="3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комплекс мероприятий  </a:t>
            </a:r>
          </a:p>
          <a:p>
            <a:pPr marL="0" indent="0" algn="r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по оценке </a:t>
            </a:r>
            <a:r>
              <a:rPr lang="ru-RU" sz="3200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сформированности</a:t>
            </a:r>
            <a:r>
              <a:rPr lang="ru-RU" sz="3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функциональной грамотности школьников на основе национального инструментария, разработанного специалистами ФГБНУ «Институт стратегии развития образования РАО».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Актуальность проблемы</a:t>
            </a:r>
          </a:p>
        </p:txBody>
      </p:sp>
    </p:spTree>
    <p:extLst>
      <p:ext uri="{BB962C8B-B14F-4D97-AF65-F5344CB8AC3E}">
        <p14:creationId xmlns:p14="http://schemas.microsoft.com/office/powerpoint/2010/main" val="235053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1387475" y="357188"/>
            <a:ext cx="7756525" cy="10541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Понятие функциональной грамотности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603455232"/>
              </p:ext>
            </p:extLst>
          </p:nvPr>
        </p:nvGraphicFramePr>
        <p:xfrm>
          <a:off x="428596" y="1714488"/>
          <a:ext cx="8424936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997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2910" y="2000240"/>
            <a:ext cx="8229600" cy="4572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b="1" u="sng" dirty="0">
                <a:solidFill>
                  <a:srgbClr val="002060"/>
                </a:solidFill>
                <a:latin typeface="Bookman Old Style" panose="02050604050505020204" pitchFamily="18" charset="0"/>
              </a:rPr>
              <a:t>Функциональная грамотность </a:t>
            </a:r>
            <a:r>
              <a:rPr lang="ru-RU" sz="3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– способность использовать знания, умения, способы в действии при решении широкого круга задач обнаруживает себя за пределами учебных ситуаций, в задачах, не похожих на те, где эти знания, умения, способы приобретались</a:t>
            </a:r>
            <a:r>
              <a:rPr lang="ru-RU" sz="2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857232"/>
            <a:ext cx="8352928" cy="105425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Функциональная грамотность как цель, ценность и результат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280098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10542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ФОРМИРУЕМ ФУНКЦИОНАЛЬНУЮ ГРАМОТНОСТЬ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998256654"/>
              </p:ext>
            </p:extLst>
          </p:nvPr>
        </p:nvGraphicFramePr>
        <p:xfrm>
          <a:off x="395536" y="1196752"/>
          <a:ext cx="8352928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324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857232"/>
            <a:ext cx="9001156" cy="1340002"/>
          </a:xfrm>
        </p:spPr>
        <p:txBody>
          <a:bodyPr>
            <a:noAutofit/>
          </a:bodyPr>
          <a:lstStyle/>
          <a:p>
            <a:pPr lvl="0"/>
            <a:r>
              <a:rPr lang="ru-RU" sz="28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Создание учебных ситуаций, инициирующих учебную </a:t>
            </a:r>
            <a:r>
              <a:rPr lang="ru-RU" sz="28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деятельность </a:t>
            </a:r>
            <a:r>
              <a:rPr lang="ru-RU" sz="28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учащихся, мотивирующих их на учебную деятельность и проясняющих смыслы этой деятельности</a:t>
            </a:r>
            <a:br>
              <a:rPr lang="ru-RU" sz="2800" b="1" dirty="0">
                <a:solidFill>
                  <a:srgbClr val="FFFF00"/>
                </a:solidFill>
                <a:latin typeface="Bookman Old Style" panose="02050604050505020204" pitchFamily="18" charset="0"/>
              </a:rPr>
            </a:br>
            <a:endParaRPr lang="ru-RU" sz="28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8802"/>
            <a:ext cx="5504326" cy="4128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72132" y="1562704"/>
            <a:ext cx="3571868" cy="5295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0955">
              <a:lnSpc>
                <a:spcPct val="115000"/>
              </a:lnSpc>
              <a:spcAft>
                <a:spcPts val="0"/>
              </a:spcAft>
              <a:tabLst>
                <a:tab pos="2722245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Times New Roman"/>
              </a:rPr>
              <a:t>Создание мотивационной ситуации. </a:t>
            </a:r>
          </a:p>
          <a:p>
            <a:pPr marR="20955">
              <a:lnSpc>
                <a:spcPct val="115000"/>
              </a:lnSpc>
              <a:spcAft>
                <a:spcPts val="0"/>
              </a:spcAft>
              <a:tabLst>
                <a:tab pos="2722245" algn="l"/>
              </a:tabLst>
            </a:pPr>
            <a:r>
              <a:rPr lang="ru-RU" dirty="0" smtClean="0">
                <a:solidFill>
                  <a:srgbClr val="002060"/>
                </a:solidFill>
                <a:latin typeface="Bookman Old Style" panose="02050604050505020204" pitchFamily="18" charset="0"/>
                <a:ea typeface="Times New Roman"/>
              </a:rPr>
              <a:t>Вниманию </a:t>
            </a: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/>
              </a:rPr>
              <a:t>обучающихся предлагаются предметы: </a:t>
            </a:r>
            <a:r>
              <a:rPr lang="ru-RU" sz="1400" i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/>
              </a:rPr>
              <a:t>сумка санинструктора, солдатская пилотка времен Великой Отечественной войны, чемодан, ручное женское зеркальце</a:t>
            </a:r>
            <a:r>
              <a:rPr lang="ru-RU" i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/>
              </a:rPr>
              <a:t>. </a:t>
            </a:r>
            <a:r>
              <a:rPr lang="ru-RU" dirty="0" smtClean="0">
                <a:solidFill>
                  <a:srgbClr val="002060"/>
                </a:solidFill>
                <a:latin typeface="Bookman Old Style" panose="02050604050505020204" pitchFamily="18" charset="0"/>
                <a:ea typeface="Times New Roman"/>
              </a:rPr>
              <a:t>Выносятся </a:t>
            </a: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/>
              </a:rPr>
              <a:t>на обсуждение вопросы:</a:t>
            </a:r>
          </a:p>
          <a:p>
            <a:pPr marR="20955">
              <a:lnSpc>
                <a:spcPct val="115000"/>
              </a:lnSpc>
              <a:spcAft>
                <a:spcPts val="0"/>
              </a:spcAft>
              <a:tabLst>
                <a:tab pos="2722245" algn="l"/>
              </a:tabLst>
            </a:pP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/>
              </a:rPr>
              <a:t>– Кому могли бы принадлежать эти вещи?</a:t>
            </a:r>
          </a:p>
          <a:p>
            <a:pPr marR="20955">
              <a:lnSpc>
                <a:spcPct val="115000"/>
              </a:lnSpc>
              <a:spcAft>
                <a:spcPts val="0"/>
              </a:spcAft>
              <a:tabLst>
                <a:tab pos="2722245" algn="l"/>
              </a:tabLst>
            </a:pP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/>
              </a:rPr>
              <a:t>– При каких обстоятельствах данные вещи можно использовать?</a:t>
            </a:r>
          </a:p>
          <a:p>
            <a:pPr marR="20955">
              <a:lnSpc>
                <a:spcPct val="115000"/>
              </a:lnSpc>
              <a:spcAft>
                <a:spcPts val="0"/>
              </a:spcAft>
              <a:tabLst>
                <a:tab pos="2722245" algn="l"/>
              </a:tabLst>
            </a:pPr>
            <a:r>
              <a:rPr lang="ru-RU" dirty="0">
                <a:latin typeface="Bookman Old Style" panose="02050604050505020204" pitchFamily="18" charset="0"/>
                <a:ea typeface="Times New Roman"/>
              </a:rPr>
              <a:t>– </a:t>
            </a: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/>
              </a:rPr>
              <a:t>Предположите тему уро</a:t>
            </a:r>
            <a:r>
              <a:rPr lang="ru-RU" b="1" dirty="0">
                <a:solidFill>
                  <a:srgbClr val="002060"/>
                </a:solidFill>
                <a:ea typeface="Times New Roman"/>
              </a:rPr>
              <a:t>ка.</a:t>
            </a:r>
          </a:p>
        </p:txBody>
      </p:sp>
    </p:spTree>
    <p:extLst>
      <p:ext uri="{BB962C8B-B14F-4D97-AF65-F5344CB8AC3E}">
        <p14:creationId xmlns:p14="http://schemas.microsoft.com/office/powerpoint/2010/main" val="247734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472</TotalTime>
  <Words>1081</Words>
  <Application>Microsoft Office PowerPoint</Application>
  <PresentationFormat>Экран (4:3)</PresentationFormat>
  <Paragraphs>161</Paragraphs>
  <Slides>22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Бумажная</vt:lpstr>
      <vt:lpstr>Документ</vt:lpstr>
      <vt:lpstr>Формирование функциональной грамотности обучающихся на уроках истории</vt:lpstr>
      <vt:lpstr> Моделирование ситуации</vt:lpstr>
      <vt:lpstr>  </vt:lpstr>
      <vt:lpstr>Актуальность проблемы</vt:lpstr>
      <vt:lpstr>Актуальность проблемы</vt:lpstr>
      <vt:lpstr>Понятие функциональной грамотности</vt:lpstr>
      <vt:lpstr>Функциональная грамотность как цель, ценность и результат образования</vt:lpstr>
      <vt:lpstr>ФОРМИРУЕМ ФУНКЦИОНАЛЬНУЮ ГРАМОТНОСТЬ</vt:lpstr>
      <vt:lpstr>Создание учебных ситуаций, инициирующих учебную деятельность учащихся, мотивирующих их на учебную деятельность и проясняющих смыслы этой деятельности </vt:lpstr>
      <vt:lpstr>– Что лежит в основе понятия «феномен»? На основании справочного материала определите ключевые слова понятия «феномен». </vt:lpstr>
      <vt:lpstr>Презентация PowerPoint</vt:lpstr>
      <vt:lpstr>Учение в общении, или учебное сотрудничество, задания на работу в парах и малых группах </vt:lpstr>
      <vt:lpstr>Организация работы учащихся  в малых группах.</vt:lpstr>
      <vt:lpstr>Презентация PowerPoint</vt:lpstr>
      <vt:lpstr>Презентация PowerPoint</vt:lpstr>
      <vt:lpstr>Презентация PowerPoint</vt:lpstr>
      <vt:lpstr>Презентация PowerPoint</vt:lpstr>
      <vt:lpstr>Лист самооценки  </vt:lpstr>
      <vt:lpstr>Лист взаимооценки работы групп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пр</cp:lastModifiedBy>
  <cp:revision>42</cp:revision>
  <dcterms:created xsi:type="dcterms:W3CDTF">2020-09-27T12:56:12Z</dcterms:created>
  <dcterms:modified xsi:type="dcterms:W3CDTF">2022-01-24T18:24:29Z</dcterms:modified>
</cp:coreProperties>
</file>