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82" r:id="rId3"/>
    <p:sldId id="267" r:id="rId4"/>
    <p:sldId id="262" r:id="rId5"/>
    <p:sldId id="297" r:id="rId6"/>
    <p:sldId id="263" r:id="rId7"/>
    <p:sldId id="295" r:id="rId8"/>
    <p:sldId id="296" r:id="rId9"/>
    <p:sldId id="268" r:id="rId10"/>
    <p:sldId id="269" r:id="rId11"/>
    <p:sldId id="270" r:id="rId12"/>
    <p:sldId id="271" r:id="rId13"/>
    <p:sldId id="281" r:id="rId14"/>
    <p:sldId id="273" r:id="rId15"/>
    <p:sldId id="279" r:id="rId16"/>
    <p:sldId id="274" r:id="rId17"/>
    <p:sldId id="275" r:id="rId18"/>
    <p:sldId id="276" r:id="rId19"/>
    <p:sldId id="277" r:id="rId20"/>
    <p:sldId id="278" r:id="rId21"/>
    <p:sldId id="280" r:id="rId22"/>
    <p:sldId id="292" r:id="rId23"/>
    <p:sldId id="293" r:id="rId24"/>
    <p:sldId id="299" r:id="rId25"/>
    <p:sldId id="298" r:id="rId26"/>
    <p:sldId id="26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70FD5-47B5-4499-9625-0305778CF0E7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9DAF0-BB6A-45B7-887C-8D52B03CB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06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5FE6F6-A956-47CC-9BB8-BB64EF4427D8}" type="slidenum">
              <a:rPr lang="ru-RU" altLang="ru-RU">
                <a:latin typeface="Calibri" panose="020F0502020204030204" pitchFamily="34" charset="0"/>
              </a:rPr>
              <a:pPr eaLnBrk="1" hangingPunct="1"/>
              <a:t>26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5453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9331" y="839449"/>
            <a:ext cx="6086005" cy="39124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9331" y="5066674"/>
            <a:ext cx="6086005" cy="86943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0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526CB-3683-4E17-8559-4A719B1182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09936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2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790" y="1529859"/>
            <a:ext cx="9129010" cy="319204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43790" y="5051685"/>
            <a:ext cx="9129010" cy="88806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9040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9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4597" y="1825625"/>
            <a:ext cx="583991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6914" y="1825625"/>
            <a:ext cx="531650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8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74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8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46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2FD8-0B8C-4439-8791-DA94984E511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9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597" y="275185"/>
            <a:ext cx="113088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12700" prstMaterial="softEdge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4597" y="1753849"/>
            <a:ext cx="11308823" cy="4423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12FD8-0B8C-4439-8791-DA94984E5116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4769-8F10-43E9-8DBB-3171BB27A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8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angling.ru/voting/images/f605795070f15b7.jpg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3631" y="0"/>
            <a:ext cx="6086005" cy="3912433"/>
          </a:xfrm>
        </p:spPr>
        <p:txBody>
          <a:bodyPr>
            <a:noAutofit/>
          </a:bodyPr>
          <a:lstStyle/>
          <a:p>
            <a:r>
              <a:rPr lang="ru-RU" altLang="ru-RU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конструктор </a:t>
            </a:r>
            <a:r>
              <a:rPr lang="ru-RU" alt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</a:t>
            </a:r>
            <a:br>
              <a:rPr lang="ru-RU" alt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 </a:t>
            </a:r>
            <a:br>
              <a:rPr lang="ru-RU" alt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</a:t>
            </a:r>
            <a:r>
              <a:rPr lang="ru-RU" alt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2167" y="4914274"/>
            <a:ext cx="6308569" cy="1143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b="1" i="1" dirty="0">
                <a:solidFill>
                  <a:srgbClr val="002060"/>
                </a:solidFill>
              </a:rPr>
              <a:t>У</a:t>
            </a:r>
            <a:r>
              <a:rPr lang="ru-RU" sz="1800" b="1" i="1" dirty="0" smtClean="0">
                <a:solidFill>
                  <a:srgbClr val="002060"/>
                </a:solidFill>
              </a:rPr>
              <a:t>читель </a:t>
            </a:r>
            <a:r>
              <a:rPr lang="ru-RU" sz="1800" b="1" i="1" dirty="0">
                <a:solidFill>
                  <a:srgbClr val="002060"/>
                </a:solidFill>
              </a:rPr>
              <a:t>начальных классов,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b="1" i="1" dirty="0">
                <a:solidFill>
                  <a:srgbClr val="002060"/>
                </a:solidFill>
              </a:rPr>
              <a:t>высшая квалификационная категория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800" b="1" i="1" dirty="0">
                <a:solidFill>
                  <a:srgbClr val="002060"/>
                </a:solidFill>
              </a:rPr>
              <a:t>Лобанова Ольга Павловна</a:t>
            </a:r>
          </a:p>
          <a:p>
            <a:pPr>
              <a:spcBef>
                <a:spcPct val="0"/>
              </a:spcBef>
            </a:pPr>
            <a:endParaRPr lang="ru-RU" altLang="ru-RU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66839" y="409974"/>
            <a:ext cx="9410700" cy="857250"/>
          </a:xfrm>
        </p:spPr>
        <p:txBody>
          <a:bodyPr>
            <a:noAutofit/>
          </a:bodyPr>
          <a:lstStyle/>
          <a:p>
            <a:r>
              <a:rPr lang="ru-RU" altLang="ru-RU" sz="3200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Второй  </a:t>
            </a:r>
            <a:r>
              <a:rPr lang="ru-RU" altLang="ru-RU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уровень воспитательных результатов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216151"/>
            <a:ext cx="4530726" cy="1530349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 dirty="0">
                <a:latin typeface="Times New Roman" panose="02020603050405020304" pitchFamily="18" charset="0"/>
              </a:rPr>
              <a:t>П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олучение </a:t>
            </a:r>
            <a:r>
              <a:rPr lang="ru-RU" altLang="ru-RU" sz="2400" b="1" dirty="0">
                <a:latin typeface="Times New Roman" panose="02020603050405020304" pitchFamily="18" charset="0"/>
              </a:rPr>
              <a:t>школьником опыта переживания и  позитивного отношения к базовым ценностям общества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951539" y="1628776"/>
            <a:ext cx="36099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sz="2800" b="1" i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6" y="1396208"/>
            <a:ext cx="56435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7"/>
          <p:cNvSpPr txBox="1">
            <a:spLocks noRot="1" noChangeArrowheads="1"/>
          </p:cNvSpPr>
          <p:nvPr/>
        </p:nvSpPr>
        <p:spPr bwMode="auto">
          <a:xfrm>
            <a:off x="1125539" y="5440364"/>
            <a:ext cx="965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Достигается в дружественной детской среде (коллективе)</a:t>
            </a:r>
          </a:p>
        </p:txBody>
      </p:sp>
    </p:spTree>
    <p:extLst>
      <p:ext uri="{BB962C8B-B14F-4D97-AF65-F5344CB8AC3E}">
        <p14:creationId xmlns:p14="http://schemas.microsoft.com/office/powerpoint/2010/main" val="89595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244600" y="342901"/>
            <a:ext cx="9029700" cy="785813"/>
          </a:xfrm>
        </p:spPr>
        <p:txBody>
          <a:bodyPr>
            <a:noAutofit/>
          </a:bodyPr>
          <a:lstStyle/>
          <a:p>
            <a:r>
              <a:rPr lang="ru-RU" altLang="ru-RU" sz="3200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Третий </a:t>
            </a:r>
            <a:r>
              <a:rPr lang="ru-RU" altLang="ru-RU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уровень воспитательных результатов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213769"/>
            <a:ext cx="4295777" cy="1253331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 dirty="0">
                <a:latin typeface="Times New Roman" panose="02020603050405020304" pitchFamily="18" charset="0"/>
              </a:rPr>
              <a:t>П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олучение </a:t>
            </a:r>
            <a:r>
              <a:rPr lang="ru-RU" altLang="ru-RU" sz="2400" b="1" dirty="0">
                <a:latin typeface="Times New Roman" panose="02020603050405020304" pitchFamily="18" charset="0"/>
              </a:rPr>
              <a:t>школьником опыта самостоятельного общественного действия</a:t>
            </a:r>
          </a:p>
          <a:p>
            <a:pPr eaLnBrk="1" hangingPunct="1"/>
            <a:endParaRPr lang="ru-RU" altLang="ru-RU" sz="2400" b="1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295401"/>
            <a:ext cx="571500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6"/>
          <p:cNvSpPr txBox="1">
            <a:spLocks noRot="1" noChangeArrowheads="1"/>
          </p:cNvSpPr>
          <p:nvPr/>
        </p:nvSpPr>
        <p:spPr bwMode="auto">
          <a:xfrm>
            <a:off x="958850" y="5526088"/>
            <a:ext cx="104013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Достигается во взаимодействии с социальными субъектами</a:t>
            </a:r>
          </a:p>
        </p:txBody>
      </p:sp>
    </p:spTree>
    <p:extLst>
      <p:ext uri="{BB962C8B-B14F-4D97-AF65-F5344CB8AC3E}">
        <p14:creationId xmlns:p14="http://schemas.microsoft.com/office/powerpoint/2010/main" val="13833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8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72393" y="1863365"/>
            <a:ext cx="8686800" cy="1000125"/>
          </a:xfrm>
        </p:spPr>
        <p:txBody>
          <a:bodyPr rtlCol="0">
            <a:normAutofit fontScale="90000"/>
          </a:bodyPr>
          <a:lstStyle/>
          <a:p>
            <a:pPr algn="l">
              <a:buFont typeface="Wingdings" pitchFamily="2" charset="2"/>
              <a:buChar char="Ø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Каждому уровню воспитательного результата </a:t>
            </a:r>
            <a:r>
              <a:rPr lang="ru-RU" sz="2800" b="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800" b="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800" b="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 соответствует </a:t>
            </a:r>
            <a:r>
              <a:rPr lang="ru-RU" sz="2800" b="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своя образовательная форма.</a:t>
            </a:r>
            <a:br>
              <a:rPr lang="ru-RU" sz="2800" b="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2800" b="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9939" name="Picture 5"/>
          <p:cNvPicPr>
            <a:picLocks noGrp="1" noChangeAspect="1" noChangeArrowheads="1"/>
          </p:cNvPicPr>
          <p:nvPr>
            <p:ph type="body"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5" b="21405"/>
          <a:stretch/>
        </p:blipFill>
        <p:spPr>
          <a:xfrm>
            <a:off x="2049461" y="4094852"/>
            <a:ext cx="8207375" cy="2222500"/>
          </a:xfrm>
        </p:spPr>
      </p:pic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3465511" y="4391023"/>
            <a:ext cx="52339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3-й уровень результатов</a:t>
            </a: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3645693" y="5584823"/>
            <a:ext cx="50149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1-й уровень результатов</a:t>
            </a: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3645693" y="4971652"/>
            <a:ext cx="4873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2-й уровень результатов</a:t>
            </a:r>
          </a:p>
        </p:txBody>
      </p:sp>
      <p:sp>
        <p:nvSpPr>
          <p:cNvPr id="39943" name="Прямоугольник 7"/>
          <p:cNvSpPr>
            <a:spLocks noChangeArrowheads="1"/>
          </p:cNvSpPr>
          <p:nvPr/>
        </p:nvSpPr>
        <p:spPr bwMode="auto">
          <a:xfrm>
            <a:off x="1372393" y="3011363"/>
            <a:ext cx="7358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Форсирование результатов недопустимо. 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5300" y="431800"/>
            <a:ext cx="919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Воспитательные результаты внеурочной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33601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7" grpId="0"/>
      <p:bldP spid="60438" grpId="0"/>
      <p:bldP spid="604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92313" y="155406"/>
            <a:ext cx="8429625" cy="890588"/>
          </a:xfrm>
        </p:spPr>
        <p:txBody>
          <a:bodyPr/>
          <a:lstStyle/>
          <a:p>
            <a:pPr eaLnBrk="1" hangingPunct="1"/>
            <a:r>
              <a:rPr lang="ru-RU" altLang="ru-RU" sz="2400" dirty="0">
                <a:solidFill>
                  <a:srgbClr val="FF0000"/>
                </a:solidFill>
                <a:latin typeface="Verdana" panose="020B0604030504040204" pitchFamily="34" charset="0"/>
              </a:rPr>
              <a:t>Методический конструктор внеурочной деятельности</a:t>
            </a:r>
          </a:p>
        </p:txBody>
      </p:sp>
      <p:sp>
        <p:nvSpPr>
          <p:cNvPr id="40963" name="Line 132"/>
          <p:cNvSpPr>
            <a:spLocks noChangeShapeType="1"/>
          </p:cNvSpPr>
          <p:nvPr/>
        </p:nvSpPr>
        <p:spPr bwMode="auto">
          <a:xfrm>
            <a:off x="6096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4" name="Line 133"/>
          <p:cNvSpPr>
            <a:spLocks noChangeShapeType="1"/>
          </p:cNvSpPr>
          <p:nvPr/>
        </p:nvSpPr>
        <p:spPr bwMode="auto">
          <a:xfrm>
            <a:off x="6096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5" name="Line 134"/>
          <p:cNvSpPr>
            <a:spLocks noChangeShapeType="1"/>
          </p:cNvSpPr>
          <p:nvPr/>
        </p:nvSpPr>
        <p:spPr bwMode="auto">
          <a:xfrm>
            <a:off x="7570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248" name="Rectangle 168"/>
          <p:cNvSpPr>
            <a:spLocks noRot="1" noChangeArrowheads="1"/>
          </p:cNvSpPr>
          <p:nvPr/>
        </p:nvSpPr>
        <p:spPr bwMode="auto">
          <a:xfrm>
            <a:off x="1992313" y="1628775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0967" name="Line 218"/>
          <p:cNvSpPr>
            <a:spLocks noChangeShapeType="1"/>
          </p:cNvSpPr>
          <p:nvPr/>
        </p:nvSpPr>
        <p:spPr bwMode="auto">
          <a:xfrm>
            <a:off x="6096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8" name="Line 219"/>
          <p:cNvSpPr>
            <a:spLocks noChangeShapeType="1"/>
          </p:cNvSpPr>
          <p:nvPr/>
        </p:nvSpPr>
        <p:spPr bwMode="auto">
          <a:xfrm>
            <a:off x="6096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9" name="Line 220"/>
          <p:cNvSpPr>
            <a:spLocks noChangeShapeType="1"/>
          </p:cNvSpPr>
          <p:nvPr/>
        </p:nvSpPr>
        <p:spPr bwMode="auto">
          <a:xfrm>
            <a:off x="7570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46376" name="Group 2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307150"/>
              </p:ext>
            </p:extLst>
          </p:nvPr>
        </p:nvGraphicFramePr>
        <p:xfrm>
          <a:off x="914400" y="1045994"/>
          <a:ext cx="10769599" cy="5262731"/>
        </p:xfrm>
        <a:graphic>
          <a:graphicData uri="http://schemas.openxmlformats.org/drawingml/2006/table">
            <a:tbl>
              <a:tblPr/>
              <a:tblGrid>
                <a:gridCol w="231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358">
                  <a:extLst>
                    <a:ext uri="{9D8B030D-6E8A-4147-A177-3AD203B41FA5}">
                      <a16:colId xmlns:a16="http://schemas.microsoft.com/office/drawing/2014/main" val="176767164"/>
                    </a:ext>
                  </a:extLst>
                </a:gridCol>
                <a:gridCol w="2692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2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90740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Результаты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Вид внеурочной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Приобретение школьником  социальных знаний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(1 уровень)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Формирование ценностного отношения к социальной реальности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(2 уровень)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Получение опыта самостоятельного общественного действия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(3 уровень)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Формы организации внеурочной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173752"/>
                  </a:ext>
                </a:extLst>
              </a:tr>
              <a:tr h="118818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Игровая</a:t>
                      </a:r>
                      <a:endParaRPr kumimoji="0" lang="ru-RU" sz="18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Игра с ролевой акцентуацией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9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Игра с деловой акцентуацией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Социально моделирующая игра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4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52625" y="357189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>
                <a:solidFill>
                  <a:srgbClr val="FF0000"/>
                </a:solidFill>
                <a:latin typeface="Verdana" panose="020B0604030504040204" pitchFamily="34" charset="0"/>
              </a:rPr>
              <a:t>Методический конструктор внеурочной деятельности</a:t>
            </a:r>
            <a:endParaRPr lang="ru-RU" altLang="ru-RU" sz="2400">
              <a:solidFill>
                <a:schemeClr val="hlink"/>
              </a:solidFill>
            </a:endParaRP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6096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6096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7570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2" name="Rectangle 6"/>
          <p:cNvSpPr>
            <a:spLocks noRot="1" noChangeArrowheads="1"/>
          </p:cNvSpPr>
          <p:nvPr/>
        </p:nvSpPr>
        <p:spPr bwMode="auto">
          <a:xfrm>
            <a:off x="1992313" y="1628775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6096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6096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7570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4" name="Line 81"/>
          <p:cNvSpPr>
            <a:spLocks noChangeShapeType="1"/>
          </p:cNvSpPr>
          <p:nvPr/>
        </p:nvSpPr>
        <p:spPr bwMode="auto">
          <a:xfrm>
            <a:off x="6096000" y="303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5" name="Line 167"/>
          <p:cNvSpPr>
            <a:spLocks noChangeShapeType="1"/>
          </p:cNvSpPr>
          <p:nvPr/>
        </p:nvSpPr>
        <p:spPr bwMode="auto">
          <a:xfrm>
            <a:off x="6096000" y="3067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6" name="Line 168"/>
          <p:cNvSpPr>
            <a:spLocks noChangeShapeType="1"/>
          </p:cNvSpPr>
          <p:nvPr/>
        </p:nvSpPr>
        <p:spPr bwMode="auto">
          <a:xfrm>
            <a:off x="6096000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7" name="Line 169"/>
          <p:cNvSpPr>
            <a:spLocks noChangeShapeType="1"/>
          </p:cNvSpPr>
          <p:nvPr/>
        </p:nvSpPr>
        <p:spPr bwMode="auto">
          <a:xfrm>
            <a:off x="7570788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0915" name="Group 2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039507"/>
              </p:ext>
            </p:extLst>
          </p:nvPr>
        </p:nvGraphicFramePr>
        <p:xfrm>
          <a:off x="711200" y="1000125"/>
          <a:ext cx="11036300" cy="5329238"/>
        </p:xfrm>
        <a:graphic>
          <a:graphicData uri="http://schemas.openxmlformats.org/drawingml/2006/table">
            <a:tbl>
              <a:tblPr/>
              <a:tblGrid>
                <a:gridCol w="250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6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2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240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Результаты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Вид внеурочной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Приобретение школьником  социальных знаний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Формирование ценностного отношения к социальной реальности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Получение опыта самостоятельного общественного действия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00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2. Познавательная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Познавательные беседы, предметные факультативы, олимпиады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Дидактический театр, общественный смотр знаний, интеллектуальный клуб «Что? Где? Когда?»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Детские исследовательские проекты, внешкольные акции познавательной направленности (конференции учащихся, интеллектуальные марафоны и т.п.), школьный музей-клуб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92313" y="476251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>
                <a:solidFill>
                  <a:srgbClr val="FF0000"/>
                </a:solidFill>
                <a:latin typeface="Verdana" panose="020B0604030504040204" pitchFamily="34" charset="0"/>
              </a:rPr>
              <a:t>Методический конструктор внеурочной деятельности</a:t>
            </a:r>
            <a:endParaRPr lang="ru-RU" altLang="ru-RU" sz="2400">
              <a:solidFill>
                <a:schemeClr val="hlink"/>
              </a:solidFill>
            </a:endParaRP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6096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6096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7570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806" name="Rectangle 6"/>
          <p:cNvSpPr>
            <a:spLocks noRot="1" noChangeArrowheads="1"/>
          </p:cNvSpPr>
          <p:nvPr/>
        </p:nvSpPr>
        <p:spPr bwMode="auto">
          <a:xfrm>
            <a:off x="1992313" y="1628775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6096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6096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7570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6096000" y="303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6096000" y="3067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6096000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7570788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6096000" y="34607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6096000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7570788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6096000" y="3217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6096000" y="3492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7570788" y="3492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6096000" y="3400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>
            <a:off x="6096000" y="36750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>
            <a:off x="7570788" y="36750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6096000" y="31257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6096000" y="3400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7570788" y="3400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>
            <a:off x="6096000" y="2974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>
            <a:off x="6096000" y="34321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7570788" y="34321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81" name="Line 100"/>
          <p:cNvSpPr>
            <a:spLocks noChangeShapeType="1"/>
          </p:cNvSpPr>
          <p:nvPr/>
        </p:nvSpPr>
        <p:spPr bwMode="auto">
          <a:xfrm>
            <a:off x="6096000" y="31273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82" name="Line 101"/>
          <p:cNvSpPr>
            <a:spLocks noChangeShapeType="1"/>
          </p:cNvSpPr>
          <p:nvPr/>
        </p:nvSpPr>
        <p:spPr bwMode="auto">
          <a:xfrm>
            <a:off x="6096000" y="3402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83" name="Line 102"/>
          <p:cNvSpPr>
            <a:spLocks noChangeShapeType="1"/>
          </p:cNvSpPr>
          <p:nvPr/>
        </p:nvSpPr>
        <p:spPr bwMode="auto">
          <a:xfrm>
            <a:off x="7570788" y="3402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6978" name="Group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08701"/>
              </p:ext>
            </p:extLst>
          </p:nvPr>
        </p:nvGraphicFramePr>
        <p:xfrm>
          <a:off x="723900" y="1214439"/>
          <a:ext cx="11099800" cy="5264688"/>
        </p:xfrm>
        <a:graphic>
          <a:graphicData uri="http://schemas.openxmlformats.org/drawingml/2006/table">
            <a:tbl>
              <a:tblPr/>
              <a:tblGrid>
                <a:gridCol w="288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0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8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8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118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Результаты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Вид внеурочной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Приобретение школьником  социальных знаний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Формирование ценностного отношения к социальной реальности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Получение опыта самостоятельного общественного действия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31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 Спортивно-оздоровительная деятельность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Занятия спортивных секций, беседы о ЗОЖ, участие в оздоровительных процедурах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Школьные спортивные турниры и оздоровительные акции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Спортивные и оздоровительные акции школьников в окружающем школу социуме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9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92313" y="476251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>
                <a:solidFill>
                  <a:srgbClr val="FF0000"/>
                </a:solidFill>
                <a:latin typeface="Verdana" panose="020B0604030504040204" pitchFamily="34" charset="0"/>
              </a:rPr>
              <a:t>Методический конструктор внеурочной деятельности</a:t>
            </a:r>
            <a:endParaRPr lang="ru-RU" altLang="ru-RU" sz="2400">
              <a:solidFill>
                <a:schemeClr val="hlink"/>
              </a:solidFill>
            </a:endParaRP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6096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6096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7570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86" name="Rectangle 6"/>
          <p:cNvSpPr>
            <a:spLocks noRot="1" noChangeArrowheads="1"/>
          </p:cNvSpPr>
          <p:nvPr/>
        </p:nvSpPr>
        <p:spPr bwMode="auto">
          <a:xfrm>
            <a:off x="1992313" y="1628775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6096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6096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7570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6096000" y="303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6096000" y="3067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6096000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7570788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2" name="Line 85"/>
          <p:cNvSpPr>
            <a:spLocks noChangeShapeType="1"/>
          </p:cNvSpPr>
          <p:nvPr/>
        </p:nvSpPr>
        <p:spPr bwMode="auto">
          <a:xfrm>
            <a:off x="6096000" y="34607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3" name="Line 86"/>
          <p:cNvSpPr>
            <a:spLocks noChangeShapeType="1"/>
          </p:cNvSpPr>
          <p:nvPr/>
        </p:nvSpPr>
        <p:spPr bwMode="auto">
          <a:xfrm>
            <a:off x="6096000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4" name="Line 87"/>
          <p:cNvSpPr>
            <a:spLocks noChangeShapeType="1"/>
          </p:cNvSpPr>
          <p:nvPr/>
        </p:nvSpPr>
        <p:spPr bwMode="auto">
          <a:xfrm>
            <a:off x="7570788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1849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88951"/>
              </p:ext>
            </p:extLst>
          </p:nvPr>
        </p:nvGraphicFramePr>
        <p:xfrm>
          <a:off x="723901" y="1523999"/>
          <a:ext cx="11074400" cy="4226875"/>
        </p:xfrm>
        <a:graphic>
          <a:graphicData uri="http://schemas.openxmlformats.org/drawingml/2006/table">
            <a:tbl>
              <a:tblPr/>
              <a:tblGrid>
                <a:gridCol w="276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9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7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2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Результаты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Вид внеурочной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Приобретение школьником  социальных знаний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Формирование ценностного отношения к социальной реальности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Получение опыта самостоятельного общественного действия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6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4. Проблемно-ценностное общение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Этическая беседа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Дебаты, тематический диспут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Проблемно-ценностная дискуссия с участием внешних экспертов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3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92313" y="476251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>
                <a:solidFill>
                  <a:srgbClr val="FF0000"/>
                </a:solidFill>
                <a:latin typeface="Verdana" panose="020B0604030504040204" pitchFamily="34" charset="0"/>
              </a:rPr>
              <a:t>Методический конструктор внеурочной деятельности</a:t>
            </a:r>
            <a:endParaRPr lang="ru-RU" altLang="ru-RU" sz="2400">
              <a:solidFill>
                <a:schemeClr val="hlink"/>
              </a:solidFill>
            </a:endParaRP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6096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6096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570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710" name="Rectangle 6"/>
          <p:cNvSpPr>
            <a:spLocks noRot="1" noChangeArrowheads="1"/>
          </p:cNvSpPr>
          <p:nvPr/>
        </p:nvSpPr>
        <p:spPr bwMode="auto">
          <a:xfrm>
            <a:off x="1992313" y="1628775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6096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6096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7570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6096000" y="303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6096000" y="3067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6096000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7570788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6096000" y="34607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6096000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7570788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9" name="Line 88"/>
          <p:cNvSpPr>
            <a:spLocks noChangeShapeType="1"/>
          </p:cNvSpPr>
          <p:nvPr/>
        </p:nvSpPr>
        <p:spPr bwMode="auto">
          <a:xfrm>
            <a:off x="6096000" y="3217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0" name="Line 89"/>
          <p:cNvSpPr>
            <a:spLocks noChangeShapeType="1"/>
          </p:cNvSpPr>
          <p:nvPr/>
        </p:nvSpPr>
        <p:spPr bwMode="auto">
          <a:xfrm>
            <a:off x="6096000" y="3492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1" name="Line 90"/>
          <p:cNvSpPr>
            <a:spLocks noChangeShapeType="1"/>
          </p:cNvSpPr>
          <p:nvPr/>
        </p:nvSpPr>
        <p:spPr bwMode="auto">
          <a:xfrm>
            <a:off x="7570788" y="3492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2875" name="Group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78990"/>
              </p:ext>
            </p:extLst>
          </p:nvPr>
        </p:nvGraphicFramePr>
        <p:xfrm>
          <a:off x="736601" y="1143000"/>
          <a:ext cx="11087099" cy="5303904"/>
        </p:xfrm>
        <a:graphic>
          <a:graphicData uri="http://schemas.openxmlformats.org/drawingml/2006/table">
            <a:tbl>
              <a:tblPr/>
              <a:tblGrid>
                <a:gridCol w="2769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3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1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Результаты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Вид внеурочной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Приобретение школьником  социальных знаний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Формирование ценностного отношения к социальной реальности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Получение опыта самостоятельного общественного действия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5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Досугово-развлекательная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деятельность 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досуговое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общение)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Культпоходы в театры, музеи, концертные залы, выставки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Концерты, инсценировки, праздничные «огоньки» на уровне класса и школы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Досугово-развлекательные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акции школьников в окружающем школу социуме (благотворительные концерты, гастроли школьной самодеятельности и т.п.)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8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92313" y="476251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>
                <a:solidFill>
                  <a:srgbClr val="FF0000"/>
                </a:solidFill>
                <a:latin typeface="Verdana" panose="020B0604030504040204" pitchFamily="34" charset="0"/>
              </a:rPr>
              <a:t>Методический конструктор внеурочной деятельности</a:t>
            </a:r>
            <a:endParaRPr lang="ru-RU" altLang="ru-RU" sz="2400">
              <a:solidFill>
                <a:schemeClr val="hlink"/>
              </a:solidFill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6096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6096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7570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734" name="Rectangle 6"/>
          <p:cNvSpPr>
            <a:spLocks noRot="1" noChangeArrowheads="1"/>
          </p:cNvSpPr>
          <p:nvPr/>
        </p:nvSpPr>
        <p:spPr bwMode="auto">
          <a:xfrm>
            <a:off x="1992313" y="1628775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6096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6096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7570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6096000" y="303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6096000" y="3067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6096000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7570788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6096000" y="34607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6096000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7570788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6096000" y="3217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6096000" y="3492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7570788" y="3492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6" name="Line 91"/>
          <p:cNvSpPr>
            <a:spLocks noChangeShapeType="1"/>
          </p:cNvSpPr>
          <p:nvPr/>
        </p:nvSpPr>
        <p:spPr bwMode="auto">
          <a:xfrm>
            <a:off x="6096000" y="3400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7" name="Line 92"/>
          <p:cNvSpPr>
            <a:spLocks noChangeShapeType="1"/>
          </p:cNvSpPr>
          <p:nvPr/>
        </p:nvSpPr>
        <p:spPr bwMode="auto">
          <a:xfrm>
            <a:off x="6096000" y="36750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8" name="Line 93"/>
          <p:cNvSpPr>
            <a:spLocks noChangeShapeType="1"/>
          </p:cNvSpPr>
          <p:nvPr/>
        </p:nvSpPr>
        <p:spPr bwMode="auto">
          <a:xfrm>
            <a:off x="7570788" y="36750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3974" name="Group 2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392951"/>
              </p:ext>
            </p:extLst>
          </p:nvPr>
        </p:nvGraphicFramePr>
        <p:xfrm>
          <a:off x="774700" y="1143000"/>
          <a:ext cx="11023600" cy="4968512"/>
        </p:xfrm>
        <a:graphic>
          <a:graphicData uri="http://schemas.openxmlformats.org/drawingml/2006/table">
            <a:tbl>
              <a:tblPr/>
              <a:tblGrid>
                <a:gridCol w="275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9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8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8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Результаты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Вид внеурочной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Приобретение школьником  социальных знаний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Формирование ценностного отношения к социальной реальности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Получение опыта самостоятельного общественного действия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69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 Художественное творчество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Объединения художественной направленности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51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Художественные выставки, фестивали искусств, спектакли в классе, школе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Художественные акции школьников в окружающем школу социуме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92313" y="336551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dirty="0">
                <a:solidFill>
                  <a:srgbClr val="FF0000"/>
                </a:solidFill>
                <a:latin typeface="Verdana" panose="020B0604030504040204" pitchFamily="34" charset="0"/>
              </a:rPr>
              <a:t>Методический конструктор внеурочной деятельности</a:t>
            </a:r>
            <a:endParaRPr lang="ru-RU" altLang="ru-RU" sz="2400" dirty="0">
              <a:solidFill>
                <a:schemeClr val="hlink"/>
              </a:solidFill>
            </a:endParaRPr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6096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6096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7570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758" name="Rectangle 6"/>
          <p:cNvSpPr>
            <a:spLocks noRot="1" noChangeArrowheads="1"/>
          </p:cNvSpPr>
          <p:nvPr/>
        </p:nvSpPr>
        <p:spPr bwMode="auto">
          <a:xfrm>
            <a:off x="1992313" y="1628775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6096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6096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7570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6096000" y="303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6096000" y="3067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6096000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7570788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6096000" y="34607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6096000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7570788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6096000" y="3217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6096000" y="3492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7570788" y="3492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6096000" y="3400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>
            <a:off x="6096000" y="36750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7570788" y="36750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27" name="Line 94"/>
          <p:cNvSpPr>
            <a:spLocks noChangeShapeType="1"/>
          </p:cNvSpPr>
          <p:nvPr/>
        </p:nvSpPr>
        <p:spPr bwMode="auto">
          <a:xfrm>
            <a:off x="6096000" y="31257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28" name="Line 95"/>
          <p:cNvSpPr>
            <a:spLocks noChangeShapeType="1"/>
          </p:cNvSpPr>
          <p:nvPr/>
        </p:nvSpPr>
        <p:spPr bwMode="auto">
          <a:xfrm>
            <a:off x="6096000" y="3400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29" name="Line 96"/>
          <p:cNvSpPr>
            <a:spLocks noChangeShapeType="1"/>
          </p:cNvSpPr>
          <p:nvPr/>
        </p:nvSpPr>
        <p:spPr bwMode="auto">
          <a:xfrm>
            <a:off x="7570788" y="3400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4931" name="Group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414116"/>
              </p:ext>
            </p:extLst>
          </p:nvPr>
        </p:nvGraphicFramePr>
        <p:xfrm>
          <a:off x="812799" y="1143002"/>
          <a:ext cx="10960101" cy="5221154"/>
        </p:xfrm>
        <a:graphic>
          <a:graphicData uri="http://schemas.openxmlformats.org/drawingml/2006/table">
            <a:tbl>
              <a:tblPr/>
              <a:tblGrid>
                <a:gridCol w="273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1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1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673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Результаты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Вид внеурочной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Приобретение школьником  социальных знаний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Формирование ценностного отношения к социальной реальности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Получение опыта самостоятельного общественного действия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36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7. Социальное творчество (социально преобразующая добровольческая деятельность)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Социальные пробы (инициативное участие ребенка в социальных акциях, организованных взрослыми)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4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КТД (коллективное творческое дело)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Социально-образовательный проект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7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81200" y="228600"/>
            <a:ext cx="8229600" cy="1447800"/>
          </a:xfrm>
        </p:spPr>
        <p:txBody>
          <a:bodyPr anchor="ctr"/>
          <a:lstStyle/>
          <a:p>
            <a:pPr eaLnBrk="1" hangingPunct="1"/>
            <a:r>
              <a:rPr lang="ru-RU" altLang="ru-RU" sz="3200">
                <a:solidFill>
                  <a:srgbClr val="CC0000"/>
                </a:solidFill>
                <a:latin typeface="Arial" panose="020B0604020202020204" pitchFamily="34" charset="0"/>
              </a:rPr>
              <a:t>Методический конструктор внеурочной образовательной программы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sz="half" idx="4294967295"/>
          </p:nvPr>
        </p:nvSpPr>
        <p:spPr>
          <a:xfrm>
            <a:off x="2311401" y="2451101"/>
            <a:ext cx="3428999" cy="2290763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/>
              <a:t>Авторы: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dirty="0"/>
              <a:t>Д.В. Григорьев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dirty="0"/>
              <a:t>П.В. Степанов</a:t>
            </a:r>
          </a:p>
        </p:txBody>
      </p:sp>
      <p:pic>
        <p:nvPicPr>
          <p:cNvPr id="24580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549400"/>
            <a:ext cx="3357562" cy="4929188"/>
          </a:xfrm>
        </p:spPr>
      </p:pic>
    </p:spTree>
    <p:extLst>
      <p:ext uri="{BB962C8B-B14F-4D97-AF65-F5344CB8AC3E}">
        <p14:creationId xmlns:p14="http://schemas.microsoft.com/office/powerpoint/2010/main" val="40146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92313" y="476251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>
                <a:solidFill>
                  <a:srgbClr val="FF0000"/>
                </a:solidFill>
                <a:latin typeface="Verdana" panose="020B0604030504040204" pitchFamily="34" charset="0"/>
              </a:rPr>
              <a:t>Методический конструктор внеурочной деятельности</a:t>
            </a:r>
            <a:endParaRPr lang="ru-RU" altLang="ru-RU" sz="2400">
              <a:solidFill>
                <a:schemeClr val="hlink"/>
              </a:solidFill>
            </a:endParaRP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6096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6096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7570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5782" name="Rectangle 6"/>
          <p:cNvSpPr>
            <a:spLocks noRot="1" noChangeArrowheads="1"/>
          </p:cNvSpPr>
          <p:nvPr/>
        </p:nvSpPr>
        <p:spPr bwMode="auto">
          <a:xfrm>
            <a:off x="1992313" y="1628775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6096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6096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7570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6096000" y="303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6096000" y="3067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6096000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7570788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6096000" y="34607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6096000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7570788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6096000" y="3217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6096000" y="3492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7570788" y="3492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6096000" y="3400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6096000" y="36750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7570788" y="36750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6096000" y="31257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>
            <a:off x="6096000" y="3400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7570788" y="3400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4" name="Line 97"/>
          <p:cNvSpPr>
            <a:spLocks noChangeShapeType="1"/>
          </p:cNvSpPr>
          <p:nvPr/>
        </p:nvSpPr>
        <p:spPr bwMode="auto">
          <a:xfrm>
            <a:off x="6096000" y="2974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5" name="Line 98"/>
          <p:cNvSpPr>
            <a:spLocks noChangeShapeType="1"/>
          </p:cNvSpPr>
          <p:nvPr/>
        </p:nvSpPr>
        <p:spPr bwMode="auto">
          <a:xfrm>
            <a:off x="6096000" y="34321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6" name="Line 99"/>
          <p:cNvSpPr>
            <a:spLocks noChangeShapeType="1"/>
          </p:cNvSpPr>
          <p:nvPr/>
        </p:nvSpPr>
        <p:spPr bwMode="auto">
          <a:xfrm>
            <a:off x="7570788" y="34321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5958" name="Group 1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884503"/>
              </p:ext>
            </p:extLst>
          </p:nvPr>
        </p:nvGraphicFramePr>
        <p:xfrm>
          <a:off x="838200" y="1125538"/>
          <a:ext cx="11023600" cy="5431273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6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75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Результаты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Вид внеурочной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Приобретение школьником  социальных знаний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Формирование ценностного отношения к социальной реальности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Получение опыта самостоятельного общественного действия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030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8. Трудовая (производственная) деятельность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Занятия по конструированию, кружки технического творчества, домашних ремесел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Трудовые десанты, сюжетно-ролевые продуктивные игры («Почта», «Город мастеров», «Фабрика»), детская производственная бригада под руководством взрослого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Детско-взрослое образовательное производство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24063" y="500064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>
                <a:solidFill>
                  <a:srgbClr val="FF0000"/>
                </a:solidFill>
                <a:latin typeface="Verdana" panose="020B0604030504040204" pitchFamily="34" charset="0"/>
              </a:rPr>
              <a:t>Методический конструктор внеурочной деятельности</a:t>
            </a:r>
            <a:endParaRPr lang="ru-RU" altLang="ru-RU" sz="2400">
              <a:solidFill>
                <a:schemeClr val="hlink"/>
              </a:solidFill>
            </a:endParaRPr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6096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6096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7570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30" name="Rectangle 6"/>
          <p:cNvSpPr>
            <a:spLocks noRot="1" noChangeArrowheads="1"/>
          </p:cNvSpPr>
          <p:nvPr/>
        </p:nvSpPr>
        <p:spPr bwMode="auto">
          <a:xfrm>
            <a:off x="1992313" y="1628775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6096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6096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7570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6096000" y="303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6096000" y="3067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6096000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7570788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6096000" y="34607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096000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7570788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6096000" y="3217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6096000" y="3492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7570788" y="3492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6096000" y="3400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6096000" y="36750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7570788" y="36750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6096000" y="31257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6096000" y="3400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7570788" y="3400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>
            <a:off x="6096000" y="2974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>
            <a:off x="6096000" y="34321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7570788" y="34321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>
            <a:off x="6096000" y="31273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6096000" y="3402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>
            <a:off x="7570788" y="3402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208" name="Line 103"/>
          <p:cNvSpPr>
            <a:spLocks noChangeShapeType="1"/>
          </p:cNvSpPr>
          <p:nvPr/>
        </p:nvSpPr>
        <p:spPr bwMode="auto">
          <a:xfrm>
            <a:off x="6096000" y="3035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209" name="Line 104"/>
          <p:cNvSpPr>
            <a:spLocks noChangeShapeType="1"/>
          </p:cNvSpPr>
          <p:nvPr/>
        </p:nvSpPr>
        <p:spPr bwMode="auto">
          <a:xfrm>
            <a:off x="6096000" y="3309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210" name="Line 105"/>
          <p:cNvSpPr>
            <a:spLocks noChangeShapeType="1"/>
          </p:cNvSpPr>
          <p:nvPr/>
        </p:nvSpPr>
        <p:spPr bwMode="auto">
          <a:xfrm>
            <a:off x="7570788" y="3309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8006" name="Group 1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694985"/>
              </p:ext>
            </p:extLst>
          </p:nvPr>
        </p:nvGraphicFramePr>
        <p:xfrm>
          <a:off x="762001" y="1268414"/>
          <a:ext cx="11137899" cy="5171521"/>
        </p:xfrm>
        <a:graphic>
          <a:graphicData uri="http://schemas.openxmlformats.org/drawingml/2006/table">
            <a:tbl>
              <a:tblPr/>
              <a:tblGrid>
                <a:gridCol w="278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5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5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5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414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Результаты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Вид внеурочной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Приобретение школьником  социальных знаний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Формирование ценностного отношения к социальной реальности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Получение опыта самостоятельного общественного действия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56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9. Туристско-краеведческая деятельность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Образовательная экскурсия, туристическая поездка, краеведческий кружок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Туристский поход, краеведческий клуб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Туристско-краеведческая экспедиция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Поисково-краеведческая экспедиция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Школьный краеведческий музей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3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32927"/>
              </p:ext>
            </p:extLst>
          </p:nvPr>
        </p:nvGraphicFramePr>
        <p:xfrm>
          <a:off x="584200" y="317501"/>
          <a:ext cx="11493500" cy="5854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300">
                  <a:extLst>
                    <a:ext uri="{9D8B030D-6E8A-4147-A177-3AD203B41FA5}">
                      <a16:colId xmlns:a16="http://schemas.microsoft.com/office/drawing/2014/main" val="2086782034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1279525489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1639947819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153751903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752013149"/>
                    </a:ext>
                  </a:extLst>
                </a:gridCol>
              </a:tblGrid>
              <a:tr h="103953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внеурочной деятельности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программы, курса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Реализуется через:</a:t>
                      </a:r>
                      <a:endParaRPr lang="ru-RU" sz="18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Реализуется через:</a:t>
                      </a:r>
                    </a:p>
                    <a:p>
                      <a:endParaRPr lang="ru-RU" sz="1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 в неделю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76183819"/>
                  </a:ext>
                </a:extLst>
              </a:tr>
              <a:tr h="801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 оздоровительное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Секция «Юный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спортсмен»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Здоровейка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Регулярный еженедельный курс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Краткосрочные модульные курсы и разовые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курса внеурочной деятельности</a:t>
                      </a: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воспитательной работы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 и класса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21506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 - нравственное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Крымоведение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«Я и моя Родина»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Регулярный еженедельный курс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Краткосрочные модульные курсы и разовые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курса внеурочной деятельности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воспитательной работы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 и класса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987254"/>
                  </a:ext>
                </a:extLst>
              </a:tr>
              <a:tr h="887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«Добрая дорога»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«Я и моя Родина»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Регулярный еженедельный курс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Краткосрочные модульные курсы и разовые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курса внеурочной деятельности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воспитательной работы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 и класса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436190"/>
                  </a:ext>
                </a:extLst>
              </a:tr>
              <a:tr h="764242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Общеинтеллектуальное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«Клуб юных знатоков»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Одаренок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Регулярный еженедельный курс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Краткосрочные модульные курсы и разовые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курса внеурочной деятельности</a:t>
                      </a: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формирования УУД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работы МО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753121"/>
                  </a:ext>
                </a:extLst>
              </a:tr>
              <a:tr h="657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Общекультурное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«Досуг»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Краткосрочные модульные курсы и разовые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воспитательной работы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 и класса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369574"/>
                  </a:ext>
                </a:extLst>
              </a:tr>
              <a:tr h="378012">
                <a:tc>
                  <a:txBody>
                    <a:bodyPr/>
                    <a:lstStyle/>
                    <a:p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ч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78746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055393"/>
              </p:ext>
            </p:extLst>
          </p:nvPr>
        </p:nvGraphicFramePr>
        <p:xfrm>
          <a:off x="622301" y="315845"/>
          <a:ext cx="11277600" cy="6072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899">
                  <a:extLst>
                    <a:ext uri="{9D8B030D-6E8A-4147-A177-3AD203B41FA5}">
                      <a16:colId xmlns:a16="http://schemas.microsoft.com/office/drawing/2014/main" val="2086782034"/>
                    </a:ext>
                  </a:extLst>
                </a:gridCol>
                <a:gridCol w="1883128">
                  <a:extLst>
                    <a:ext uri="{9D8B030D-6E8A-4147-A177-3AD203B41FA5}">
                      <a16:colId xmlns:a16="http://schemas.microsoft.com/office/drawing/2014/main" val="1279525489"/>
                    </a:ext>
                  </a:extLst>
                </a:gridCol>
                <a:gridCol w="2104672">
                  <a:extLst>
                    <a:ext uri="{9D8B030D-6E8A-4147-A177-3AD203B41FA5}">
                      <a16:colId xmlns:a16="http://schemas.microsoft.com/office/drawing/2014/main" val="1639947819"/>
                    </a:ext>
                  </a:extLst>
                </a:gridCol>
                <a:gridCol w="1696066">
                  <a:extLst>
                    <a:ext uri="{9D8B030D-6E8A-4147-A177-3AD203B41FA5}">
                      <a16:colId xmlns:a16="http://schemas.microsoft.com/office/drawing/2014/main" val="1537519030"/>
                    </a:ext>
                  </a:extLst>
                </a:gridCol>
                <a:gridCol w="1768251">
                  <a:extLst>
                    <a:ext uri="{9D8B030D-6E8A-4147-A177-3AD203B41FA5}">
                      <a16:colId xmlns:a16="http://schemas.microsoft.com/office/drawing/2014/main" val="3752013149"/>
                    </a:ext>
                  </a:extLst>
                </a:gridCol>
                <a:gridCol w="2085584">
                  <a:extLst>
                    <a:ext uri="{9D8B030D-6E8A-4147-A177-3AD203B41FA5}">
                      <a16:colId xmlns:a16="http://schemas.microsoft.com/office/drawing/2014/main" val="3939174888"/>
                    </a:ext>
                  </a:extLst>
                </a:gridCol>
              </a:tblGrid>
              <a:tr h="281055"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внеурочной деятельности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программы, курса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деятельности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результатов внеурочной деятельности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183819"/>
                  </a:ext>
                </a:extLst>
              </a:tr>
              <a:tr h="1243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Преобретение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социальных знаний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отношения к социальной реальности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опыта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самостоятельного социального действия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76205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достижения результатов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55003188"/>
                  </a:ext>
                </a:extLst>
              </a:tr>
              <a:tr h="889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«Добрая дорога»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20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endParaRPr lang="ru-RU" sz="2000" b="1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ru-RU" sz="2000" b="1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Ролевая игра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Деловая игра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Социально-моделирующая игра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215062"/>
                  </a:ext>
                </a:extLst>
              </a:tr>
              <a:tr h="1239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Познавательная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Викторины, познавательные игры, познавательные беседы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Дидактический театр, общественный смотр знаний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исследовательские проекты, внешкольные акции познавательной направленности (олимпиады, марафоны)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80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13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681092"/>
              </p:ext>
            </p:extLst>
          </p:nvPr>
        </p:nvGraphicFramePr>
        <p:xfrm>
          <a:off x="584200" y="317501"/>
          <a:ext cx="11493500" cy="5854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300">
                  <a:extLst>
                    <a:ext uri="{9D8B030D-6E8A-4147-A177-3AD203B41FA5}">
                      <a16:colId xmlns:a16="http://schemas.microsoft.com/office/drawing/2014/main" val="2086782034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1279525489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1639947819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153751903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752013149"/>
                    </a:ext>
                  </a:extLst>
                </a:gridCol>
              </a:tblGrid>
              <a:tr h="103953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внеурочной деятельности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программы, курса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Реализуется через:</a:t>
                      </a:r>
                      <a:endParaRPr lang="ru-RU" sz="18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Реализуется через:</a:t>
                      </a:r>
                    </a:p>
                    <a:p>
                      <a:endParaRPr lang="ru-RU" sz="1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 в неделю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76183819"/>
                  </a:ext>
                </a:extLst>
              </a:tr>
              <a:tr h="801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 оздоровительное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«Юный спортсмен»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Здоровейка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Регулярный еженедельный курс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Краткосрочные модульные курсы и разовые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курса внеурочной деятельности</a:t>
                      </a: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воспитательной работы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 и класса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21506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 - нравственное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Крымоведение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«Я и моя Родина»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Регулярный еженедельный курс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Краткосрочные модульные курсы и разовые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курса внеурочной деятельности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воспитательной работы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 и класса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987254"/>
                  </a:ext>
                </a:extLst>
              </a:tr>
              <a:tr h="887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«Добрая дорога»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«Я и моя Родина»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Регулярный еженедельный курс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Краткосрочные модульные курсы и разовые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курса внеурочной деятельности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воспитательной работы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 и класса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436190"/>
                  </a:ext>
                </a:extLst>
              </a:tr>
              <a:tr h="764242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Общеинтеллектуальное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«Клуб юных знатоков»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Одаренок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Регулярный еженедельный курс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Краткосрочные модульные курсы и разовые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курса внеурочной деятельности</a:t>
                      </a: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формирования УУД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работы МО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753121"/>
                  </a:ext>
                </a:extLst>
              </a:tr>
              <a:tr h="657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Общекультурное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«Досуг»</a:t>
                      </a:r>
                    </a:p>
                    <a:p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Краткосрочные модульные курсы и разовые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воспитательной работы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 и класса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369574"/>
                  </a:ext>
                </a:extLst>
              </a:tr>
              <a:tr h="378012">
                <a:tc>
                  <a:txBody>
                    <a:bodyPr/>
                    <a:lstStyle/>
                    <a:p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ч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78746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74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0500" y="228600"/>
            <a:ext cx="9156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Тематическое  планирование и содержание деятельности «Я и моя родина»</a:t>
            </a:r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745061"/>
              </p:ext>
            </p:extLst>
          </p:nvPr>
        </p:nvGraphicFramePr>
        <p:xfrm>
          <a:off x="673100" y="1705928"/>
          <a:ext cx="10960100" cy="459442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877050371"/>
                    </a:ext>
                  </a:extLst>
                </a:gridCol>
                <a:gridCol w="1844040">
                  <a:extLst>
                    <a:ext uri="{9D8B030D-6E8A-4147-A177-3AD203B41FA5}">
                      <a16:colId xmlns:a16="http://schemas.microsoft.com/office/drawing/2014/main" val="231578231"/>
                    </a:ext>
                  </a:extLst>
                </a:gridCol>
                <a:gridCol w="2192020">
                  <a:extLst>
                    <a:ext uri="{9D8B030D-6E8A-4147-A177-3AD203B41FA5}">
                      <a16:colId xmlns:a16="http://schemas.microsoft.com/office/drawing/2014/main" val="379617502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410596105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135939"/>
                    </a:ext>
                  </a:extLst>
                </a:gridCol>
              </a:tblGrid>
              <a:tr h="735912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Название</a:t>
                      </a:r>
                      <a:r>
                        <a:rPr lang="ru-RU" sz="1800" b="1" baseline="0" dirty="0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модуля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Общее количество часов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Учебное время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Внеучебное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время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910798"/>
                  </a:ext>
                </a:extLst>
              </a:tr>
              <a:tr h="1051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Часы аудиторных занятий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Часы</a:t>
                      </a:r>
                      <a:r>
                        <a:rPr lang="ru-RU" sz="1800" b="1" baseline="0" dirty="0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внеаудиторных занятий</a:t>
                      </a:r>
                      <a:endParaRPr lang="ru-RU" sz="1800" b="1" dirty="0" smtClean="0">
                        <a:solidFill>
                          <a:srgbClr val="FFFF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Разовые мероприятия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433895"/>
                  </a:ext>
                </a:extLst>
              </a:tr>
              <a:tr h="262825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«Я - ученик»</a:t>
                      </a:r>
                    </a:p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«Моя семья»</a:t>
                      </a:r>
                    </a:p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«Я - гражданин»</a:t>
                      </a:r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 12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 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endParaRPr lang="ru-RU" sz="1800" b="1" i="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endParaRPr lang="ru-RU" sz="1800" b="1" i="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endParaRPr lang="ru-RU" sz="1800" b="1" i="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endParaRPr lang="ru-RU" sz="1800" b="1" i="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endParaRPr lang="ru-RU" sz="1800" b="1" i="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 algn="ctr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endParaRPr lang="ru-RU" sz="1800" b="1" i="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endParaRPr lang="ru-RU" sz="1800" b="1" i="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endParaRPr lang="ru-RU" sz="1800" b="1" i="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ru-RU" sz="18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ru-RU" sz="1800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5391503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518380"/>
              </p:ext>
            </p:extLst>
          </p:nvPr>
        </p:nvGraphicFramePr>
        <p:xfrm>
          <a:off x="711200" y="5778500"/>
          <a:ext cx="10909300" cy="457200"/>
        </p:xfrm>
        <a:graphic>
          <a:graphicData uri="http://schemas.openxmlformats.org/drawingml/2006/table">
            <a:tbl>
              <a:tblPr/>
              <a:tblGrid>
                <a:gridCol w="10909300">
                  <a:extLst>
                    <a:ext uri="{9D8B030D-6E8A-4147-A177-3AD203B41FA5}">
                      <a16:colId xmlns:a16="http://schemas.microsoft.com/office/drawing/2014/main" val="25171069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                                             34                         14                            16                               4</a:t>
                      </a:r>
                      <a:endParaRPr lang="ru-RU" sz="2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511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39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Oval 10"/>
          <p:cNvSpPr>
            <a:spLocks noChangeArrowheads="1"/>
          </p:cNvSpPr>
          <p:nvPr/>
        </p:nvSpPr>
        <p:spPr bwMode="auto">
          <a:xfrm>
            <a:off x="4286155" y="1298598"/>
            <a:ext cx="3863796" cy="3105244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769" y="24607"/>
            <a:ext cx="9144000" cy="126841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C00000"/>
                </a:solidFill>
              </a:rPr>
              <a:t>Обогащение внеклассной жизни школьников: путь к успеху каждого</a:t>
            </a:r>
          </a:p>
        </p:txBody>
      </p:sp>
      <p:sp>
        <p:nvSpPr>
          <p:cNvPr id="52230" name="Text Box 8"/>
          <p:cNvSpPr txBox="1">
            <a:spLocks noChangeArrowheads="1"/>
          </p:cNvSpPr>
          <p:nvPr/>
        </p:nvSpPr>
        <p:spPr bwMode="auto">
          <a:xfrm>
            <a:off x="4703230" y="3059465"/>
            <a:ext cx="31130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/>
              <a:t>Не все ученики должны быть «отличниками</a:t>
            </a:r>
            <a:r>
              <a:rPr lang="ru-RU" altLang="ru-RU" b="1" dirty="0" smtClean="0"/>
              <a:t>»</a:t>
            </a:r>
          </a:p>
          <a:p>
            <a:pPr algn="ctr" eaLnBrk="1" hangingPunct="1"/>
            <a:r>
              <a:rPr lang="ru-RU" altLang="ru-RU" b="1" dirty="0" smtClean="0"/>
              <a:t>в учебе</a:t>
            </a:r>
            <a:endParaRPr lang="ru-RU" altLang="ru-RU" b="1" dirty="0"/>
          </a:p>
        </p:txBody>
      </p:sp>
      <p:sp>
        <p:nvSpPr>
          <p:cNvPr id="52231" name="WordArt 11"/>
          <p:cNvSpPr>
            <a:spLocks noChangeArrowheads="1" noChangeShapeType="1" noTextEdit="1"/>
          </p:cNvSpPr>
          <p:nvPr/>
        </p:nvSpPr>
        <p:spPr bwMode="auto">
          <a:xfrm>
            <a:off x="675477" y="3390909"/>
            <a:ext cx="7200900" cy="2879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27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2233" name="Picture 21" descr="Картинка 102 из 144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77" y="3521130"/>
            <a:ext cx="2238378" cy="223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odysseyonline-img.rbl.ms/simage/https%3A%2F%2Fassets.rbl.ms%2F10701590%2F980x.jpg/2000%2C2000/8ZqlgxG9%2FgX8rNES/im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r="15197"/>
          <a:stretch/>
        </p:blipFill>
        <p:spPr bwMode="auto">
          <a:xfrm>
            <a:off x="893419" y="1354013"/>
            <a:ext cx="3059102" cy="18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216365/38cc7ae5-f28a-4f96-b16d-230266156278/s1200?webp=fals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3" t="18014" r="12294" b="11947"/>
          <a:stretch/>
        </p:blipFill>
        <p:spPr bwMode="auto">
          <a:xfrm>
            <a:off x="9131672" y="4988643"/>
            <a:ext cx="2727135" cy="166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1x.com/images/user/2cc74a4155ca4e2c5ff12e5dfcff6f22-sd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2" t="18695" r="14474" b="14944"/>
          <a:stretch/>
        </p:blipFill>
        <p:spPr bwMode="auto">
          <a:xfrm>
            <a:off x="5547044" y="4504520"/>
            <a:ext cx="1587694" cy="206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11ay532km9lxrmypn4825pu1.wpengine.netdna-cdn.com/wp-content/uploads/Fotolia_61568288_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065" y="3521130"/>
            <a:ext cx="2215657" cy="14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lipetsk.ru/upload/iblock/62a/62a37f79b7ef77334b3903eb0d46a9f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894" y="1354013"/>
            <a:ext cx="2865821" cy="195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0-tub-ru.yandex.net/i?id=b26548f142f951f32ab99ec561984da7&amp;n=13&amp;exp=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05" y="4120051"/>
            <a:ext cx="1880874" cy="129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litsait.ru/images/photos/medium/article15622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8" b="8146"/>
          <a:stretch/>
        </p:blipFill>
        <p:spPr bwMode="auto">
          <a:xfrm>
            <a:off x="5500869" y="1468575"/>
            <a:ext cx="1515591" cy="155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4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Расти здоровым! Классный час 2Б класс\Советы доктора Чистюлькин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71" y="4630799"/>
            <a:ext cx="2305050" cy="17287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C:\Users\82\Desktop\фото\IMG_59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15" y="4149067"/>
            <a:ext cx="2393950" cy="17954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D:\Документы\ШКОЛА №7\ФОТО\1 набор\3 класс\школа\IMG_32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41" y="2726532"/>
            <a:ext cx="2438400" cy="1828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2" descr="D:\Документы\ШКОЛА №7\ФОТО\2 набор\1 класс\разные\IMG_59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140" y="891380"/>
            <a:ext cx="2376487" cy="1781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AutoShape 9"/>
          <p:cNvSpPr>
            <a:spLocks noChangeArrowheads="1"/>
          </p:cNvSpPr>
          <p:nvPr/>
        </p:nvSpPr>
        <p:spPr bwMode="auto">
          <a:xfrm rot="10800000">
            <a:off x="4169787" y="3251443"/>
            <a:ext cx="617538" cy="485775"/>
          </a:xfrm>
          <a:prstGeom prst="rightArrow">
            <a:avLst>
              <a:gd name="adj1" fmla="val 50000"/>
              <a:gd name="adj2" fmla="val 31781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34823" name="AutoShape 10"/>
          <p:cNvSpPr>
            <a:spLocks noChangeArrowheads="1"/>
          </p:cNvSpPr>
          <p:nvPr/>
        </p:nvSpPr>
        <p:spPr bwMode="auto">
          <a:xfrm rot="6885377">
            <a:off x="4941801" y="4266130"/>
            <a:ext cx="585788" cy="485775"/>
          </a:xfrm>
          <a:prstGeom prst="rightArrow">
            <a:avLst>
              <a:gd name="adj1" fmla="val 50000"/>
              <a:gd name="adj2" fmla="val 30147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34824" name="AutoShape 11"/>
          <p:cNvSpPr>
            <a:spLocks noChangeArrowheads="1"/>
          </p:cNvSpPr>
          <p:nvPr/>
        </p:nvSpPr>
        <p:spPr bwMode="auto">
          <a:xfrm rot="2993726">
            <a:off x="6376653" y="4258654"/>
            <a:ext cx="606425" cy="485775"/>
          </a:xfrm>
          <a:prstGeom prst="rightArrow">
            <a:avLst>
              <a:gd name="adj1" fmla="val 50000"/>
              <a:gd name="adj2" fmla="val 31209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34825" name="AutoShape 12"/>
          <p:cNvSpPr>
            <a:spLocks noChangeArrowheads="1"/>
          </p:cNvSpPr>
          <p:nvPr/>
        </p:nvSpPr>
        <p:spPr bwMode="auto">
          <a:xfrm rot="17555524">
            <a:off x="6295886" y="2361571"/>
            <a:ext cx="606425" cy="485775"/>
          </a:xfrm>
          <a:prstGeom prst="rightArrow">
            <a:avLst>
              <a:gd name="adj1" fmla="val 50000"/>
              <a:gd name="adj2" fmla="val 31209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34826" name="AutoShape 13"/>
          <p:cNvSpPr>
            <a:spLocks noChangeArrowheads="1"/>
          </p:cNvSpPr>
          <p:nvPr/>
        </p:nvSpPr>
        <p:spPr bwMode="auto">
          <a:xfrm>
            <a:off x="7110964" y="3313604"/>
            <a:ext cx="647700" cy="485775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34827" name="AutoShape 14"/>
          <p:cNvSpPr>
            <a:spLocks noChangeArrowheads="1"/>
          </p:cNvSpPr>
          <p:nvPr/>
        </p:nvSpPr>
        <p:spPr bwMode="auto">
          <a:xfrm rot="13620028">
            <a:off x="4858007" y="2335915"/>
            <a:ext cx="617537" cy="485775"/>
          </a:xfrm>
          <a:prstGeom prst="rightArrow">
            <a:avLst>
              <a:gd name="adj1" fmla="val 50000"/>
              <a:gd name="adj2" fmla="val 31781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34829" name="WordArt 23"/>
          <p:cNvSpPr>
            <a:spLocks noChangeArrowheads="1" noChangeShapeType="1" noTextEdit="1"/>
          </p:cNvSpPr>
          <p:nvPr/>
        </p:nvSpPr>
        <p:spPr bwMode="auto">
          <a:xfrm>
            <a:off x="4750361" y="2915140"/>
            <a:ext cx="2592387" cy="11948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Monotype Corsiva" panose="03010101010201010101" pitchFamily="66" charset="0"/>
              </a:rPr>
              <a:t>В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Monotype Corsiva" panose="03010101010201010101" pitchFamily="66" charset="0"/>
              </a:rPr>
              <a:t>неурочная 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Monotype Corsiva" panose="03010101010201010101" pitchFamily="66" charset="0"/>
              </a:rPr>
              <a:t>деятельность</a:t>
            </a:r>
          </a:p>
        </p:txBody>
      </p:sp>
      <p:sp>
        <p:nvSpPr>
          <p:cNvPr id="34830" name="AutoShape 15"/>
          <p:cNvSpPr>
            <a:spLocks noChangeArrowheads="1"/>
          </p:cNvSpPr>
          <p:nvPr/>
        </p:nvSpPr>
        <p:spPr bwMode="auto">
          <a:xfrm rot="12435337">
            <a:off x="3052544" y="263301"/>
            <a:ext cx="955675" cy="485775"/>
          </a:xfrm>
          <a:prstGeom prst="rightArrow">
            <a:avLst>
              <a:gd name="adj1" fmla="val 50000"/>
              <a:gd name="adj2" fmla="val 49183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34831" name="AutoShape 17"/>
          <p:cNvSpPr>
            <a:spLocks noChangeArrowheads="1"/>
          </p:cNvSpPr>
          <p:nvPr/>
        </p:nvSpPr>
        <p:spPr bwMode="auto">
          <a:xfrm rot="19716669">
            <a:off x="8131863" y="327819"/>
            <a:ext cx="906463" cy="485775"/>
          </a:xfrm>
          <a:prstGeom prst="rightArrow">
            <a:avLst>
              <a:gd name="adj1" fmla="val 50000"/>
              <a:gd name="adj2" fmla="val 4665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34832" name="AutoShape 18"/>
          <p:cNvSpPr>
            <a:spLocks noChangeArrowheads="1"/>
          </p:cNvSpPr>
          <p:nvPr/>
        </p:nvSpPr>
        <p:spPr bwMode="auto">
          <a:xfrm rot="2975416">
            <a:off x="9629555" y="4979731"/>
            <a:ext cx="906462" cy="485775"/>
          </a:xfrm>
          <a:prstGeom prst="rightArrow">
            <a:avLst>
              <a:gd name="adj1" fmla="val 50000"/>
              <a:gd name="adj2" fmla="val 4665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34833" name="AutoShape 16"/>
          <p:cNvSpPr>
            <a:spLocks noChangeArrowheads="1"/>
          </p:cNvSpPr>
          <p:nvPr/>
        </p:nvSpPr>
        <p:spPr bwMode="auto">
          <a:xfrm rot="8397885">
            <a:off x="1622962" y="5124549"/>
            <a:ext cx="906462" cy="485775"/>
          </a:xfrm>
          <a:prstGeom prst="rightArrow">
            <a:avLst>
              <a:gd name="adj1" fmla="val 50000"/>
              <a:gd name="adj2" fmla="val 4665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34834" name="Oval 26"/>
          <p:cNvSpPr>
            <a:spLocks noChangeArrowheads="1"/>
          </p:cNvSpPr>
          <p:nvPr/>
        </p:nvSpPr>
        <p:spPr bwMode="auto">
          <a:xfrm>
            <a:off x="1564248" y="88900"/>
            <a:ext cx="8964612" cy="6769100"/>
          </a:xfrm>
          <a:prstGeom prst="ellips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pic>
        <p:nvPicPr>
          <p:cNvPr id="34835" name="Picture 6" descr="D:\Документы\ШКОЛА №7\дошколка\ФИЛЬМ\IMG_43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1052513"/>
            <a:ext cx="2303463" cy="172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6" name="Picture 3" descr="D:\Документы\ШКОЛА №7\ФОТО\2 набор\1 класс\разные\IMG_59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659" y="2685995"/>
            <a:ext cx="2579688" cy="17986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7" name="Picture 3" descr="C:\Users\82\Desktop\фото\IMG_59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43" y="4941947"/>
            <a:ext cx="2028825" cy="1522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8" name="Picture 9" descr="IMG_590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403224"/>
            <a:ext cx="2312988" cy="1735137"/>
          </a:xfrm>
          <a:prstGeom prst="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3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5563754"/>
              </p:ext>
            </p:extLst>
          </p:nvPr>
        </p:nvGraphicFramePr>
        <p:xfrm>
          <a:off x="1003300" y="647701"/>
          <a:ext cx="10718800" cy="534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1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6859">
                  <a:extLst>
                    <a:ext uri="{9D8B030D-6E8A-4147-A177-3AD203B41FA5}">
                      <a16:colId xmlns:a16="http://schemas.microsoft.com/office/drawing/2014/main" val="2397096365"/>
                    </a:ext>
                  </a:extLst>
                </a:gridCol>
              </a:tblGrid>
              <a:tr h="120931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-52"/>
                          <a:cs typeface="Times New Roman" pitchFamily="18" charset="0"/>
                        </a:rPr>
                        <a:t>Внеурочная деятельность  10 часов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-52"/>
                          <a:cs typeface="Times New Roman" pitchFamily="18" charset="0"/>
                        </a:rPr>
                        <a:t>(вторая половина дня, выходные, каникулы)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-52"/>
                        <a:ea typeface="Calibri" pitchFamily="34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7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itchFamily="34" charset="-52"/>
                          <a:cs typeface="Times New Roman" pitchFamily="18" charset="0"/>
                        </a:rPr>
                        <a:t>Внеурочная деятельность по предметам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itchFamily="34" charset="-52"/>
                          <a:cs typeface="Times New Roman" pitchFamily="18" charset="0"/>
                        </a:rPr>
                        <a:t>(методические недели, олимпиады)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itchFamily="34" charset="-52"/>
                          <a:cs typeface="Times New Roman" pitchFamily="18" charset="0"/>
                        </a:rPr>
                        <a:t>Курсы внеурочной деятельности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itchFamily="34" charset="-52"/>
                          <a:cs typeface="Times New Roman" pitchFamily="18" charset="0"/>
                        </a:rPr>
                        <a:t>Программа воспитательной работы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itchFamily="34" charset="-52"/>
                          <a:cs typeface="Times New Roman" pitchFamily="18" charset="0"/>
                        </a:rPr>
                        <a:t>(праздники, беседы, экскурсии)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itchFamily="34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itchFamily="34" charset="-52"/>
                          <a:cs typeface="Times New Roman" pitchFamily="18" charset="0"/>
                        </a:rPr>
                        <a:t>Летняя тематическая площадка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35072182"/>
              </p:ext>
            </p:extLst>
          </p:nvPr>
        </p:nvGraphicFramePr>
        <p:xfrm>
          <a:off x="1233458" y="465685"/>
          <a:ext cx="10071100" cy="575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7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внеурочной деятельности:</a:t>
                      </a:r>
                      <a:br>
                        <a:rPr lang="ru-RU" altLang="ru-RU" sz="4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altLang="ru-RU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(первый элемент конструктора)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461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altLang="ru-RU" sz="2800" b="1" baseline="0" dirty="0" smtClean="0"/>
                        <a:t>             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alt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alt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Духовно-нравственное</a:t>
                      </a:r>
                    </a:p>
                    <a:p>
                      <a:pPr marL="0" indent="0">
                        <a:buNone/>
                      </a:pPr>
                      <a:r>
                        <a:rPr lang="ru-RU" alt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Социальное</a:t>
                      </a:r>
                    </a:p>
                    <a:p>
                      <a:pPr marL="0" indent="0">
                        <a:buNone/>
                      </a:pPr>
                      <a:r>
                        <a:rPr lang="ru-RU" alt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altLang="ru-RU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Общеинтеллектуальное</a:t>
                      </a:r>
                      <a:endParaRPr lang="ru-RU" altLang="ru-RU" sz="3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alt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Общекультурное</a:t>
                      </a:r>
                    </a:p>
                    <a:p>
                      <a:pPr marL="0" indent="0">
                        <a:buNone/>
                      </a:pPr>
                      <a:r>
                        <a:rPr lang="ru-RU" alt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Спортивно-оздоровительное</a:t>
                      </a:r>
                    </a:p>
                    <a:p>
                      <a:pPr marL="0" indent="0">
                        <a:buNone/>
                      </a:pPr>
                      <a:endParaRPr lang="ru-RU" alt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29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ВНЕУРОЧНАЯ ДЕЯТЕЛЬНОСТЬ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79042426"/>
              </p:ext>
            </p:extLst>
          </p:nvPr>
        </p:nvGraphicFramePr>
        <p:xfrm>
          <a:off x="565150" y="179389"/>
          <a:ext cx="11518900" cy="652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89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НАПРАВЛЕНИЯ</a:t>
                      </a: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(первый элемент конструктора)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ДЕЯТЕЛЬНОСТИ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(второй элемент конструктора)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0514">
                <a:tc>
                  <a:txBody>
                    <a:bodyPr/>
                    <a:lstStyle/>
                    <a:p>
                      <a:pPr marL="0" indent="0">
                        <a:lnSpc>
                          <a:spcPct val="250000"/>
                        </a:lnSpc>
                        <a:buNone/>
                      </a:pPr>
                      <a:r>
                        <a:rPr lang="ru-RU" altLang="ru-RU" sz="2400" b="1" dirty="0" smtClean="0"/>
                        <a:t>Духовно-нравственное</a:t>
                      </a:r>
                    </a:p>
                    <a:p>
                      <a:pPr marL="0" indent="0">
                        <a:lnSpc>
                          <a:spcPct val="250000"/>
                        </a:lnSpc>
                        <a:buNone/>
                      </a:pPr>
                      <a:r>
                        <a:rPr lang="ru-RU" altLang="ru-RU" sz="2400" b="1" dirty="0" smtClean="0"/>
                        <a:t>Социальное</a:t>
                      </a:r>
                    </a:p>
                    <a:p>
                      <a:pPr marL="0" indent="0">
                        <a:lnSpc>
                          <a:spcPct val="250000"/>
                        </a:lnSpc>
                        <a:buNone/>
                      </a:pPr>
                      <a:r>
                        <a:rPr lang="ru-RU" altLang="ru-RU" sz="2400" b="1" dirty="0" err="1" smtClean="0"/>
                        <a:t>Общеинтеллектуальное</a:t>
                      </a:r>
                      <a:endParaRPr lang="ru-RU" altLang="ru-RU" sz="2400" b="1" dirty="0" smtClean="0"/>
                    </a:p>
                    <a:p>
                      <a:pPr marL="0" indent="0">
                        <a:lnSpc>
                          <a:spcPct val="250000"/>
                        </a:lnSpc>
                        <a:buNone/>
                      </a:pPr>
                      <a:r>
                        <a:rPr lang="ru-RU" altLang="ru-RU" sz="2400" b="1" dirty="0" smtClean="0"/>
                        <a:t>Общекультурное</a:t>
                      </a:r>
                    </a:p>
                    <a:p>
                      <a:pPr marL="0" indent="0">
                        <a:lnSpc>
                          <a:spcPct val="250000"/>
                        </a:lnSpc>
                        <a:buNone/>
                      </a:pPr>
                      <a:r>
                        <a:rPr lang="ru-RU" altLang="ru-RU" sz="2400" b="1" dirty="0" smtClean="0"/>
                        <a:t>Спортивно-оздоровительное</a:t>
                      </a:r>
                    </a:p>
                    <a:p>
                      <a:pPr>
                        <a:lnSpc>
                          <a:spcPct val="300000"/>
                        </a:lnSpc>
                      </a:pPr>
                      <a:endParaRPr lang="ru-RU" sz="2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</a:rPr>
                        <a:t>Игровая;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</a:rPr>
                        <a:t>Познавательная;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</a:rPr>
                        <a:t>Проблемно-ценностное общение;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</a:rPr>
                        <a:t>Досугово-развлекательная деятельность;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</a:rPr>
                        <a:t>Художественное творчество;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</a:rPr>
                        <a:t>Социальное творчество;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</a:rPr>
                        <a:t>Трудовая деятельность;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</a:rPr>
                        <a:t>Спортивно-оздоровительная деятельность;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</a:rPr>
                        <a:t>Туристско-краеведческая деятельность;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ru-RU" sz="2400" b="0" i="0" dirty="0" smtClean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  <a:p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095500" y="5500688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defRPr/>
            </a:pPr>
            <a:endParaRPr lang="ru-RU" sz="14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848100" y="1766890"/>
            <a:ext cx="1803400" cy="15986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848100" y="3549650"/>
            <a:ext cx="1803400" cy="18256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721100" y="1330608"/>
            <a:ext cx="1930400" cy="19700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508500" y="2921000"/>
            <a:ext cx="1143000" cy="2349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4508500" y="4991100"/>
            <a:ext cx="1143000" cy="325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508500" y="5167168"/>
            <a:ext cx="1143000" cy="287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4419600" y="1443687"/>
            <a:ext cx="1231900" cy="3608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50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64202279"/>
              </p:ext>
            </p:extLst>
          </p:nvPr>
        </p:nvGraphicFramePr>
        <p:xfrm>
          <a:off x="614596" y="414885"/>
          <a:ext cx="11308823" cy="5906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0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19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НАПРАВЛЕНИЯ</a:t>
                      </a: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(первый элемент конструктора)</a:t>
                      </a:r>
                      <a:endParaRPr lang="ru-RU" sz="2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ДЕЯТЕЛЬНОСТИ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(второй элемент конструктора)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-52"/>
                        <a:ea typeface="Calibri" pitchFamily="34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ОРГАНИЗАЦИИ ВНЕУРОЧНОЙ ДЕЯТЕЛЬНОСТИ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(третий элемент конструктора)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1545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Духовно-нравственное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Общеинтеллектуаль-ное</a:t>
                      </a:r>
                      <a:endParaRPr lang="ru-RU" alt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Общекультурное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Спортивно-оздоровительное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itchFamily="34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Познавательная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Проблемно-ценностное общение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Досугово-развлекательная деятельность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 творчество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творчество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Трудовая деятельность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Спортивно-оздоровительная деятельность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Туристско-краеведческая деятельность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Экскурсии</a:t>
                      </a:r>
                    </a:p>
                    <a:p>
                      <a:pPr>
                        <a:buFont typeface="Arial" charset="0"/>
                        <a:buChar char="•"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Кружки</a:t>
                      </a:r>
                    </a:p>
                    <a:p>
                      <a:pPr>
                        <a:buFont typeface="Arial" charset="0"/>
                        <a:buChar char="•"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Секции</a:t>
                      </a:r>
                    </a:p>
                    <a:p>
                      <a:pPr>
                        <a:buFont typeface="Arial" charset="0"/>
                        <a:buChar char="•"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Круглые столы</a:t>
                      </a:r>
                    </a:p>
                    <a:p>
                      <a:pPr>
                        <a:buFont typeface="Arial" charset="0"/>
                        <a:buChar char="•"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Конференции</a:t>
                      </a:r>
                    </a:p>
                    <a:p>
                      <a:pPr>
                        <a:buFont typeface="Arial" charset="0"/>
                        <a:buChar char="•"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Диспуты</a:t>
                      </a:r>
                    </a:p>
                    <a:p>
                      <a:pPr>
                        <a:buFont typeface="Arial" charset="0"/>
                        <a:buChar char="•"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Школьные научные общества</a:t>
                      </a:r>
                    </a:p>
                    <a:p>
                      <a:pPr>
                        <a:buFont typeface="Arial" charset="0"/>
                        <a:buChar char="•"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Олимпиады</a:t>
                      </a:r>
                    </a:p>
                    <a:p>
                      <a:pPr>
                        <a:buFont typeface="Arial" charset="0"/>
                        <a:buChar char="•"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Соревнования</a:t>
                      </a:r>
                    </a:p>
                    <a:p>
                      <a:pPr>
                        <a:buFont typeface="Arial" charset="0"/>
                        <a:buChar char="•"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Поисковые и научные исследования</a:t>
                      </a:r>
                    </a:p>
                    <a:p>
                      <a:pPr>
                        <a:buFont typeface="Arial" charset="0"/>
                        <a:buChar char="•"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Общественно-полезные практики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itchFamily="34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8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297" y="643485"/>
            <a:ext cx="11308823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Уровни </a:t>
            </a:r>
            <a:r>
              <a:rPr lang="ru-RU" sz="3600" dirty="0">
                <a:solidFill>
                  <a:srgbClr val="C00000"/>
                </a:solidFill>
              </a:rPr>
              <a:t>результатов 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внеурочной деятельности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(четвертый элемент конструктора)</a:t>
            </a:r>
            <a:endParaRPr lang="ru-RU" sz="22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40526291"/>
              </p:ext>
            </p:extLst>
          </p:nvPr>
        </p:nvGraphicFramePr>
        <p:xfrm>
          <a:off x="1295400" y="2806700"/>
          <a:ext cx="9688220" cy="171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4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8900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Первый уровень результатов</a:t>
                      </a:r>
                    </a:p>
                  </a:txBody>
                  <a:tcPr marL="68580" marR="68580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Второй</a:t>
                      </a:r>
                      <a:r>
                        <a:rPr lang="ru-RU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уровень </a:t>
                      </a:r>
                    </a:p>
                    <a:p>
                      <a:pPr algn="ctr"/>
                      <a:r>
                        <a:rPr lang="ru-RU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результатов</a:t>
                      </a:r>
                      <a:endParaRPr lang="ru-RU" sz="28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-52"/>
                        <a:ea typeface="Calibri" pitchFamily="34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Третий уровень результатов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4000" y="457202"/>
            <a:ext cx="9237663" cy="71437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Первый уровень воспитательных результатов</a:t>
            </a:r>
            <a:endParaRPr lang="ru-RU" altLang="ru-RU" sz="32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1992313"/>
            <a:ext cx="4635500" cy="268446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Приобретение школьником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социального </a:t>
            </a:r>
            <a:r>
              <a:rPr lang="ru-RU" altLang="ru-RU" sz="2400" b="1" dirty="0">
                <a:latin typeface="Times New Roman" panose="02020603050405020304" pitchFamily="18" charset="0"/>
              </a:rPr>
              <a:t>знания (знания об общественных нормах,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 dirty="0">
                <a:latin typeface="Times New Roman" panose="02020603050405020304" pitchFamily="18" charset="0"/>
              </a:rPr>
              <a:t>     об устройстве общества,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 dirty="0">
                <a:latin typeface="Times New Roman" panose="02020603050405020304" pitchFamily="18" charset="0"/>
              </a:rPr>
              <a:t>     о социально одобряемых и неодобряемых формах поведения в обществе и т.д.)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rgbClr val="1818FF"/>
                </a:solidFill>
                <a:latin typeface="Times New Roman" panose="02020603050405020304" pitchFamily="18" charset="0"/>
              </a:rPr>
              <a:t>     </a:t>
            </a:r>
            <a:endParaRPr lang="ru-RU" altLang="ru-RU" sz="2400" i="1" dirty="0">
              <a:solidFill>
                <a:srgbClr val="1818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096001" y="1557338"/>
            <a:ext cx="33940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sz="2800" b="1" i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70" name="Text Box 7"/>
          <p:cNvSpPr txBox="1">
            <a:spLocks noRot="1" noChangeArrowheads="1"/>
          </p:cNvSpPr>
          <p:nvPr/>
        </p:nvSpPr>
        <p:spPr bwMode="auto">
          <a:xfrm>
            <a:off x="1524000" y="5497512"/>
            <a:ext cx="8229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Достигается во взаимодействии с педагогом</a:t>
            </a:r>
          </a:p>
        </p:txBody>
      </p:sp>
      <p:pic>
        <p:nvPicPr>
          <p:cNvPr id="15362" name="Picture 2" descr="https://www.foundationsforlearning.ch/FFL/wp-content/uploads/2015/08/teacher-assista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428751"/>
            <a:ext cx="5717382" cy="38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овой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еловой2" id="{69F87F37-B7F5-4FAA-B786-4DD307F18CB9}" vid="{86FE8EFB-E558-456E-AB8B-84288B368A2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деловой3</Template>
  <TotalTime>1041</TotalTime>
  <Words>1319</Words>
  <Application>Microsoft Office PowerPoint</Application>
  <PresentationFormat>Широкоэкранный</PresentationFormat>
  <Paragraphs>431</Paragraphs>
  <Slides>26</Slides>
  <Notes>1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Georgia</vt:lpstr>
      <vt:lpstr>Monotype Corsiva</vt:lpstr>
      <vt:lpstr>Times New Roman</vt:lpstr>
      <vt:lpstr>Verdana</vt:lpstr>
      <vt:lpstr>Wingdings</vt:lpstr>
      <vt:lpstr>деловой3</vt:lpstr>
      <vt:lpstr>Методический конструктор  по организации  внеурочной деятельности  в рамках реализации ФГОС</vt:lpstr>
      <vt:lpstr>Методический конструктор внеурочной образовательной программы</vt:lpstr>
      <vt:lpstr>Презентация PowerPoint</vt:lpstr>
      <vt:lpstr>Презентация PowerPoint</vt:lpstr>
      <vt:lpstr>Презентация PowerPoint</vt:lpstr>
      <vt:lpstr>ВНЕУРОЧНАЯ ДЕЯТЕЛЬНОСТЬ</vt:lpstr>
      <vt:lpstr>Презентация PowerPoint</vt:lpstr>
      <vt:lpstr>Уровни результатов  внеурочной деятельности (четвертый элемент конструктора)</vt:lpstr>
      <vt:lpstr>Первый уровень воспитательных результатов</vt:lpstr>
      <vt:lpstr>Второй  уровень воспитательных результатов</vt:lpstr>
      <vt:lpstr>Третий уровень воспитательных результатов</vt:lpstr>
      <vt:lpstr> Каждому уровню воспитательного результата       соответствует своя образовательная форма. </vt:lpstr>
      <vt:lpstr>Методический конструктор внеурочной деятельности</vt:lpstr>
      <vt:lpstr>Методический конструктор внеурочной деятельности</vt:lpstr>
      <vt:lpstr>Методический конструктор внеурочной деятельности</vt:lpstr>
      <vt:lpstr>Методический конструктор внеурочной деятельности</vt:lpstr>
      <vt:lpstr>Методический конструктор внеурочной деятельности</vt:lpstr>
      <vt:lpstr>Методический конструктор внеурочной деятельности</vt:lpstr>
      <vt:lpstr>Методический конструктор внеурочной деятельности</vt:lpstr>
      <vt:lpstr>Методический конструктор внеурочной деятельности</vt:lpstr>
      <vt:lpstr>Методический конструктор внеурочной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Обогащение внеклассной жизни школьников: путь к успеху каждого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</dc:title>
  <dc:creator>User</dc:creator>
  <cp:lastModifiedBy>Владимир Лобанов</cp:lastModifiedBy>
  <cp:revision>109</cp:revision>
  <dcterms:created xsi:type="dcterms:W3CDTF">2017-04-04T18:40:36Z</dcterms:created>
  <dcterms:modified xsi:type="dcterms:W3CDTF">2018-11-25T14:17:52Z</dcterms:modified>
</cp:coreProperties>
</file>