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28"/>
  </p:notesMasterIdLst>
  <p:handoutMasterIdLst>
    <p:handoutMasterId r:id="rId29"/>
  </p:handoutMasterIdLst>
  <p:sldIdLst>
    <p:sldId id="306" r:id="rId2"/>
    <p:sldId id="294" r:id="rId3"/>
    <p:sldId id="268" r:id="rId4"/>
    <p:sldId id="283" r:id="rId5"/>
    <p:sldId id="284" r:id="rId6"/>
    <p:sldId id="295" r:id="rId7"/>
    <p:sldId id="286" r:id="rId8"/>
    <p:sldId id="287" r:id="rId9"/>
    <p:sldId id="288" r:id="rId10"/>
    <p:sldId id="292" r:id="rId11"/>
    <p:sldId id="291" r:id="rId12"/>
    <p:sldId id="296" r:id="rId13"/>
    <p:sldId id="298" r:id="rId14"/>
    <p:sldId id="299" r:id="rId15"/>
    <p:sldId id="297" r:id="rId16"/>
    <p:sldId id="300" r:id="rId17"/>
    <p:sldId id="301" r:id="rId18"/>
    <p:sldId id="302" r:id="rId19"/>
    <p:sldId id="279" r:id="rId20"/>
    <p:sldId id="304" r:id="rId21"/>
    <p:sldId id="303" r:id="rId22"/>
    <p:sldId id="280" r:id="rId23"/>
    <p:sldId id="281" r:id="rId24"/>
    <p:sldId id="282" r:id="rId25"/>
    <p:sldId id="305" r:id="rId26"/>
    <p:sldId id="293" r:id="rId27"/>
  </p:sldIdLst>
  <p:sldSz cx="9144000" cy="5143500" type="screen16x9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22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9E0000"/>
    <a:srgbClr val="DDD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4394" autoAdjust="0"/>
  </p:normalViewPr>
  <p:slideViewPr>
    <p:cSldViewPr snapToObjects="1">
      <p:cViewPr varScale="1">
        <p:scale>
          <a:sx n="142" d="100"/>
          <a:sy n="142" d="100"/>
        </p:scale>
        <p:origin x="-77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55" d="100"/>
          <a:sy n="55" d="100"/>
        </p:scale>
        <p:origin x="-2904" y="-102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FABAA-EE8A-4556-8912-39DB75F8E1DA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6A1AA-D169-4E0D-A0ED-1466794ED5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58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CEFFB-9F9D-4FCF-808A-1B70CA5D19A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4825"/>
            <a:ext cx="4487863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B92EB-6766-473D-9382-E6FB0AE4BE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7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5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54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6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36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11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7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78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62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71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9225" y="504825"/>
            <a:ext cx="4487863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92EB-6766-473D-9382-E6FB0AE4BE3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pi.ru/otkrytyy-bank-zadaniy-dlya-otsenki-yestestvennonauchnoy-gramotnosti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9441" y="2211710"/>
            <a:ext cx="8208913" cy="1488907"/>
          </a:xfrm>
        </p:spPr>
        <p:txBody>
          <a:bodyPr>
            <a:noAutofit/>
          </a:bodyPr>
          <a:lstStyle/>
          <a:p>
            <a:r>
              <a:rPr lang="ru-RU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«Естественно-научная грамотность </a:t>
            </a:r>
            <a:br>
              <a:rPr lang="ru-RU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цель развития школьного биологического образования»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95486"/>
            <a:ext cx="61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Муниципальное бюджетное общеобразовательное </a:t>
            </a:r>
            <a:r>
              <a:rPr lang="ru-RU" sz="1600" b="1" dirty="0" smtClean="0"/>
              <a:t>учреждение </a:t>
            </a:r>
            <a:r>
              <a:rPr lang="ru-RU" sz="1600" b="1" dirty="0"/>
              <a:t>дополнительного </a:t>
            </a:r>
            <a:r>
              <a:rPr lang="ru-RU" sz="1600" b="1" dirty="0" smtClean="0"/>
              <a:t>образования </a:t>
            </a:r>
            <a:br>
              <a:rPr lang="ru-RU" sz="1600" b="1" dirty="0" smtClean="0"/>
            </a:br>
            <a:r>
              <a:rPr lang="ru-RU" sz="1600" b="1" dirty="0" smtClean="0"/>
              <a:t>«</a:t>
            </a:r>
            <a:r>
              <a:rPr lang="ru-RU" sz="1600" b="1" dirty="0"/>
              <a:t>Центр детского и юношеского творчества</a:t>
            </a:r>
            <a:r>
              <a:rPr lang="ru-RU" sz="1600" b="1" dirty="0" smtClean="0"/>
              <a:t>»</a:t>
            </a:r>
          </a:p>
          <a:p>
            <a:pPr algn="ctr"/>
            <a:endParaRPr lang="ru-RU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72966"/>
            <a:ext cx="2160240" cy="85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619672" y="1059582"/>
            <a:ext cx="6152728" cy="953244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Семинар-практикум учителей биологии общеобразовательных учреждений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Симферопольского </a:t>
            </a:r>
            <a:r>
              <a:rPr lang="ru-RU" sz="2000" b="1" dirty="0" smtClean="0">
                <a:solidFill>
                  <a:srgbClr val="C00000"/>
                </a:solidFill>
              </a:rPr>
              <a:t>района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9303"/>
            <a:ext cx="1423877" cy="15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7228"/>
            <a:ext cx="1396371" cy="130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32700" y="4593930"/>
            <a:ext cx="3078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с. Мирное, 31 октября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28196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460"/>
            <a:ext cx="3604268" cy="194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05978"/>
            <a:ext cx="8688286" cy="475562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0099"/>
                </a:solidFill>
              </a:rPr>
              <a:t>Материально-техническая база и предметно-эстетическая среда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35450"/>
            <a:ext cx="4767295" cy="214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A:\1. 2022-2023 учебный год\Августовская конференция-2022\Литературная гостинна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2180" y="732156"/>
            <a:ext cx="5320604" cy="26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04014"/>
            <a:ext cx="4151782" cy="214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09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0099"/>
                </a:solidFill>
              </a:rPr>
              <a:t>Материально-техническая база и предметно-эстетическая среда</a:t>
            </a:r>
            <a:endParaRPr lang="ru-RU" sz="2200" b="1" dirty="0"/>
          </a:p>
        </p:txBody>
      </p:sp>
      <p:pic>
        <p:nvPicPr>
          <p:cNvPr id="8" name="Рисунок 7" descr="A:\1. 2022-2023 учебный год\Августовская конференция-2022\Фото от Троян\IMG_20220818_1111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375" y="678305"/>
            <a:ext cx="3964467" cy="262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A:\1. 2022-2023 учебный год\Августовская конференция-2022\Фото от Троян\IMG_20220818_1124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43" y="678305"/>
            <a:ext cx="4413175" cy="29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A:\1. 2022-2023 учебный год\Августовская конференция-2022\Фото от Троян\IMG_20220818_1112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666766"/>
            <a:ext cx="396446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A:\1. 2022-2023 учебный год\Августовская конференция-2022\Фото от Троян\IMG_20220818_1055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548283"/>
            <a:ext cx="2530623" cy="147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Функциональная грамотность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E299E3-ABA5-41BF-E34B-74AF1C03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41044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Умение применять знания и навыки </a:t>
            </a:r>
            <a:br>
              <a:rPr lang="ru-RU" sz="3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практических жизненных ситуациях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понятие функциональной грамотности </a:t>
            </a:r>
            <a:r>
              <a:rPr lang="ru-RU" sz="2200" i="1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2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ключается: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читательская грамотность;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математическая грамотность;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solidFill>
                  <a:srgbClr val="000099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естественно-научная грамотность;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финансовая грамотность;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глобальные компетенции;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креативное мышление;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цифровая грамотность.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5350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64807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Смысл каждого из видов функциональной грамотности</a:t>
            </a:r>
            <a:endParaRPr lang="ru-RU" sz="24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374CD49-00DD-8523-FC97-6BE2EE84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559" y="982872"/>
            <a:ext cx="6669623" cy="11568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C0B27C-B223-6983-F811-9B5995CC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3" y="2125402"/>
            <a:ext cx="6880075" cy="1598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D31F5F-3295-7AA0-91C3-EEAEEC039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723877"/>
            <a:ext cx="6687589" cy="118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7"/>
            <a:ext cx="8229600" cy="50405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Смысл каждого из видов функциональной грамотности</a:t>
            </a:r>
            <a:endParaRPr lang="ru-RU" sz="24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5600A91-FABE-CD70-AF52-109B19A5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56461"/>
            <a:ext cx="5266928" cy="10939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2642C5-E280-D5B1-134E-4F7D2179D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763639"/>
            <a:ext cx="5439367" cy="11123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C2D1D3-3012-2982-0621-3A1AA3E82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449" y="2875972"/>
            <a:ext cx="5117598" cy="10377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C8E59F-BC0C-C04F-32E8-8724D3056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269" y="3913723"/>
            <a:ext cx="5117598" cy="10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2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ояснительная записка к Федеральной рабочей программе </a:t>
            </a:r>
            <a:b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учебному предмету «Биология» (ООО, базовый уровень)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E299E3-ABA5-41BF-E34B-74AF1C03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575"/>
            <a:ext cx="8229600" cy="2736304"/>
          </a:xfrm>
        </p:spPr>
        <p:txBody>
          <a:bodyPr anchor="ctr"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«…Программа по биологии </a:t>
            </a:r>
            <a:r>
              <a:rPr lang="ru-RU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на формирование естественно-научной грамотности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</a:t>
            </a:r>
            <a:b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организацию изучения биологии на деятельностной основе. </a:t>
            </a:r>
            <a:b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программе по биологии учитываются возможности учебного предмета в реализации требований ФГОС ООО </a:t>
            </a:r>
            <a:b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планируемым личностным и метапредметным результатам обучения, а также реализация межпредметных связей естественно-научных учебных предметов на уровне основного общего образования…»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2CEAE4-A60A-22BF-3DC1-8C57BFBCA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605236"/>
            <a:ext cx="7355160" cy="134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3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9611"/>
            <a:ext cx="8229600" cy="67394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99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2019 года оценка качества образования в школах проводится по критериям моделей международных исследований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C384DEE6-666F-23E5-D043-71C1B5E04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041166"/>
              </p:ext>
            </p:extLst>
          </p:nvPr>
        </p:nvGraphicFramePr>
        <p:xfrm>
          <a:off x="343632" y="915566"/>
          <a:ext cx="8548848" cy="3019398"/>
        </p:xfrm>
        <a:graphic>
          <a:graphicData uri="http://schemas.openxmlformats.org/drawingml/2006/table">
            <a:tbl>
              <a:tblPr firstRow="1" firstCol="1" bandRow="1"/>
              <a:tblGrid>
                <a:gridCol w="1549945">
                  <a:extLst>
                    <a:ext uri="{9D8B030D-6E8A-4147-A177-3AD203B41FA5}">
                      <a16:colId xmlns:a16="http://schemas.microsoft.com/office/drawing/2014/main" xmlns="" val="1914006298"/>
                    </a:ext>
                  </a:extLst>
                </a:gridCol>
                <a:gridCol w="2750431">
                  <a:extLst>
                    <a:ext uri="{9D8B030D-6E8A-4147-A177-3AD203B41FA5}">
                      <a16:colId xmlns:a16="http://schemas.microsoft.com/office/drawing/2014/main" xmlns="" val="2301256910"/>
                    </a:ext>
                  </a:extLst>
                </a:gridCol>
                <a:gridCol w="1588032">
                  <a:extLst>
                    <a:ext uri="{9D8B030D-6E8A-4147-A177-3AD203B41FA5}">
                      <a16:colId xmlns:a16="http://schemas.microsoft.com/office/drawing/2014/main" xmlns="" val="3616899077"/>
                    </a:ext>
                  </a:extLst>
                </a:gridCol>
                <a:gridCol w="1292288">
                  <a:extLst>
                    <a:ext uri="{9D8B030D-6E8A-4147-A177-3AD203B41FA5}">
                      <a16:colId xmlns:a16="http://schemas.microsoft.com/office/drawing/2014/main" xmlns="" val="295376996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85871526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Исследование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 проверяет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классы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проходит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ближайшее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048120"/>
                  </a:ext>
                </a:extLst>
              </a:tr>
              <a:tr h="9081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TIMSS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математического </a:t>
                      </a:r>
                      <a:b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естественно-научного образования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4-е и 8-е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 в четыре года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4133697"/>
                  </a:ext>
                </a:extLst>
              </a:tr>
              <a:tr h="6346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PIRLS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чтения и понимания текста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4-е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 в пять лет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2169576"/>
                  </a:ext>
                </a:extLst>
              </a:tr>
              <a:tr h="8711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PISA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виды грамотности</a:t>
                      </a: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15-летние школьники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 в три года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728173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15C9B3-4CDA-27C8-9293-903F87FBDAAC}"/>
              </a:ext>
            </a:extLst>
          </p:cNvPr>
          <p:cNvSpPr txBox="1"/>
          <p:nvPr/>
        </p:nvSpPr>
        <p:spPr>
          <a:xfrm>
            <a:off x="343632" y="4050559"/>
            <a:ext cx="8548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В национальном проекте «Образование» одной из приоритетных целей обозначено вхождение России в десятку лучших систем образования </a:t>
            </a:r>
            <a:b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по результатам международных исследований. </a:t>
            </a:r>
          </a:p>
        </p:txBody>
      </p:sp>
    </p:spTree>
    <p:extLst>
      <p:ext uri="{BB962C8B-B14F-4D97-AF65-F5344CB8AC3E}">
        <p14:creationId xmlns:p14="http://schemas.microsoft.com/office/powerpoint/2010/main" val="172577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9611"/>
            <a:ext cx="8229600" cy="95791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Оценочные процедуры для внутреннего мониторинга метапредметных результатов по ФОП ООО и ФОПСОО:</a:t>
            </a:r>
            <a:endParaRPr lang="ru-RU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F7BDE3-92FE-5071-D1B9-B967CBD51766}"/>
              </a:ext>
            </a:extLst>
          </p:cNvPr>
          <p:cNvSpPr txBox="1"/>
          <p:nvPr/>
        </p:nvSpPr>
        <p:spPr>
          <a:xfrm>
            <a:off x="395536" y="1203598"/>
            <a:ext cx="830953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ru-RU" sz="2400" b="1" dirty="0"/>
              <a:t>Для проверки </a:t>
            </a:r>
            <a:r>
              <a:rPr lang="ru-RU" sz="2400" b="1" dirty="0">
                <a:solidFill>
                  <a:srgbClr val="000099"/>
                </a:solidFill>
              </a:rPr>
              <a:t>читательской</a:t>
            </a:r>
            <a:r>
              <a:rPr lang="ru-RU" sz="2400" b="1" dirty="0"/>
              <a:t> грамотности – письменная работа на межпредметной основе;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b="1" dirty="0"/>
              <a:t>Для проверки </a:t>
            </a:r>
            <a:r>
              <a:rPr lang="ru-RU" sz="2400" b="1" dirty="0">
                <a:solidFill>
                  <a:srgbClr val="000099"/>
                </a:solidFill>
              </a:rPr>
              <a:t>цифровой</a:t>
            </a:r>
            <a:r>
              <a:rPr lang="ru-RU" sz="2400" b="1" dirty="0"/>
              <a:t> грамотности – практическая работа в сочетании с письменной компьютеризованной частью;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b="1" dirty="0"/>
              <a:t>Для проверки сформированности </a:t>
            </a:r>
            <a:r>
              <a:rPr lang="ru-RU" sz="2400" b="1" dirty="0">
                <a:solidFill>
                  <a:srgbClr val="000099"/>
                </a:solidFill>
              </a:rPr>
              <a:t>регулятивных, коммуникативных и познавательных универсальных учебных действий</a:t>
            </a:r>
            <a:r>
              <a:rPr lang="ru-RU" sz="2400" b="1" dirty="0"/>
              <a:t> – экспертная оценка процесса и результатов выполнения групповых и/или индивидуальных учебных исследований и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176532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9611"/>
            <a:ext cx="8229600" cy="457923"/>
          </a:xfrm>
        </p:spPr>
        <p:txBody>
          <a:bodyPr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Открытые банки заданий</a:t>
            </a:r>
            <a:endParaRPr lang="ru-RU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CBAABA-A554-8C33-59B6-3D596270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16935"/>
            <a:ext cx="3596952" cy="902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46A9D7-50F3-F23F-66C3-063004E662A7}"/>
              </a:ext>
            </a:extLst>
          </p:cNvPr>
          <p:cNvSpPr txBox="1"/>
          <p:nvPr/>
        </p:nvSpPr>
        <p:spPr>
          <a:xfrm>
            <a:off x="3920480" y="623484"/>
            <a:ext cx="48999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Списки открытых заданий, </a:t>
            </a:r>
          </a:p>
          <a:p>
            <a:r>
              <a:rPr lang="ru-RU" b="1" dirty="0"/>
              <a:t>тексты самих заданий и сопроводительные материалы: характеристики представленных заданий, </a:t>
            </a:r>
          </a:p>
          <a:p>
            <a:r>
              <a:rPr lang="ru-RU" b="1" dirty="0"/>
              <a:t>система оценивания, </a:t>
            </a:r>
          </a:p>
          <a:p>
            <a:r>
              <a:rPr lang="ru-RU" b="1" dirty="0"/>
              <a:t>методические комментарии;</a:t>
            </a:r>
          </a:p>
          <a:p>
            <a:pPr algn="just"/>
            <a:r>
              <a:rPr lang="ru-RU" b="1" dirty="0"/>
              <a:t>Методические рекомендации: 5-9 классы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98B7D0B-0DFB-7AD2-0867-AB0ACEAF8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777646"/>
            <a:ext cx="1800200" cy="3107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6E6B5FD-B65E-7C06-F2DF-615185474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004" y="2752832"/>
            <a:ext cx="6408712" cy="578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FAC4D3-02C3-C42D-852C-0FAF9AF2F52A}"/>
              </a:ext>
            </a:extLst>
          </p:cNvPr>
          <p:cNvSpPr txBox="1"/>
          <p:nvPr/>
        </p:nvSpPr>
        <p:spPr>
          <a:xfrm>
            <a:off x="2111371" y="3252632"/>
            <a:ext cx="4116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hlinkClick r:id="rId6"/>
              </a:rPr>
              <a:t>https://fipi.ru/otkrytyy-bank-zadaniy-dlya-otsenki-yestestvennonauchnoy-gramotnosti</a:t>
            </a:r>
            <a:endParaRPr lang="ru-RU" sz="16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6B54BBA-4B21-B485-069D-063B2C100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701" y="3892305"/>
            <a:ext cx="2324100" cy="10858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A32E6FD-76A2-2B16-D110-13C835288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7094" y="3429615"/>
            <a:ext cx="1529706" cy="15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9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974D0C-1CA1-1D80-A04A-CEE0D63D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Иллюстрации к условиям заданий из открытого банка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9643D7DF-2110-1A86-5958-9E0342ED2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771551"/>
            <a:ext cx="4040188" cy="432048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7 класс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75274754-EAEF-AEA8-2BB7-2CE1198FA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469" y="1203598"/>
            <a:ext cx="4040188" cy="2859908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E41EFA88-CE46-2537-7E3D-D04BE6A003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7" y="771551"/>
            <a:ext cx="4041775" cy="432048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5 класс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5F26A0BC-485A-8DBA-9723-8A6EF67AEF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363715" y="1206265"/>
            <a:ext cx="4480816" cy="32892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9A9F24-5B15-F679-E9C7-A297E13BA413}"/>
              </a:ext>
            </a:extLst>
          </p:cNvPr>
          <p:cNvSpPr txBox="1"/>
          <p:nvPr/>
        </p:nvSpPr>
        <p:spPr>
          <a:xfrm>
            <a:off x="179512" y="4264538"/>
            <a:ext cx="431787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dirty="0"/>
              <a:t>График изменения температуры грунта с глубиной для четырёх дней разных месяцев года, построенный по результатам измерений в одной и той же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4A92F6-4660-3724-F512-CE22B326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7" y="2802309"/>
            <a:ext cx="3596225" cy="22944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3" y="1224724"/>
            <a:ext cx="8352929" cy="1488907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Формирование функциональной грамотности </a:t>
            </a:r>
            <a:br>
              <a:rPr lang="ru-RU" sz="3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000" b="1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в МБОУ «Лицей Крымской весны»: организационные и методические аспекты</a:t>
            </a:r>
            <a:endParaRPr lang="ru-RU" sz="3000" b="1" dirty="0">
              <a:solidFill>
                <a:srgbClr val="0000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867894"/>
            <a:ext cx="3744416" cy="999567"/>
          </a:xfrm>
        </p:spPr>
        <p:txBody>
          <a:bodyPr anchor="ctr">
            <a:normAutofit fontScale="85000" lnSpcReduction="20000"/>
          </a:bodyPr>
          <a:lstStyle/>
          <a:p>
            <a:pPr algn="r"/>
            <a:r>
              <a:rPr lang="ru-RU" sz="2400" b="1" i="1" dirty="0">
                <a:solidFill>
                  <a:schemeClr val="tx1"/>
                </a:solidFill>
              </a:rPr>
              <a:t>Троян Ольга Андреевна, </a:t>
            </a:r>
            <a:br>
              <a:rPr lang="ru-RU" sz="2400" b="1" i="1" dirty="0">
                <a:solidFill>
                  <a:schemeClr val="tx1"/>
                </a:solidFill>
              </a:rPr>
            </a:br>
            <a:r>
              <a:rPr lang="ru-RU" sz="2000" i="1" dirty="0">
                <a:solidFill>
                  <a:schemeClr val="tx1"/>
                </a:solidFill>
              </a:rPr>
              <a:t>заместитель директора </a:t>
            </a:r>
            <a:br>
              <a:rPr lang="ru-RU" sz="2000" i="1" dirty="0">
                <a:solidFill>
                  <a:schemeClr val="tx1"/>
                </a:solidFill>
              </a:rPr>
            </a:br>
            <a:r>
              <a:rPr lang="ru-RU" sz="2000" i="1" dirty="0">
                <a:solidFill>
                  <a:schemeClr val="tx1"/>
                </a:solidFill>
              </a:rPr>
              <a:t>МБОУ «Лицей Крымской весны» </a:t>
            </a:r>
            <a:br>
              <a:rPr lang="ru-RU" sz="2000" i="1" dirty="0">
                <a:solidFill>
                  <a:schemeClr val="tx1"/>
                </a:solidFill>
              </a:rPr>
            </a:br>
            <a:r>
              <a:rPr lang="ru-RU" sz="2000" i="1" dirty="0">
                <a:solidFill>
                  <a:schemeClr val="tx1"/>
                </a:solidFill>
              </a:rPr>
              <a:t>по учебной работе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5486"/>
            <a:ext cx="8136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/>
              <a:t>Семинар-практикум для учителей биологии общеобразовательных организаций</a:t>
            </a:r>
            <a:br>
              <a:rPr lang="ru-RU" sz="1500" b="1" dirty="0"/>
            </a:br>
            <a:r>
              <a:rPr lang="ru-RU" sz="1500" b="1" dirty="0"/>
              <a:t>Симферопольского района Республики Крым</a:t>
            </a:r>
          </a:p>
          <a:p>
            <a:pPr algn="ctr"/>
            <a:r>
              <a:rPr lang="ru-RU" sz="1500" b="1" dirty="0"/>
              <a:t>31 октября 2023 года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2" y="4083918"/>
            <a:ext cx="2303002" cy="95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6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1974D0C-1CA1-1D80-A04A-CEE0D63D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356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Функциональная грамотность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9643D7DF-2110-1A86-5958-9E0342ED2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9542"/>
            <a:ext cx="8229600" cy="4104456"/>
          </a:xfrm>
        </p:spPr>
        <p:txBody>
          <a:bodyPr anchor="ctr">
            <a:normAutofit/>
          </a:bodyPr>
          <a:lstStyle/>
          <a:p>
            <a:pPr marL="742950" indent="-742950" algn="ctr">
              <a:buFont typeface="+mj-lt"/>
              <a:buAutoNum type="arabicParenR"/>
            </a:pPr>
            <a:r>
              <a:rPr lang="ru-RU" sz="4000" b="1" dirty="0">
                <a:solidFill>
                  <a:srgbClr val="C00000"/>
                </a:solidFill>
              </a:rPr>
              <a:t>Формирование системы знаний </a:t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по предмету</a:t>
            </a:r>
          </a:p>
          <a:p>
            <a:pPr marL="742950" indent="-742950" algn="ctr">
              <a:buFont typeface="+mj-lt"/>
              <a:buAutoNum type="arabicParenR"/>
            </a:pPr>
            <a:r>
              <a:rPr lang="ru-RU" sz="4000" b="1" dirty="0">
                <a:solidFill>
                  <a:srgbClr val="C00000"/>
                </a:solidFill>
              </a:rPr>
              <a:t>Подготовка к экзаменам и ВПР</a:t>
            </a:r>
          </a:p>
          <a:p>
            <a:pPr marL="742950" indent="-742950" algn="ctr">
              <a:buFont typeface="+mj-lt"/>
              <a:buAutoNum type="arabicParenR"/>
            </a:pPr>
            <a:r>
              <a:rPr lang="ru-RU" sz="4000" b="1" dirty="0">
                <a:solidFill>
                  <a:srgbClr val="C00000"/>
                </a:solidFill>
              </a:rPr>
              <a:t>Формирование универсальных учебных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4010136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995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Структура ООП в соответствии с ФГОС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87972"/>
              </p:ext>
            </p:extLst>
          </p:nvPr>
        </p:nvGraphicFramePr>
        <p:xfrm>
          <a:off x="457202" y="1005576"/>
          <a:ext cx="8229599" cy="3931946"/>
        </p:xfrm>
        <a:graphic>
          <a:graphicData uri="http://schemas.openxmlformats.org/drawingml/2006/table">
            <a:tbl>
              <a:tblPr/>
              <a:tblGrid>
                <a:gridCol w="2026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868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34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</a:rPr>
                        <a:t>Уровень образования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</a:rPr>
                        <a:t>Обязательная часть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Часть, </a:t>
                      </a:r>
                      <a:br>
                        <a:rPr lang="ru-RU" sz="18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lang="ru-RU" sz="1800" b="1" kern="120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+mn-cs"/>
                        </a:rPr>
                        <a:t>формируемая участниками образовательных отношений (элективные курсы, курсы по выбору, внеурочная деятельность)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9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НОО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+mn-lt"/>
                          <a:ea typeface="Calibri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20%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ООО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latin typeface="+mn-lt"/>
                          <a:ea typeface="Calibri"/>
                        </a:rPr>
                        <a:t>70%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9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</a:rPr>
                        <a:t>СОО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latin typeface="+mn-lt"/>
                          <a:ea typeface="Calibri"/>
                        </a:rPr>
                        <a:t>60%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40%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86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:\1. 2022-2023 учебный год\Августовская конференция-2022\Фото от Лобановой\IMG-abf0a24fabc988b6b6d7af396dff852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2651" y="2818446"/>
            <a:ext cx="3178696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3034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Содержание формируемой части ООП 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на уровне </a:t>
            </a:r>
            <a:r>
              <a:rPr lang="ru-RU" sz="2800" b="1" dirty="0">
                <a:solidFill>
                  <a:srgbClr val="9E0000"/>
                </a:solidFill>
              </a:rPr>
              <a:t>начального</a:t>
            </a:r>
            <a:r>
              <a:rPr lang="ru-RU" sz="2800" b="1" dirty="0">
                <a:solidFill>
                  <a:srgbClr val="000099"/>
                </a:solidFill>
              </a:rPr>
              <a:t> общего образования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26675" y="951823"/>
            <a:ext cx="8229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Курсы внеурочной деятельности:</a:t>
            </a:r>
            <a:endParaRPr kumimoji="0" lang="ru-RU" sz="22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ea typeface="Calibri" pitchFamily="34" charset="0"/>
                <a:cs typeface="Times New Roman" pitchFamily="18" charset="0"/>
              </a:rPr>
              <a:t>«Здорово быть здоровым»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ea typeface="Calibri" pitchFamily="34" charset="0"/>
                <a:cs typeface="Times New Roman" pitchFamily="18" charset="0"/>
              </a:rPr>
              <a:t>«Математика и конструирование»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Чудеса науки и природы»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Юный исследователь»</a:t>
            </a:r>
            <a:endParaRPr lang="ru-RU" sz="2200" b="1" dirty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ea typeface="Calibri" pitchFamily="34" charset="0"/>
                <a:cs typeface="Times New Roman" pitchFamily="18" charset="0"/>
              </a:rPr>
              <a:t>«Эрудит»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 другие</a:t>
            </a:r>
            <a:endParaRPr kumimoji="0" lang="ru-RU" sz="2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6027"/>
            <a:ext cx="3034928" cy="218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A:\1. 2022-2023 учебный год\Августовская конференция-2022\Фото от Лобановой\IMG-1621a0bfcea34dc4d5af0a87fddcf88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2059" y="2628769"/>
            <a:ext cx="1738784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995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Содержание формируемой части ООП 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на уровне </a:t>
            </a:r>
            <a:r>
              <a:rPr lang="ru-RU" sz="2800" b="1" dirty="0">
                <a:solidFill>
                  <a:srgbClr val="9E0000"/>
                </a:solidFill>
              </a:rPr>
              <a:t>основного</a:t>
            </a:r>
            <a:r>
              <a:rPr lang="ru-RU" sz="2800" b="1" dirty="0">
                <a:solidFill>
                  <a:srgbClr val="000099"/>
                </a:solidFill>
              </a:rPr>
              <a:t> общего образования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51520" y="759500"/>
            <a:ext cx="82296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Элективные учебные курсы: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r>
              <a:rPr lang="ru-RU" b="1" dirty="0">
                <a:cs typeface="Times New Roman" pitchFamily="18" charset="0"/>
              </a:rPr>
              <a:t>«Решение заданий углублённого уровня по математике (биологии, химии, истории и обществознанию)»</a:t>
            </a:r>
          </a:p>
          <a:p>
            <a:r>
              <a:rPr lang="ru-RU" b="1" dirty="0">
                <a:cs typeface="Times New Roman" pitchFamily="18" charset="0"/>
              </a:rPr>
              <a:t>«Основы математической (компьютерной, читательской, естественно-научной) грамотности»</a:t>
            </a:r>
          </a:p>
          <a:p>
            <a:r>
              <a:rPr lang="ru-RU" b="1" dirty="0">
                <a:cs typeface="Times New Roman" pitchFamily="18" charset="0"/>
              </a:rPr>
              <a:t>«Решение проектных и исследовательских </a:t>
            </a:r>
            <a:br>
              <a:rPr lang="ru-RU" b="1" dirty="0">
                <a:cs typeface="Times New Roman" pitchFamily="18" charset="0"/>
              </a:rPr>
            </a:br>
            <a:r>
              <a:rPr lang="ru-RU" b="1" dirty="0">
                <a:cs typeface="Times New Roman" pitchFamily="18" charset="0"/>
              </a:rPr>
              <a:t>задач по математике»</a:t>
            </a:r>
          </a:p>
          <a:p>
            <a:r>
              <a:rPr lang="ru-RU" b="1" dirty="0">
                <a:cs typeface="Times New Roman" pitchFamily="18" charset="0"/>
              </a:rPr>
              <a:t>и другие</a:t>
            </a:r>
          </a:p>
          <a:p>
            <a:endParaRPr lang="ru-RU" b="1" dirty="0"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cs typeface="Times New Roman" pitchFamily="18" charset="0"/>
              </a:rPr>
              <a:t>Курсы внеурочной деятельности</a:t>
            </a:r>
            <a:r>
              <a:rPr lang="ru-RU" b="1" dirty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  <a:p>
            <a:r>
              <a:rPr lang="ru-RU" b="1" dirty="0">
                <a:cs typeface="Times New Roman" pitchFamily="18" charset="0"/>
              </a:rPr>
              <a:t>«Загадки русской географии: </a:t>
            </a:r>
            <a:br>
              <a:rPr lang="ru-RU" b="1" dirty="0">
                <a:cs typeface="Times New Roman" pitchFamily="18" charset="0"/>
              </a:rPr>
            </a:br>
            <a:r>
              <a:rPr lang="ru-RU" b="1" dirty="0">
                <a:cs typeface="Times New Roman" pitchFamily="18" charset="0"/>
              </a:rPr>
              <a:t>картография»</a:t>
            </a:r>
          </a:p>
          <a:p>
            <a:r>
              <a:rPr lang="ru-RU" b="1" dirty="0">
                <a:cs typeface="Times New Roman" pitchFamily="18" charset="0"/>
              </a:rPr>
              <a:t>«Развитие орфографической зоркости»</a:t>
            </a:r>
          </a:p>
          <a:p>
            <a:r>
              <a:rPr lang="ru-RU" b="1" dirty="0">
                <a:cs typeface="Times New Roman" pitchFamily="18" charset="0"/>
              </a:rPr>
              <a:t>«Естественнонаучная лаборатория» </a:t>
            </a:r>
            <a:r>
              <a:rPr lang="ru-RU" i="1" dirty="0">
                <a:cs typeface="Times New Roman" pitchFamily="18" charset="0"/>
              </a:rPr>
              <a:t>и другие</a:t>
            </a:r>
            <a:endParaRPr kumimoji="0" lang="ru-RU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8" name="Рисунок 7" descr="A:\1. 2022-2023 учебный год\Августовская конференция-2022\Фото от Лобановой\IMG-b85ce52aea4cfa38a791bea9f11e301f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55727"/>
            <a:ext cx="3967006" cy="251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995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Содержание формируемой части ООП 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на уровне </a:t>
            </a:r>
            <a:r>
              <a:rPr lang="ru-RU" sz="2800" b="1" dirty="0">
                <a:solidFill>
                  <a:srgbClr val="9E0000"/>
                </a:solidFill>
              </a:rPr>
              <a:t>среднего</a:t>
            </a:r>
            <a:r>
              <a:rPr lang="ru-RU" sz="2800" b="1" dirty="0">
                <a:solidFill>
                  <a:srgbClr val="000099"/>
                </a:solidFill>
              </a:rPr>
              <a:t> общего образования</a:t>
            </a: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90389" y="1213426"/>
            <a:ext cx="475252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cs typeface="Times New Roman" pitchFamily="18" charset="0"/>
              </a:rPr>
              <a:t>Элективные учебные курсы:</a:t>
            </a:r>
          </a:p>
          <a:p>
            <a:r>
              <a:rPr lang="ru-RU" sz="2000" b="1" dirty="0">
                <a:cs typeface="Times New Roman" pitchFamily="18" charset="0"/>
              </a:rPr>
              <a:t>«Основы педагогики и психологии»</a:t>
            </a:r>
          </a:p>
          <a:p>
            <a:r>
              <a:rPr lang="ru-RU" sz="2000" b="1" dirty="0">
                <a:cs typeface="Times New Roman" pitchFamily="18" charset="0"/>
              </a:rPr>
              <a:t>«Педагогическая практика»</a:t>
            </a:r>
          </a:p>
          <a:p>
            <a:r>
              <a:rPr lang="ru-RU" sz="2000" b="1" dirty="0">
                <a:cs typeface="Times New Roman" pitchFamily="18" charset="0"/>
              </a:rPr>
              <a:t>«Основы правовой культуры»</a:t>
            </a:r>
          </a:p>
          <a:p>
            <a:r>
              <a:rPr lang="ru-RU" sz="2000" b="1" dirty="0">
                <a:cs typeface="Times New Roman" pitchFamily="18" charset="0"/>
              </a:rPr>
              <a:t>«Русское правописание»</a:t>
            </a:r>
          </a:p>
          <a:p>
            <a:r>
              <a:rPr lang="ru-RU" sz="2000" b="1" dirty="0">
                <a:cs typeface="Times New Roman" pitchFamily="18" charset="0"/>
              </a:rPr>
              <a:t>«Основы финансовой грамотности»</a:t>
            </a:r>
          </a:p>
          <a:p>
            <a:r>
              <a:rPr lang="ru-RU" sz="2000" b="1" dirty="0">
                <a:cs typeface="Times New Roman" pitchFamily="18" charset="0"/>
              </a:rPr>
              <a:t>«Основы налоговой грамотности»</a:t>
            </a:r>
          </a:p>
          <a:p>
            <a:r>
              <a:rPr lang="ru-RU" sz="2000" b="1" dirty="0">
                <a:cs typeface="Times New Roman" pitchFamily="18" charset="0"/>
              </a:rPr>
              <a:t>«Избранные вопросы математики»</a:t>
            </a:r>
          </a:p>
          <a:p>
            <a:r>
              <a:rPr lang="ru-RU" sz="2000" b="1" dirty="0">
                <a:cs typeface="Times New Roman" pitchFamily="18" charset="0"/>
              </a:rPr>
              <a:t>«Искусственный интеллект»</a:t>
            </a:r>
          </a:p>
          <a:p>
            <a:r>
              <a:rPr lang="ru-RU" sz="2000" b="1" dirty="0">
                <a:cs typeface="Times New Roman" pitchFamily="18" charset="0"/>
              </a:rPr>
              <a:t>«Информационная безопасность» </a:t>
            </a:r>
            <a:r>
              <a:rPr lang="ru-RU" b="1" dirty="0">
                <a:cs typeface="Times New Roman" pitchFamily="18" charset="0"/>
              </a:rPr>
              <a:t/>
            </a:r>
            <a:br>
              <a:rPr lang="ru-RU" b="1" dirty="0">
                <a:cs typeface="Times New Roman" pitchFamily="18" charset="0"/>
              </a:rPr>
            </a:br>
            <a:r>
              <a:rPr lang="ru-RU" dirty="0">
                <a:cs typeface="Times New Roman" pitchFamily="18" charset="0"/>
              </a:rPr>
              <a:t/>
            </a:r>
            <a:br>
              <a:rPr lang="ru-RU" dirty="0">
                <a:cs typeface="Times New Roman" pitchFamily="18" charset="0"/>
              </a:rPr>
            </a:br>
            <a:r>
              <a:rPr lang="ru-RU" i="1" dirty="0">
                <a:cs typeface="Times New Roman" pitchFamily="18" charset="0"/>
              </a:rPr>
              <a:t>и другие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" name="Рисунок 4" descr="A:\1. 2022-2023 учебный год\Августовская конференция-2022\Фото от Троян\IMG_20220818_105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03702"/>
            <a:ext cx="3456384" cy="3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Формирование естественно-научной грамотности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Проблемные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322F98-3703-22B8-FD8B-BFA0E3CF8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758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Как реализовать модульный принцип программы?</a:t>
            </a:r>
          </a:p>
          <a:p>
            <a:pPr marL="0" indent="0" algn="ctr">
              <a:buNone/>
            </a:pPr>
            <a:r>
              <a:rPr lang="ru-RU" b="1" dirty="0"/>
              <a:t>Как тарифицировать учителей?</a:t>
            </a:r>
          </a:p>
          <a:p>
            <a:pPr marL="0" indent="0" algn="ctr">
              <a:buNone/>
            </a:pPr>
            <a:r>
              <a:rPr lang="ru-RU" b="1" dirty="0"/>
              <a:t>Как организовать и составить расписание?</a:t>
            </a:r>
          </a:p>
          <a:p>
            <a:pPr marL="0" indent="0" algn="ctr">
              <a:buNone/>
            </a:pPr>
            <a:r>
              <a:rPr lang="ru-RU" b="1" dirty="0"/>
              <a:t>Как выставить отметку?</a:t>
            </a:r>
          </a:p>
          <a:p>
            <a:pPr marL="0" indent="0" algn="ctr">
              <a:buNone/>
            </a:pPr>
            <a:r>
              <a:rPr lang="ru-RU" b="1" dirty="0"/>
              <a:t>Как подвести итоги </a:t>
            </a:r>
            <a:br>
              <a:rPr lang="ru-RU" b="1" dirty="0"/>
            </a:br>
            <a:r>
              <a:rPr lang="ru-RU" b="1" dirty="0"/>
              <a:t>(как понять, что ФГ сформирована)?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5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939902"/>
            <a:ext cx="6529086" cy="1071199"/>
          </a:xfrm>
        </p:spPr>
        <p:txBody>
          <a:bodyPr>
            <a:noAutofit/>
          </a:bodyPr>
          <a:lstStyle/>
          <a:p>
            <a:pPr algn="r"/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Приглашаю к диалогу </a:t>
            </a:r>
            <a:b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обмену опытом!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9" y="195487"/>
            <a:ext cx="3312368" cy="23762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i="1" dirty="0">
                <a:solidFill>
                  <a:srgbClr val="9E0000"/>
                </a:solidFill>
                <a:latin typeface="Times New Roman" pitchFamily="18" charset="0"/>
                <a:cs typeface="Times New Roman" pitchFamily="18" charset="0"/>
              </a:rPr>
              <a:t>Поздравляю с окончанием первой четверти!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181464-A22B-A12B-B977-F39B9C20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003" y="195486"/>
            <a:ext cx="5621112" cy="3744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20AE7A-9ABF-ABDC-FC74-95A22D4F0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85" y="2751812"/>
            <a:ext cx="3048387" cy="21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6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108763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Количественные показатели </a:t>
            </a:r>
            <a:r>
              <a:rPr lang="ru-RU" sz="2400" b="1" dirty="0">
                <a:solidFill>
                  <a:srgbClr val="000099"/>
                </a:solidFill>
              </a:rPr>
              <a:t/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2400" b="1" dirty="0">
                <a:solidFill>
                  <a:srgbClr val="000099"/>
                </a:solidFill>
              </a:rPr>
              <a:t>контингента учащихся МБОУ «Лицей Крымской весны»</a:t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2400" b="1" dirty="0">
                <a:solidFill>
                  <a:srgbClr val="000099"/>
                </a:solidFill>
              </a:rPr>
              <a:t> на начало 2023/2024 учебного года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83106"/>
              </p:ext>
            </p:extLst>
          </p:nvPr>
        </p:nvGraphicFramePr>
        <p:xfrm>
          <a:off x="570384" y="1563638"/>
          <a:ext cx="8003232" cy="2861495"/>
        </p:xfrm>
        <a:graphic>
          <a:graphicData uri="http://schemas.openxmlformats.org/drawingml/2006/table">
            <a:tbl>
              <a:tblPr/>
              <a:tblGrid>
                <a:gridCol w="2667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7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83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</a:rPr>
                        <a:t>Уровень образования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</a:rPr>
                        <a:t>Количество классов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n-lt"/>
                          <a:ea typeface="Calibri"/>
                        </a:rPr>
                        <a:t>Количество учащихся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НОО (1-4 классы)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731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ООО (5-9 классы)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683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СОО (10-11 классы)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99"/>
                          </a:solidFill>
                          <a:latin typeface="+mn-lt"/>
                          <a:ea typeface="Calibri"/>
                        </a:rPr>
                        <a:t>153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7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</a:rPr>
                        <a:t>1567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Количественная характеристика кадрового состава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27534"/>
            <a:ext cx="74064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itchFamily="18" charset="0"/>
              </a:rPr>
              <a:t>На начало 2023/2024 учебного года: </a:t>
            </a:r>
            <a:br>
              <a:rPr lang="ru-RU" sz="1600" dirty="0">
                <a:cs typeface="Times New Roman" pitchFamily="18" charset="0"/>
              </a:rPr>
            </a:br>
            <a:r>
              <a:rPr lang="ru-RU" sz="1600" b="1" dirty="0">
                <a:cs typeface="Times New Roman" pitchFamily="18" charset="0"/>
              </a:rPr>
              <a:t>82 педагогических работника, 73 учителя</a:t>
            </a:r>
            <a:r>
              <a:rPr lang="ru-RU" sz="1600" dirty="0">
                <a:cs typeface="Times New Roman" pitchFamily="18" charset="0"/>
              </a:rPr>
              <a:t>. </a:t>
            </a:r>
          </a:p>
          <a:p>
            <a:r>
              <a:rPr lang="ru-RU" sz="1600" b="1" dirty="0">
                <a:cs typeface="Times New Roman" pitchFamily="18" charset="0"/>
              </a:rPr>
              <a:t>Высшее образование</a:t>
            </a:r>
            <a:r>
              <a:rPr lang="ru-RU" sz="1600" dirty="0">
                <a:cs typeface="Times New Roman" pitchFamily="18" charset="0"/>
              </a:rPr>
              <a:t>: 81 человек </a:t>
            </a:r>
            <a:br>
              <a:rPr lang="ru-RU" sz="1600" dirty="0"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(98,8% от общей численности)</a:t>
            </a:r>
          </a:p>
          <a:p>
            <a:r>
              <a:rPr lang="ru-RU" sz="1600" b="1" dirty="0">
                <a:cs typeface="Times New Roman" pitchFamily="18" charset="0"/>
              </a:rPr>
              <a:t>Возрастной состав</a:t>
            </a:r>
            <a:r>
              <a:rPr lang="ru-RU" sz="1600" dirty="0">
                <a:cs typeface="Times New Roman" pitchFamily="18" charset="0"/>
              </a:rPr>
              <a:t>: 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от 23 до 30 лет – 25 человек; 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от 31 до 40 лет – 25 человек; 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от 41 до 50 лет – 14 человек; 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от 51 до 54 лет – 8 человек;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от 55 и старше – 10 человек. </a:t>
            </a:r>
          </a:p>
          <a:p>
            <a:r>
              <a:rPr lang="ru-RU" sz="1600" b="1" dirty="0">
                <a:cs typeface="Times New Roman" pitchFamily="18" charset="0"/>
              </a:rPr>
              <a:t>В возрасте до 40 лет</a:t>
            </a:r>
            <a:r>
              <a:rPr lang="ru-RU" sz="1600" dirty="0">
                <a:cs typeface="Times New Roman" pitchFamily="18" charset="0"/>
              </a:rPr>
              <a:t>: </a:t>
            </a:r>
          </a:p>
          <a:p>
            <a:pPr lvl="1"/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50 человек </a:t>
            </a:r>
            <a:b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(61% от общей численности) </a:t>
            </a:r>
          </a:p>
          <a:p>
            <a:r>
              <a:rPr lang="ru-RU" sz="1600" b="1" dirty="0">
                <a:solidFill>
                  <a:srgbClr val="000099"/>
                </a:solidFill>
                <a:cs typeface="Times New Roman" pitchFamily="18" charset="0"/>
              </a:rPr>
              <a:t>Средний возраст</a:t>
            </a:r>
            <a:r>
              <a:rPr lang="ru-RU" sz="1600" dirty="0">
                <a:solidFill>
                  <a:srgbClr val="000099"/>
                </a:solidFill>
                <a:cs typeface="Times New Roman" pitchFamily="18" charset="0"/>
              </a:rPr>
              <a:t>: 38 лет. </a:t>
            </a:r>
          </a:p>
          <a:p>
            <a:r>
              <a:rPr lang="ru-RU" sz="1600" b="1" dirty="0">
                <a:cs typeface="Times New Roman" pitchFamily="18" charset="0"/>
              </a:rPr>
              <a:t>Стаж менее 5 лет</a:t>
            </a:r>
            <a:r>
              <a:rPr lang="ru-RU" sz="1600" dirty="0">
                <a:cs typeface="Times New Roman" pitchFamily="18" charset="0"/>
              </a:rPr>
              <a:t>: 37% педагогических работников </a:t>
            </a:r>
          </a:p>
          <a:p>
            <a:r>
              <a:rPr lang="ru-RU" sz="1600" b="1" dirty="0">
                <a:cs typeface="Times New Roman" pitchFamily="18" charset="0"/>
              </a:rPr>
              <a:t>Высшая категория</a:t>
            </a:r>
            <a:r>
              <a:rPr lang="ru-RU" sz="1600" dirty="0">
                <a:cs typeface="Times New Roman" pitchFamily="18" charset="0"/>
              </a:rPr>
              <a:t>: 14 педагогических работников </a:t>
            </a:r>
          </a:p>
          <a:p>
            <a:r>
              <a:rPr lang="ru-RU" sz="1600" b="1" dirty="0">
                <a:cs typeface="Times New Roman" pitchFamily="18" charset="0"/>
              </a:rPr>
              <a:t>Первая категория</a:t>
            </a:r>
            <a:r>
              <a:rPr lang="ru-RU" sz="1600" dirty="0">
                <a:cs typeface="Times New Roman" pitchFamily="18" charset="0"/>
              </a:rPr>
              <a:t>: 18 педагогических работников</a:t>
            </a:r>
          </a:p>
        </p:txBody>
      </p:sp>
      <p:pic>
        <p:nvPicPr>
          <p:cNvPr id="7" name="Рисунок 6" descr="A:\1. 2022-2023 учебный год\Августовская конференция-2022\Фото от Троян\IMG_20220818_1115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8936" y="2198761"/>
            <a:ext cx="2448272" cy="182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685835"/>
            <a:ext cx="2874149" cy="200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15036"/>
            <a:ext cx="168847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Преимущества педагогического коллектива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81540"/>
            <a:ext cx="84969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1. Хороший уровень мотивации к работе и предметной подготовки.</a:t>
            </a:r>
          </a:p>
          <a:p>
            <a:pPr lvl="0" algn="ctr"/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2. Способность к обучению, желание учиться и развиваться.</a:t>
            </a:r>
          </a:p>
          <a:p>
            <a:pPr lvl="0" algn="ctr"/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3. Работоспособность, исполнительность и отзывчивость.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cs typeface="Times New Roman" pitchFamily="18" charset="0"/>
              </a:rPr>
              <a:t>4. Уверенное владение информационно-коммуникационными технологиями</a:t>
            </a:r>
          </a:p>
        </p:txBody>
      </p:sp>
      <p:pic>
        <p:nvPicPr>
          <p:cNvPr id="10" name="Рисунок 9" descr="A:\1. 2022-2023 учебный год\Августовская конференция-2022\Портрет любимого учител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466644"/>
            <a:ext cx="5184576" cy="246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79208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Профильное обучение</a:t>
            </a:r>
            <a:r>
              <a:rPr lang="ru-RU" sz="2400" b="1" dirty="0">
                <a:solidFill>
                  <a:srgbClr val="000099"/>
                </a:solidFill>
              </a:rPr>
              <a:t/>
            </a:r>
            <a:br>
              <a:rPr lang="ru-RU" sz="2400" b="1" dirty="0">
                <a:solidFill>
                  <a:srgbClr val="000099"/>
                </a:solidFill>
              </a:rPr>
            </a:br>
            <a:r>
              <a:rPr lang="ru-RU" sz="2400" b="1" dirty="0">
                <a:solidFill>
                  <a:srgbClr val="000099"/>
                </a:solidFill>
              </a:rPr>
              <a:t>Углублённое изучение учебных предметов на уровне СОО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5335"/>
              </p:ext>
            </p:extLst>
          </p:nvPr>
        </p:nvGraphicFramePr>
        <p:xfrm>
          <a:off x="400376" y="1059582"/>
          <a:ext cx="8435280" cy="3452685"/>
        </p:xfrm>
        <a:graphic>
          <a:graphicData uri="http://schemas.openxmlformats.org/drawingml/2006/table">
            <a:tbl>
              <a:tblPr firstRow="1" firstCol="1" bandRow="1"/>
              <a:tblGrid>
                <a:gridCol w="1415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7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75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73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13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61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4888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Профиль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 классы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Профиль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 классы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Классы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Предметы (Углублённый уровень)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Классы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Предметы (Углублённый уровень)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Естественно-научный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10-Б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Химия, биология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Гуманитарный психолого-педагогический направленности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11-А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История, литература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Гуманитарный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10-Г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История, обществознание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11-Г</a:t>
                      </a:r>
                      <a:endParaRPr lang="ru-RU" dirty="0"/>
                    </a:p>
                  </a:txBody>
                  <a:tcPr marL="61230" marR="6123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История, литература</a:t>
                      </a:r>
                      <a:endParaRPr lang="ru-RU" dirty="0"/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4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Социально-экономический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10-В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Обществознание, география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Универсальный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11-Б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Химия, биология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989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Универсальный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10-А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Английский язык, информатика 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11-В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Физика, информатика</a:t>
                      </a:r>
                    </a:p>
                  </a:txBody>
                  <a:tcPr marL="61230" marR="612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56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5" y="205978"/>
            <a:ext cx="8707183" cy="493564"/>
          </a:xfrm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rgbClr val="000099"/>
                </a:solidFill>
              </a:rPr>
              <a:t>Материально-техническая база и предметно-эстетическая среда</a:t>
            </a:r>
          </a:p>
        </p:txBody>
      </p:sp>
      <p:pic>
        <p:nvPicPr>
          <p:cNvPr id="6" name="Рисунок 5" descr="A:\1. 2022-2023 учебный год\Августовская конференция-2022\Фото от Троян\IMG_20220818_1112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130" y="898325"/>
            <a:ext cx="29532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A:\1. 2022-2023 учебный год\Августовская конференция-2022\Фото от Троян\IMG_20220818_1113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30" y="3003799"/>
            <a:ext cx="2953252" cy="193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A:\1. 2022-2023 учебный год\Августовская конференция-2022\Шахматы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4406" y="909070"/>
            <a:ext cx="2803953" cy="149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898324"/>
            <a:ext cx="2378599" cy="403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27" y="2407172"/>
            <a:ext cx="2102937" cy="267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5562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b="1" dirty="0">
                <a:solidFill>
                  <a:srgbClr val="000099"/>
                </a:solidFill>
              </a:rPr>
              <a:t>Материально-техническая база 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и предметно-эстетическая среда</a:t>
            </a:r>
          </a:p>
        </p:txBody>
      </p:sp>
      <p:pic>
        <p:nvPicPr>
          <p:cNvPr id="14" name="Рисунок 13" descr="A:\1. 2022-2023 учебный год\Августовская конференция-2022\Фото от Троян\IMG_20220818_114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765" y="976792"/>
            <a:ext cx="4114800" cy="249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Для выступления на авг.конф\фото\ФОТО каб. 272\350\IMG_20211025_1057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755" y="2427734"/>
            <a:ext cx="4203481" cy="271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Ольга Троян\Downloads\IMG_20220214_1456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03798"/>
            <a:ext cx="3025265" cy="18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A:\1. 2022-2023 учебный год\Августовская конференция-2022\Фото от Троян\IMG_20220406_0813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754" y="205978"/>
            <a:ext cx="3344149" cy="249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>
                <a:lumMod val="95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8712968" cy="475562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000099"/>
                </a:solidFill>
              </a:rPr>
              <a:t>Материально-техническая база и предметно-эстетическая среда</a:t>
            </a:r>
          </a:p>
        </p:txBody>
      </p:sp>
      <p:pic>
        <p:nvPicPr>
          <p:cNvPr id="8" name="Рисунок 7" descr="A:\1. 2022-2023 учебный год\Августовская конференция-2022\Фото от Троян\IMG_20220818_1121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129" y="2859533"/>
            <a:ext cx="3224280" cy="219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8" y="744649"/>
            <a:ext cx="3224280" cy="191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14" y="2042120"/>
            <a:ext cx="2041798" cy="204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A:\1. 2022-2023 учебный год\Августовская конференция-2022\Фото от Троян\IMG_20220818_1127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733768"/>
            <a:ext cx="3322712" cy="219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31" y="744649"/>
            <a:ext cx="2424609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16" y="1162232"/>
            <a:ext cx="2424609" cy="150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989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653</Words>
  <Application>Microsoft Office PowerPoint</Application>
  <PresentationFormat>Экран (16:9)</PresentationFormat>
  <Paragraphs>207</Paragraphs>
  <Slides>26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«Естественно-научная грамотность  как цель развития школьного биологического образования»</vt:lpstr>
      <vt:lpstr>Формирование функциональной грамотности  в МБОУ «Лицей Крымской весны»: организационные и методические аспекты</vt:lpstr>
      <vt:lpstr>Количественные показатели  контингента учащихся МБОУ «Лицей Крымской весны»  на начало 2023/2024 учебного года</vt:lpstr>
      <vt:lpstr>Количественная характеристика кадрового состава</vt:lpstr>
      <vt:lpstr>Преимущества педагогического коллектива</vt:lpstr>
      <vt:lpstr>Профильное обучение Углублённое изучение учебных предметов на уровне СОО</vt:lpstr>
      <vt:lpstr>Материально-техническая база и предметно-эстетическая среда</vt:lpstr>
      <vt:lpstr>Материально-техническая база  и предметно-эстетическая среда</vt:lpstr>
      <vt:lpstr>Материально-техническая база и предметно-эстетическая среда</vt:lpstr>
      <vt:lpstr>Материально-техническая база и предметно-эстетическая среда</vt:lpstr>
      <vt:lpstr>Материально-техническая база и предметно-эстетическая среда</vt:lpstr>
      <vt:lpstr>Функциональная грамотность</vt:lpstr>
      <vt:lpstr>Смысл каждого из видов функциональной грамотности</vt:lpstr>
      <vt:lpstr>Смысл каждого из видов функциональной грамотности</vt:lpstr>
      <vt:lpstr>Пояснительная записка к Федеральной рабочей программе  по учебному предмету «Биология» (ООО, базовый уровень)</vt:lpstr>
      <vt:lpstr>С 2019 года оценка качества образования в школах проводится по критериям моделей международных исследований</vt:lpstr>
      <vt:lpstr>Оценочные процедуры для внутреннего мониторинга метапредметных результатов по ФОП ООО и ФОПСОО:</vt:lpstr>
      <vt:lpstr>Открытые банки заданий</vt:lpstr>
      <vt:lpstr>Иллюстрации к условиям заданий из открытого банка</vt:lpstr>
      <vt:lpstr>Функциональная грамотность</vt:lpstr>
      <vt:lpstr>Структура ООП в соответствии с ФГОС</vt:lpstr>
      <vt:lpstr>Содержание формируемой части ООП  на уровне начального общего образования</vt:lpstr>
      <vt:lpstr>Содержание формируемой части ООП  на уровне основного общего образования</vt:lpstr>
      <vt:lpstr>Содержание формируемой части ООП  на уровне среднего общего образования</vt:lpstr>
      <vt:lpstr>Формирование естественно-научной грамотности Проблемные вопросы</vt:lpstr>
      <vt:lpstr>Приглашаю к диалогу  и обмену опытом!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</dc:title>
  <dc:creator>Ольга Троян</dc:creator>
  <cp:lastModifiedBy>User</cp:lastModifiedBy>
  <cp:revision>133</cp:revision>
  <cp:lastPrinted>2023-10-30T11:36:07Z</cp:lastPrinted>
  <dcterms:created xsi:type="dcterms:W3CDTF">2022-01-12T15:30:35Z</dcterms:created>
  <dcterms:modified xsi:type="dcterms:W3CDTF">2023-10-30T11:48:58Z</dcterms:modified>
</cp:coreProperties>
</file>