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2" r:id="rId26"/>
    <p:sldId id="283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6" r:id="rId43"/>
    <p:sldId id="305" r:id="rId44"/>
    <p:sldId id="304" r:id="rId45"/>
    <p:sldId id="303" r:id="rId46"/>
    <p:sldId id="307" r:id="rId47"/>
    <p:sldId id="308" r:id="rId48"/>
    <p:sldId id="309" r:id="rId49"/>
    <p:sldId id="310" r:id="rId50"/>
    <p:sldId id="311" r:id="rId51"/>
    <p:sldId id="312" r:id="rId52"/>
    <p:sldId id="313" r:id="rId53"/>
    <p:sldId id="314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0787" autoAdjust="0"/>
  </p:normalViewPr>
  <p:slideViewPr>
    <p:cSldViewPr>
      <p:cViewPr varScale="1">
        <p:scale>
          <a:sx n="71" d="100"/>
          <a:sy n="71" d="100"/>
        </p:scale>
        <p:origin x="-13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cdn.fishki.net/upload/post/201407/23/1287366/7e29bdcd58e249ae558c9811d76bba4a.jpg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85795"/>
            <a:ext cx="7772400" cy="2814656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Тренинг профессионального самоопределения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71744"/>
            <a:ext cx="6400800" cy="3786214"/>
          </a:xfrm>
        </p:spPr>
        <p:txBody>
          <a:bodyPr>
            <a:normAutofit fontScale="70000" lnSpcReduction="20000"/>
          </a:bodyPr>
          <a:lstStyle/>
          <a:p>
            <a:endParaRPr lang="ru-RU" sz="5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800" b="1" dirty="0" smtClean="0">
                <a:latin typeface="Times New Roman" pitchFamily="18" charset="0"/>
                <a:cs typeface="Times New Roman" pitchFamily="18" charset="0"/>
              </a:rPr>
              <a:t>«Моя профессия – моё будущее».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Подготовила: 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 – психолог </a:t>
            </a:r>
          </a:p>
          <a:p>
            <a:pPr algn="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Курукчи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Э.Р.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5721" y="0"/>
            <a:ext cx="8572560" cy="652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  В  заграничных поездках меня скорее заинтересует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возможность знакомства с историей и культурой другой страны;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экстремальный туризм (альпинизм, виндсерфинг, горные лыжи);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деловое общение; 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Мне интереснее  беседовать о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 человеческих взаимоотношениях; 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новой научной гипотезе;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технических характеристиках новой модели машины, компьютера.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12.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бы в моей школе было всего три кружка,  я  бы выбрал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 технический;	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 музыкальный;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 спортивный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14281" y="428604"/>
            <a:ext cx="8572561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 В школе  следует обратить особое внимание 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улучшение взаимопонимания между учителями  и учениками;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поддержание  здоровья учащихся, занятия спортом;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укрепление дисциплины.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14.  Я с большим удовольствием смотрю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научно-популярные фильмы;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программы о культуре и искусстве;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спортивные программы.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  Мне хотелось бы работать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с детьми или сверстниками;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с машинами, механизмами;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 с объектами природы.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85719" y="357166"/>
            <a:ext cx="8501123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16.  Школа в первую очередь должна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учить общению с  другими людьми;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давать знания;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 обучать навыкам работы.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17.  Главное в жизни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иметь возможность заниматься творчеством;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вести здоровый образ жизни;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тщательно планировать свои дела.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18. Государство должно  в первую очередь  заботиться о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 защите интересов и прав граждан;	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достижениях в области науки и техники;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материальном благополучии граждан.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85720" y="428604"/>
            <a:ext cx="857256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19. Мне больше всего нравятся уроки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труда;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физкультуры;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математики.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20. Мне интереснее было бы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заниматься сбытом товаров;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изготавливать изделия;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планировать производство товаров.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21. Я предпочитаю читать статьи о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выдающихся ученых и их открытиях;	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интересных изобретениях;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жизни и творчестве писателей, художников, музыкантов.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4282" y="500042"/>
            <a:ext cx="857256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22. Свободное время я люблю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	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читать,  думать, рассуждать;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что-нибудь мастерить, шить, ухаживать за животными, растениями;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 ходить на выставки, концерты, в музеи.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Больший интерес у меня вызовет сообщение о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научном открытии;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художественной выставке;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экономической ситуации.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24. Я предпочту работать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 в помещении, где много людей;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в необычных условиях;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обычном кабинете.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42844" y="0"/>
            <a:ext cx="8715436" cy="6986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Подсчитайте число обведенных букв в каждом из шести столбцов и  запишите эти  шесть чисел  в пустых клетках нижней строчки.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10-12 баллов – ярко выраженная профессиональная  склонность.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7-9 баллов – склонность к определенному виду деятельности.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4-6 баллов –  слабо выраженная  профессиональная склонность.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0-3 баллов – профессиональная склонность не выражена.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Шесть столбцов – это шесть видов деятельности. Обратите внимание на те виды деятельности, которые набрали большее количество баллов. Совпадает ли ваш выбор профессии с полученными результатами?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428596" y="714356"/>
            <a:ext cx="842968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1 - склонность к работе с людьми.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Профессии, связанные с управлением, обучением, воспитанием, обслуживанием (бытовым, медицинским, справочно-информационным). Людей, успешных в профессиях этой группы,  отличает способность находить общий язык с разными людьми,  понимать их настроение, намерения, хорошо помнить их особенности.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85720" y="285728"/>
            <a:ext cx="857256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2 - склонность к исследовательской деятельности.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Профессии, связанные с научной работой. Кроме хорошей  теоретической подготовки в определенных областях науки такие люди отличаются рациональностью, независимостью и оригинальностью суждений, аналитическим складом ума. Как правило, им больше нравится размышлять о проблеме, чем заниматься ее реализацией.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8597" y="214290"/>
            <a:ext cx="835824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3 - склонность к практической деятельности.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Круг этих профессий очень широк: производство и обработка металла; сборка и монтаж приборов и механизмов; ремонт, наладка, обслуживание электронного и механического оборудования; строительство; обработка  различных материалов; управление транспортом; изготовление изделий.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500034" y="428604"/>
            <a:ext cx="821537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4 - склонность к эстетическим видам деятельности.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Профессии творческого характера, связанные с изобразительной, музыкальной, литературно-художественной, актерско-сценической деятельностью. Людей творческих профессий отличает оригинальность и независимость.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14290"/>
            <a:ext cx="85725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</a:t>
            </a: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Актуальность изучения проблемы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профессионального самоопределения старшеклассников заключается в том, что обычно в подростковом или даже юношеском возрасте учащиеся начинают не только задумываться, но и самостоятельно выстраивать свою перспективу будущего, формулировать собственные планы, намерения, выбирать, кем и каким ему быть в будущем.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85720" y="357166"/>
            <a:ext cx="857256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5 - склонность к экстремальным видам деятельности.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Профессии, связанные с занятиями  спортом, путешествиями, экспедиционной работой, охранной и оперативно-розыскной деятельности, службой в армии. Все они предъявляют особые требования к физической подготовке и здоровью.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14282" y="285728"/>
            <a:ext cx="878687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6 - склонность к планово-экономическим видам деятельности.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Профессии, связанные с расчетами и планированием (бухгалтер, экономист); делопроизводством, анализом текстов и их преобразованием (редактор, переводчик, лингвист); схематическим изображением объектов (чертежник,  топограф). Эти профессии требуют от человека собранности и аккуратности.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игра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"Самая -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самая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самая зеленая профессия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(цветовод, озеленитель, лесник, овощевод и др.);          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самая волосатая профессия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(парикмахер);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самая детская профессия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(воспитатель, учитель детский врач - педиатр);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самая смешная профессия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(клоун, цирковой артист, актер и др.);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самая чистая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(уборщица, дворник…);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самая денежная профессия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(банкир, кассир, бухгалтер);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самая общительная профессия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(журналист, экскурсовод, ведущий на телевидении и др.).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Самые востребованные: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специалист туристической сферы;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специалист банковского дела;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Повар;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Инженер;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врач – стоматолог;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Менеджер;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Водитель;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Юрист;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сотрудники социальной сферы (школы, сады, медучреждения);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Переводчик;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специалист информационных технологий.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Самые необычные профессии: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top-kirov.ru/assets/mgr/images/articles/samye-redkie-i-neobyhnye-professii/redkie-professii-2.jpg"/>
          <p:cNvPicPr>
            <a:picLocks noGrp="1"/>
          </p:cNvPicPr>
          <p:nvPr>
            <p:ph type="pic" idx="1"/>
          </p:nvPr>
        </p:nvPicPr>
        <p:blipFill>
          <a:blip r:embed="rId2"/>
          <a:srcRect t="21821" b="21821"/>
          <a:stretch>
            <a:fillRect/>
          </a:stretch>
        </p:blipFill>
        <p:spPr bwMode="auto">
          <a:xfrm>
            <a:off x="357158" y="928670"/>
            <a:ext cx="2214578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86116" y="562045"/>
            <a:ext cx="4786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Торговец мечтами</a:t>
            </a:r>
            <a:r>
              <a:rPr lang="ru-RU" sz="2000" b="1" dirty="0" smtClean="0">
                <a:solidFill>
                  <a:srgbClr val="FF0000"/>
                </a:solidFill>
                <a:ea typeface="+mj-ea"/>
                <a:cs typeface="+mj-cs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ea typeface="+mj-ea"/>
                <a:cs typeface="+mj-cs"/>
              </a:rPr>
            </a:br>
            <a:endParaRPr lang="ru-RU" sz="2000" b="1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1500174"/>
            <a:ext cx="550072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Почтовый клерк мечтает стать на одну ночь великим актером. Бизнесмен мечтает управлять многотонным составом. Психиатр мечтает за 20 выходных дней познакомиться с 20 девушками из 20 разных стран. Как же сделать их мечты реальностью? Одна из чикагских компаний занимается воплощением в жизнь любых фантазий и желаний своих клиентов. Все что надо это придти в их офис, рассказать, о чем вы мечтаете и заплатить сумму, которую вам назовут специалисты. Однако помните, что минимальная стоимость воплощения мечты составляет 150000 долларов – 9388 рублей.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428604"/>
            <a:ext cx="807249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Подбиратель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мячей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Такие вакансии можно встретить в крупных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гольф-клубах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В обязанности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подбирателя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мячей входит следить за тем, чтобы на прилегающих к площадке для гольфа территориях не было мячиков, случайно попавших туда.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Ловец муравьев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Ловец муравьев должен отлавливать в муравейнике лучших особей, которые в последствии послужат для продолжения рода на искусственных муравьиных фермах.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Выниматель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мозга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Место работы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вынимателя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мозга – скотобойня. В его обязанности входит класть голову забитого животного на стол и, после того, как ему расколют череп, вынимать оттуда мозг, который потом отсылается в рестораны.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474345"/>
            <a:ext cx="864399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Разбиватель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яиц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Основная обязанность работника этой профессии - отделять белки от желтков при помощи специальной машины, в которую он должен класть целые куриные яйца.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Оператор, определяющий пол цыплят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Когда возраст цыплят составляет 1 сутки, важно безошибочно определить их пол, поскольку от этого будут зависеть их дальнейшее питание и условия содержания.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Расправитель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морщин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дорогих обувных бутиках есть люди, которые специально занимаются тем, чтобы на обуви, которую меряют покупатели, не оставалось морщин. Они их расправляют.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Натиратель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клюшек для гольфа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роскошных гольф клубах есть «специалисты», в обязанности которых входит натирание клюшек клиентов специальной смазкой для обеспечения лучшего контакта клюшки и мяча.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71480"/>
            <a:ext cx="878687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Нюхатель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яиц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некоторых кондитерских есть так называемые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нюхатели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яиц». Они следят тем, чтобы протухшие куриные яйца не использовались для производства кондитерских изделий.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Туалетный гид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Новая служба появилась и в поднебесной… На улицах китайских городов теперь можно встретить товарищей, которые за плату в 4 цента готовы подсказать любому желающему, где находится ближайший общественный туалет. В их трудовых книжках так и записано: «Государственный служащий – туалетный гид!».</a:t>
            </a: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Стояльщик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в очереди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Откровенно порадоваться можно за британцев. В стране появилась контора, обещающая гражданам, что они не будут стоять в очередях. За них это сделает специально обученный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стояльщик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Услуги стоят не дешево – почти 40 баксов в час. Если учесть, что каждый англичанин за свою жизнь стоит в очереди больше года, то экономия на лицо!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Самые необычные профессии в мире">
            <a:hlinkClick r:id="rId2"/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l="111" r="111"/>
          <a:stretch>
            <a:fillRect/>
          </a:stretch>
        </p:blipFill>
        <p:spPr bwMode="auto">
          <a:xfrm>
            <a:off x="357158" y="1928802"/>
            <a:ext cx="3571900" cy="3143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86248" y="1395047"/>
            <a:ext cx="4429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Наблюдатель за высыханием краски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71934" y="2428868"/>
            <a:ext cx="48577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занимается тем, что наносит на поверхность краску и по таймеру проверяет за какое время она высохнет.</a:t>
            </a:r>
            <a: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415946"/>
            <a:ext cx="8786874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-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у школьников психологической готовности к выбору, профессиональному и личностному самоопределению.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психодиагностические тесты. Ролевые игры, упражнения, активизирующие самопознание и рефлексию.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1472" y="500042"/>
            <a:ext cx="828680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Выпрямитель подушек и постельного белья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в некоторых мебельных магазинах специально ходят такие люди, чтобы убирать малейшую складочку с постельного белья, взбивать подушки и т.д.</a:t>
            </a: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Разогреватель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постели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— в одном из Британских отелей есть специальные служащие, которые за определенную плату полежат в специальном костюме несколько минут на вашей кровати, чтобы вы легли уже в теплую постель.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Оценщик запаха изо рта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Человека такой профессии можно встретить в компаниях, занимающихся производством жевательных резинок или средств по уходу за полостью рта. В чем заключается суть их работы - они оценивают запах изо рта, начиная от худшего и убеждаясь, что жвачка или, скажем, зубная паста делают свое дело, и запах исчезает!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webfacts.ru/wp-content/uploads/2013/09/work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5590" r="5590"/>
          <a:stretch>
            <a:fillRect/>
          </a:stretch>
        </p:blipFill>
        <p:spPr bwMode="auto">
          <a:xfrm>
            <a:off x="285720" y="1214422"/>
            <a:ext cx="5486400" cy="41148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286512" y="571480"/>
            <a:ext cx="2503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Нюхач</a:t>
            </a: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подмышек</a:t>
            </a:r>
            <a:endParaRPr lang="ru-RU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57912" y="1357298"/>
            <a:ext cx="262892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бы ни противно это звучало, но факт остается фактом.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Нохачи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наносят на подмышки тестовой группы людей дезодоранты и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антиперсперанты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а потом следят сколько держится данный запах и хорошо ли.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4" name="Picture 4" descr="https://fb.ru/media/i/2/3/6/5/7/6/i/236576_700x4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4357686" cy="443865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857752" y="285728"/>
            <a:ext cx="356552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Профессиональный </a:t>
            </a:r>
            <a:r>
              <a:rPr lang="ru-RU" sz="28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обниматель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(Япония)</a:t>
            </a:r>
            <a:b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800" b="1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1785925"/>
            <a:ext cx="42148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Японии сегодня существуют кафе, куда человек может прийти, если ему хочется, чтобы его кто-то обнял, хочется свернуться в комочек и к кому-нибудь прижаться. Да-да, есть и такие заведения. Так вот, тем самым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обнимателям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платят за то, что вы к ним прижимаетесь и их обнимаете за 60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доларов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час – 3755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/час.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coolday.today/uploads/media/news/0001/02/b17d7ed4eba502bf5d1b189d8419ca25f39f574d.jpe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0656" r="10656"/>
          <a:stretch>
            <a:fillRect/>
          </a:stretch>
        </p:blipFill>
        <p:spPr bwMode="auto">
          <a:xfrm>
            <a:off x="285720" y="1714488"/>
            <a:ext cx="4786346" cy="37147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00694" y="649456"/>
            <a:ext cx="33464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3200" b="1" dirty="0" err="1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Заталкиватель</a:t>
            </a:r>
            <a:r>
              <a:rPr lang="ru-RU" sz="32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в метро (Япония)</a:t>
            </a:r>
            <a:r>
              <a:rPr lang="ru-RU" sz="2000" b="1" dirty="0" smtClean="0">
                <a:solidFill>
                  <a:prstClr val="black"/>
                </a:solidFill>
                <a:ea typeface="+mj-ea"/>
                <a:cs typeface="+mj-cs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ea typeface="+mj-ea"/>
                <a:cs typeface="+mj-cs"/>
              </a:rPr>
            </a:br>
            <a:endParaRPr lang="ru-RU" sz="2000" b="1" dirty="0">
              <a:solidFill>
                <a:prstClr val="black"/>
              </a:solidFill>
              <a:ea typeface="+mj-ea"/>
              <a:cs typeface="+mj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2000240"/>
            <a:ext cx="3571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снова Япония радует нас необычной профессией. В "час пик" в метро в этой стране не так и просто вместиться: людей слишком много. А тут как тут наши </a:t>
            </a:r>
            <a:r>
              <a:rPr lang="ru-RU" sz="24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заталкиватели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- они подтолкнут, поднажмут и помогут дверям вагона закрыться и увезти вас туда, куда вам так надо!</a:t>
            </a:r>
            <a:endParaRPr lang="ru-RU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coolday.today/uploads/media/news/0001/02/966ef5209bab2e79c976dbe1db0e8479e7387366.jpe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0656" r="10656"/>
          <a:stretch>
            <a:fillRect/>
          </a:stretch>
        </p:blipFill>
        <p:spPr bwMode="auto">
          <a:xfrm>
            <a:off x="357158" y="1071546"/>
            <a:ext cx="5486400" cy="41148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857884" y="441593"/>
            <a:ext cx="289559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Профессиональный чистильщик ушей (Индия)</a:t>
            </a:r>
            <a:br>
              <a:rPr lang="ru-RU" sz="2000" b="1" dirty="0" smtClean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2000" b="1" dirty="0">
              <a:solidFill>
                <a:prstClr val="black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1785926"/>
            <a:ext cx="285752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Профессиональная чистка ушей – это искусство, хотя и умирающее; говорят, что в Индии оно передается из поколения в поколение. На протяжении многих веков индийцы пользовались услугами уличных чистильщиков ушей.</a:t>
            </a:r>
          </a:p>
          <a:p>
            <a:pPr lvl="0">
              <a:spcBef>
                <a:spcPct val="20000"/>
              </a:spcBef>
            </a:pP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Дайте 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мне ватную палочку, и я стану миллионером!</a:t>
            </a:r>
            <a:endParaRPr lang="ru-RU" sz="2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3714776"/>
          </a:xfrm>
        </p:spPr>
        <p:txBody>
          <a:bodyPr>
            <a:normAutofit/>
          </a:bodyPr>
          <a:lstStyle/>
          <a:p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Профориентационная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игра «Профессиональная рулетка»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13-02-27-spielbank-wiesbaden-by-RalfR-09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000504"/>
            <a:ext cx="3643338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68874"/>
          </a:xfrm>
        </p:spPr>
        <p:txBody>
          <a:bodyPr>
            <a:noAutofit/>
          </a:bodyPr>
          <a:lstStyle/>
          <a:p>
            <a:pPr lvl="0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Упражнение «Ассоциации»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https://i0.wp.com/znaniya.guru/wp-content/uploads/2018/08/75778638_3296663_f71bc5e47966-e15344923146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286124"/>
            <a:ext cx="5072098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4857784"/>
          </a:xfrm>
        </p:spPr>
        <p:txBody>
          <a:bodyPr>
            <a:normAutofit/>
          </a:bodyPr>
          <a:lstStyle/>
          <a:p>
            <a:pPr lvl="0"/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«Матрица выбора профессии» </a:t>
            </a:r>
            <a:br>
              <a:rPr lang="ru-RU" sz="6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Г.В. </a:t>
            </a:r>
            <a:r>
              <a:rPr lang="ru-RU" sz="6700" b="1" dirty="0" err="1" smtClean="0">
                <a:latin typeface="Times New Roman" pitchFamily="18" charset="0"/>
                <a:cs typeface="Times New Roman" pitchFamily="18" charset="0"/>
              </a:rPr>
              <a:t>Резапкина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51202" name="Picture 2" descr="http://project.vsu.by/images/1/17/0016-016-Kak-vybra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3857628"/>
            <a:ext cx="3786214" cy="27146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b="1" i="1" u="sng" dirty="0" smtClean="0"/>
              <a:t/>
            </a:r>
            <a:br>
              <a:rPr lang="ru-RU" b="1" i="1" u="sng" dirty="0" smtClean="0"/>
            </a:br>
            <a:r>
              <a:rPr lang="ru-RU" b="1" i="1" u="sng" dirty="0" smtClean="0">
                <a:latin typeface="Arial Black" pitchFamily="34" charset="0"/>
              </a:rPr>
              <a:t>Медицинские </a:t>
            </a:r>
            <a:r>
              <a:rPr lang="ru-RU" b="1" i="1" u="sng" dirty="0" smtClean="0">
                <a:latin typeface="Arial Black" pitchFamily="34" charset="0"/>
              </a:rPr>
              <a:t>ограничения профессиональной пригодности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https://drkatrinaplatt.com/wp-content/uploads/2018/12/AdobeStock_49914576-min-1024x683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714752"/>
            <a:ext cx="4319645" cy="2881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642919"/>
            <a:ext cx="4040188" cy="1071569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Заболевания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Органов дыхания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642918"/>
            <a:ext cx="4041775" cy="135732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Противопоказанные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условия работы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ru-RU" sz="2500" i="1" dirty="0" smtClean="0">
                <a:latin typeface="Times New Roman" pitchFamily="18" charset="0"/>
                <a:cs typeface="Times New Roman" pitchFamily="18" charset="0"/>
              </a:rPr>
              <a:t>Неблагоприятный микроклимат, загазованность, запыленность, контакт с токсическими веществами, значительное физическое напряжение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428596" y="0"/>
            <a:ext cx="8572560" cy="7109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должны быть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обеспечены внутренними ресурсами (интересы, склонности, способности, профессионально важные качества), а не внешними (деньги, связи, случай). При выборе профессию необходимо учесть следующие моменты: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главная цель (кем хочу стать,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чего хочу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достичь, каким хочу быть);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цепочка ближних и дальних конкретных целей (занятия в кружках, секциях, знакомство с будущей профессией, возможным местом учебы или работы);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пути и средства достижения целей (знания и умения, связи и деньги);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внешние условия достижения целей (выбор места учебы или работы, возможные препятствия и пути их преодоления);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внутренние условия достижения целей (способности, сила воли, здоровье);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запасные варианты и пути их достижения (это как запасной парашют).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42918"/>
            <a:ext cx="4040188" cy="1071571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Заболевания</a:t>
            </a:r>
            <a:endParaRPr lang="ru-RU" sz="7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Сердечно-сосудистой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системы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857233"/>
            <a:ext cx="4041775" cy="1000132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9800" dirty="0" smtClean="0">
                <a:latin typeface="Times New Roman" pitchFamily="18" charset="0"/>
                <a:cs typeface="Times New Roman" pitchFamily="18" charset="0"/>
              </a:rPr>
              <a:t>Противопоказанные  условия работы</a:t>
            </a:r>
          </a:p>
          <a:p>
            <a:pPr algn="ctr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Значительное физическое напряжение, неблагоприятный микроклимат, контакт с токсическими веществами, работа на высоте у движущихся механизмов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42918"/>
            <a:ext cx="4040188" cy="1071571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Заболевания</a:t>
            </a:r>
            <a:endParaRPr lang="ru-RU" sz="7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Органов зрения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857233"/>
            <a:ext cx="4041775" cy="1000132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9800" dirty="0" smtClean="0">
                <a:latin typeface="Times New Roman" pitchFamily="18" charset="0"/>
                <a:cs typeface="Times New Roman" pitchFamily="18" charset="0"/>
              </a:rPr>
              <a:t>Противопоказанные  условия работы</a:t>
            </a:r>
          </a:p>
          <a:p>
            <a:pPr algn="ctr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Работа с мелкими деталями, значительное физическое напряжение, запыленность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42918"/>
            <a:ext cx="4040188" cy="1071571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Заболевания</a:t>
            </a:r>
            <a:endParaRPr lang="ru-RU" sz="7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Нервной  системы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857233"/>
            <a:ext cx="4041775" cy="1000132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9800" dirty="0" smtClean="0">
                <a:latin typeface="Times New Roman" pitchFamily="18" charset="0"/>
                <a:cs typeface="Times New Roman" pitchFamily="18" charset="0"/>
              </a:rPr>
              <a:t>Противопоказанные  условия работы</a:t>
            </a:r>
          </a:p>
          <a:p>
            <a:pPr algn="ctr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Нервно-эмоциональное напряжение, шум и вибрация, неблагоприятный микроклимат, контакт с токсическими веществами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42918"/>
            <a:ext cx="4040188" cy="1071571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Заболевания</a:t>
            </a:r>
            <a:endParaRPr lang="ru-RU" sz="7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Опорно-двигательного аппарата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857233"/>
            <a:ext cx="4041775" cy="1000132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9800" dirty="0" smtClean="0">
                <a:latin typeface="Times New Roman" pitchFamily="18" charset="0"/>
                <a:cs typeface="Times New Roman" pitchFamily="18" charset="0"/>
              </a:rPr>
              <a:t>Противопоказанные  условия работы</a:t>
            </a:r>
          </a:p>
          <a:p>
            <a:pPr algn="ctr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Статичная рабочая поза, значительное физическое напряжение (подъем и перенос тяжестей), работа на высоте у движущихся механизмов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42918"/>
            <a:ext cx="4040188" cy="1071571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Заболевания</a:t>
            </a:r>
            <a:endParaRPr lang="ru-RU" sz="7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Органов  пищеварения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857233"/>
            <a:ext cx="4041775" cy="1000132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9800" dirty="0" smtClean="0">
                <a:latin typeface="Times New Roman" pitchFamily="18" charset="0"/>
                <a:cs typeface="Times New Roman" pitchFamily="18" charset="0"/>
              </a:rPr>
              <a:t>Противопоказанные  условия работы</a:t>
            </a:r>
          </a:p>
          <a:p>
            <a:pPr algn="ctr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Контакт с токсическими веществами, значительное физическое и нервное напряжение, рабочая поза, связанная с напряжением мышц живота, с нарушением режима 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642918"/>
            <a:ext cx="4040188" cy="1071571"/>
          </a:xfrm>
        </p:spPr>
        <p:txBody>
          <a:bodyPr>
            <a:normAutofit fontScale="55000" lnSpcReduction="2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7300" dirty="0" smtClean="0">
                <a:latin typeface="Times New Roman" pitchFamily="18" charset="0"/>
                <a:cs typeface="Times New Roman" pitchFamily="18" charset="0"/>
              </a:rPr>
              <a:t>Заболевания</a:t>
            </a:r>
            <a:endParaRPr lang="ru-RU" sz="7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Почек и мочевых путей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857233"/>
            <a:ext cx="4041775" cy="1000132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9800" dirty="0" smtClean="0">
                <a:latin typeface="Times New Roman" pitchFamily="18" charset="0"/>
                <a:cs typeface="Times New Roman" pitchFamily="18" charset="0"/>
              </a:rPr>
              <a:t>Противопоказанные  условия работы</a:t>
            </a:r>
          </a:p>
          <a:p>
            <a:pPr algn="ctr"/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Неблагоприятный микроклимат, контакт с токсическими веществами, вынужденная рабочая поза, работа, связанная с нарушением режима питания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ds04.infourok.ru/uploads/ex/041a/0004f9a1-3b468b8a/im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86874" cy="64294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214288"/>
          <a:ext cx="8643998" cy="6429424"/>
        </p:xfrm>
        <a:graphic>
          <a:graphicData uri="http://schemas.openxmlformats.org/drawingml/2006/table">
            <a:tbl>
              <a:tblPr/>
              <a:tblGrid>
                <a:gridCol w="4321547"/>
                <a:gridCol w="4322451"/>
              </a:tblGrid>
              <a:tr h="2922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Вопрос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Ответ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4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1.    Какая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профессия летает?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Летчик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 2.  Назовите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орудие труда хирурга?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Скальпель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4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3. Кабинет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водителя.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Кабина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4. Профессия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охраняющая тело.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Телохранитель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5. В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какой профессии необходимо обоняние?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Парфюмер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6. В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какой профессии необходимо обаяние?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Артист, манекенщица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7. Дом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, где изготавливают хлеб?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Пекарня, хлебозавод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8. Кто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работает в белом халате?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Врачи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9. У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какой профессии больше всего книг?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Библиотекарь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4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10. Кто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починит автомашину?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Автослесарь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4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11. Кто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«сидит» на телефоне?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Телефонистка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248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12. Объект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труда стоматолога.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Зубы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492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latin typeface="Times New Roman"/>
                          <a:ea typeface="Times New Roman"/>
                          <a:cs typeface="Times New Roman"/>
                        </a:rPr>
                        <a:t>13. У </a:t>
                      </a: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какой профессии больше всего детей?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940"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Учитель, воспитатель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214288"/>
          <a:ext cx="8643998" cy="6429420"/>
        </p:xfrm>
        <a:graphic>
          <a:graphicData uri="http://schemas.openxmlformats.org/drawingml/2006/table">
            <a:tbl>
              <a:tblPr/>
              <a:tblGrid>
                <a:gridCol w="4321547"/>
                <a:gridCol w="4322451"/>
              </a:tblGrid>
              <a:tr h="28362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Вопрос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Ответ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1.У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какой профессии больше всего денег?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Бухгалтер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2. Назовите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профессию в форме?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Военный, милиционер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29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3. Что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общего между ведьмой и дворником?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Метла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4. Кто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щелкает затвором?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Фотограф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5. Назовите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профессию – полиглот.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Переводчик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6. Какая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профессия не любит огонь?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Пожарник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7. Самая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физически развитая профессия.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Спортсмен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8. Какая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профессия у Аллы Пугачевой?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Певица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9. Кто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сочиняет песни?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Композитор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10. Назовите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самую домашнюю профессию?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Домохозяйка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11. Кто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делает фильмы?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Режиссер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12. Самая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вкусная профессия?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Повар, кулинар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13. Какая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профессия у Арнольда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Шварцнеггера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Актер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214288"/>
          <a:ext cx="8643998" cy="6431547"/>
        </p:xfrm>
        <a:graphic>
          <a:graphicData uri="http://schemas.openxmlformats.org/drawingml/2006/table">
            <a:tbl>
              <a:tblPr/>
              <a:tblGrid>
                <a:gridCol w="4321547"/>
                <a:gridCol w="4322451"/>
              </a:tblGrid>
              <a:tr h="2857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Times New Roman"/>
                          <a:ea typeface="Times New Roman"/>
                          <a:cs typeface="Times New Roman"/>
                        </a:rPr>
                        <a:t>Вопрос</a:t>
                      </a:r>
                      <a:endParaRPr lang="ru-RU" sz="9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Times New Roman"/>
                          <a:ea typeface="Times New Roman"/>
                          <a:cs typeface="Times New Roman"/>
                        </a:rPr>
                        <a:t>Ответ</a:t>
                      </a:r>
                      <a:endParaRPr lang="ru-RU" sz="9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1. Кому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мы доверяем свою прическу?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7970"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Парикмахеру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2. В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чьих руках находится мода?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Модельер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29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3. Какой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конь у машиниста?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Электровоз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4. Кто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 компьютером «на ты»?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Программист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5. Какая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профессия пахнет красками?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Художник, маляр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6. Какая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профессия подземная?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Шахтер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7. Кто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главный на корабле?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Капитан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8. Назовите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профессию с кинокамерой?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Оператор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9. Кто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любит законы?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Юрист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10. Самая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смешная профессия.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Клоун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11. Кому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чаще всего мы отдаем деньги?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Продавцу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62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12. Какой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профессии необходим хороший слух?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  <a:cs typeface="Times New Roman"/>
                        </a:rPr>
                        <a:t>Музыкант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7249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13. Кто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не бросит в беде?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Спасатель, психолог</a:t>
                      </a:r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ваша цель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выбор профессии в соответствии с вашими возможностями и потребностями, задайте себе следующие вопросы: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какой уровень образования я могу рассчитывать, учитывая свою школьную успеваемость и интеллектуальные возможности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умения;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каким должно быть содержание профессии, чтобы мне было интересно работать;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какой реальный минимум заработной платы я хочу получить за свой труд;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какой образ жизни я хочу вести: напряженный, уделяя работе не только рабочее, но и личное время – или свободный, позволяющий много времени отдавать семье, друзьям;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хочу ли я работать рядом с домом, или мне это безразлично.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Выбор можно считать правильным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если соблюдаются следующие условия.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Во-первых,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 должны обладать набором профессионально важных для этой работы качеств – интеллектуальных, физических,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личностных.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Во-вторых,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эта профессия должна пользоваться спросом на рынке труда.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80975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В-третьих,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будущая работа должна быть в радость, а не в тягость.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Домашнее задание: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Личный Профессиональный План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2500306"/>
          <a:ext cx="8572560" cy="3714776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643206"/>
                <a:gridCol w="3071834"/>
                <a:gridCol w="2857520"/>
              </a:tblGrid>
              <a:tr h="1456774"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«ХОЧУ»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«МОГУ»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«НАДО»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258002">
                <a:tc>
                  <a:txBody>
                    <a:bodyPr/>
                    <a:lstStyle/>
                    <a:p>
                      <a:pPr algn="ctr"/>
                      <a:r>
                        <a:rPr lang="ru-RU" sz="3200" i="1" u="sng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мотивы, интересы, склонности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1" u="sng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способности, здоровье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i="1" u="sng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потребности рынка труда в кадрах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043362" cy="401161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Игра «Собери профессию</a:t>
            </a:r>
            <a:r>
              <a:rPr lang="ru-RU" b="1" dirty="0" smtClean="0"/>
              <a:t>»</a:t>
            </a:r>
            <a:endParaRPr lang="ru-RU" dirty="0"/>
          </a:p>
        </p:txBody>
      </p:sp>
      <p:pic>
        <p:nvPicPr>
          <p:cNvPr id="61442" name="Picture 2" descr="https://i1.wp.com/maam.ru/upload/blogs/786d6c68b280297dcc9c23bfc56f41a0.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571480"/>
            <a:ext cx="4019550" cy="5686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s://ds04.infourok.ru/uploads/ex/028e/0000299d-0868cb25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4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свидания!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6562" name="Picture 2" descr="https://www.passionforum.ru/upload/357/u35730/091/a6202d8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43241" y="2428868"/>
            <a:ext cx="5453668" cy="41684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357158" y="0"/>
            <a:ext cx="842968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Профессиональное самоопределение –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осознание человеком уровня развития своих профессиональных способностей, структуры профессиональных мотивов знаний и навыков; осознание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соответствия их тем требованиям, которые деятельность предъявляет к человеку; переживание этого соответствия как чувства удовлетворённости выбранной профессией. 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Опросник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профессиональных склонностей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Мне хотелось бы в своей профессиональной деятельности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общаться с самыми разными людьми;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снимать фильмы, писать книги, рисовать, выступать на сцене и т.д.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заниматься расчетами; вести документацию.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 В книге или кинофильме меня больше всего привлекает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возможность следить за ходом мыслей автора;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художественная форма, мастерство писателя или режиссера;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сюжет, действия героев.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 Меня больше  обрадует Нобелевская премия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а) за общественную деятельность;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в области науки;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области искусства.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1" y="357166"/>
            <a:ext cx="8572561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Я скорее соглашусь  стать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главным механиком;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начальником экспедиции;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главным бухгалтером.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 Будущее людей  определяют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взаимопонимание между людьми;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научные открытия;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развитие производства.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 Если я стану руководителем, то в первую очередь займусь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созданием дружного, сплоченного коллектива;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разработкой новых технологий  обучения;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работой с документами.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2" y="357166"/>
            <a:ext cx="8434239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технической выставке  меня больше привлечет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внутреннее устройство экспонатов;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их практическое применение.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внешний вид  экспонатов (цвет, форма);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людях я ценю, прежде всего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дружелюбие и отзывчивость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смелость и выносливость;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обязательность и аккуратность.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свободное  время  мне хотелось бы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ставить различные опыты, эксперименты;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писать стихи, сочинять музыку или  рисовать;	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тренироваться.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1104</TotalTime>
  <Words>2387</Words>
  <PresentationFormat>Экран (4:3)</PresentationFormat>
  <Paragraphs>339</Paragraphs>
  <Slides>53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4" baseType="lpstr">
      <vt:lpstr>Тема Office</vt:lpstr>
      <vt:lpstr>Тренинг профессионального самоопределения   </vt:lpstr>
      <vt:lpstr>Слайд 2</vt:lpstr>
      <vt:lpstr>Слайд 3</vt:lpstr>
      <vt:lpstr>Слайд 4</vt:lpstr>
      <vt:lpstr>Слайд 5</vt:lpstr>
      <vt:lpstr>Слайд 6</vt:lpstr>
      <vt:lpstr>Опросник профессиональных склонностей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 Профориентационная игра  "Самая - самая" </vt:lpstr>
      <vt:lpstr>Самые востребованные: </vt:lpstr>
      <vt:lpstr> Самые необычные профессии: 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Профориентационная игра «Профессиональная рулетка»</vt:lpstr>
      <vt:lpstr>Упражнение «Ассоциации» </vt:lpstr>
      <vt:lpstr>«Матрица выбора профессии»  Г.В. Резапкина </vt:lpstr>
      <vt:lpstr>       Медицинские ограничения профессиональной пригодности </vt:lpstr>
      <vt:lpstr> 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Домашнее задание:  Личный Профессиональный План</vt:lpstr>
      <vt:lpstr>Игра «Собери профессию»</vt:lpstr>
      <vt:lpstr>Слайд 52</vt:lpstr>
      <vt:lpstr> Всем спасибо за внимание.  До свидания!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Тренинг профессионального самоопределения   </dc:title>
  <dc:creator>Школа4</dc:creator>
  <cp:lastModifiedBy>Школа4</cp:lastModifiedBy>
  <cp:revision>93</cp:revision>
  <dcterms:created xsi:type="dcterms:W3CDTF">2019-12-10T07:00:41Z</dcterms:created>
  <dcterms:modified xsi:type="dcterms:W3CDTF">2019-12-19T12:57:42Z</dcterms:modified>
</cp:coreProperties>
</file>