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  <p:sldMasterId id="2147483723" r:id="rId2"/>
    <p:sldMasterId id="214748374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68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CC"/>
    <a:srgbClr val="000099"/>
    <a:srgbClr val="33CC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Русский язык. Средний балл.5-6 классы.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5-А</c:v>
                </c:pt>
              </c:strCache>
            </c:strRef>
          </c:tx>
          <c:spPr>
            <a:ln w="38100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4.42</c:v>
                </c:pt>
                <c:pt idx="1">
                  <c:v>4.08</c:v>
                </c:pt>
                <c:pt idx="2">
                  <c:v>4.25</c:v>
                </c:pt>
                <c:pt idx="3">
                  <c:v>3.92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F08-4670-8B06-7DEBB39A31DD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5-Б</c:v>
                </c:pt>
              </c:strCache>
            </c:strRef>
          </c:tx>
          <c:spPr>
            <a:ln w="38100" cap="rnd" cmpd="sng" algn="ctr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4.1399999999999997</c:v>
                </c:pt>
                <c:pt idx="1">
                  <c:v>4</c:v>
                </c:pt>
                <c:pt idx="2">
                  <c:v>3.71</c:v>
                </c:pt>
                <c:pt idx="3">
                  <c:v>3.5</c:v>
                </c:pt>
                <c:pt idx="4">
                  <c:v>3.57</c:v>
                </c:pt>
                <c:pt idx="5">
                  <c:v>3.57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F08-4670-8B06-7DEBB39A31DD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6-А</c:v>
                </c:pt>
              </c:strCache>
            </c:strRef>
          </c:tx>
          <c:spPr>
            <a:ln w="38100" cap="rnd" cmpd="sng" algn="ctr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3.85</c:v>
                </c:pt>
                <c:pt idx="1">
                  <c:v>3.25</c:v>
                </c:pt>
                <c:pt idx="2">
                  <c:v>3.85</c:v>
                </c:pt>
                <c:pt idx="3">
                  <c:v>3.8</c:v>
                </c:pt>
                <c:pt idx="4">
                  <c:v>3.8</c:v>
                </c:pt>
                <c:pt idx="5">
                  <c:v>3.85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F08-4670-8B06-7DEBB39A31DD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6-Б</c:v>
                </c:pt>
              </c:strCache>
            </c:strRef>
          </c:tx>
          <c:spPr>
            <a:ln w="38100" cap="rnd" cmpd="sng" algn="ctr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3.5</c:v>
                </c:pt>
                <c:pt idx="1">
                  <c:v>3.15</c:v>
                </c:pt>
                <c:pt idx="2">
                  <c:v>3.45</c:v>
                </c:pt>
                <c:pt idx="3">
                  <c:v>3.4</c:v>
                </c:pt>
                <c:pt idx="4">
                  <c:v>3.5</c:v>
                </c:pt>
                <c:pt idx="5">
                  <c:v>3.55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F08-4670-8B06-7DEBB39A31D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460337664"/>
        <c:axId val="460337008"/>
      </c:lineChart>
      <c:catAx>
        <c:axId val="4603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0337008"/>
        <c:crosses val="autoZero"/>
        <c:auto val="1"/>
        <c:lblAlgn val="ctr"/>
        <c:lblOffset val="100"/>
        <c:noMultiLvlLbl val="0"/>
      </c:catAx>
      <c:valAx>
        <c:axId val="460337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033766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lt1"/>
    </a:solidFill>
    <a:ln w="28575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b="1">
                <a:solidFill>
                  <a:srgbClr val="0000CC"/>
                </a:solidFill>
              </a:rPr>
              <a:t>Русский язык. Средний балл.7-9 классы.</a:t>
            </a:r>
          </a:p>
        </c:rich>
      </c:tx>
      <c:layout/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5-А</c:v>
                </c:pt>
              </c:strCache>
            </c:strRef>
          </c:tx>
          <c:spPr>
            <a:ln w="38100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4.42</c:v>
                </c:pt>
                <c:pt idx="1">
                  <c:v>4.08</c:v>
                </c:pt>
                <c:pt idx="2">
                  <c:v>4.25</c:v>
                </c:pt>
                <c:pt idx="3">
                  <c:v>3.92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ED-406A-8F25-D2BDEFCF4609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5-Б</c:v>
                </c:pt>
              </c:strCache>
            </c:strRef>
          </c:tx>
          <c:spPr>
            <a:ln w="38100" cap="rnd" cmpd="sng" algn="ctr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C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4.1399999999999997</c:v>
                </c:pt>
                <c:pt idx="1">
                  <c:v>4</c:v>
                </c:pt>
                <c:pt idx="2">
                  <c:v>3.71</c:v>
                </c:pt>
                <c:pt idx="3">
                  <c:v>3.5</c:v>
                </c:pt>
                <c:pt idx="4">
                  <c:v>3.57</c:v>
                </c:pt>
                <c:pt idx="5">
                  <c:v>3.57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ED-406A-8F25-D2BDEFCF4609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6-А</c:v>
                </c:pt>
              </c:strCache>
            </c:strRef>
          </c:tx>
          <c:spPr>
            <a:ln w="38100" cap="rnd" cmpd="sng" algn="ctr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3.85</c:v>
                </c:pt>
                <c:pt idx="1">
                  <c:v>3.25</c:v>
                </c:pt>
                <c:pt idx="2">
                  <c:v>3.85</c:v>
                </c:pt>
                <c:pt idx="3">
                  <c:v>3.8</c:v>
                </c:pt>
                <c:pt idx="4">
                  <c:v>3.8</c:v>
                </c:pt>
                <c:pt idx="5">
                  <c:v>3.85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ED-406A-8F25-D2BDEFCF4609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6-Б</c:v>
                </c:pt>
              </c:strCache>
            </c:strRef>
          </c:tx>
          <c:spPr>
            <a:ln w="38100" cap="rnd" cmpd="sng" algn="ctr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3.5</c:v>
                </c:pt>
                <c:pt idx="1">
                  <c:v>3.15</c:v>
                </c:pt>
                <c:pt idx="2">
                  <c:v>3.45</c:v>
                </c:pt>
                <c:pt idx="3">
                  <c:v>3.4</c:v>
                </c:pt>
                <c:pt idx="4">
                  <c:v>3.5</c:v>
                </c:pt>
                <c:pt idx="5">
                  <c:v>3.55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ED-406A-8F25-D2BDEFCF46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460337664"/>
        <c:axId val="460337008"/>
      </c:lineChart>
      <c:catAx>
        <c:axId val="4603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0337008"/>
        <c:crosses val="autoZero"/>
        <c:auto val="1"/>
        <c:lblAlgn val="ctr"/>
        <c:lblOffset val="100"/>
        <c:noMultiLvlLbl val="0"/>
      </c:catAx>
      <c:valAx>
        <c:axId val="460337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033766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lt1"/>
    </a:solidFill>
    <a:ln w="28575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b="1">
                <a:solidFill>
                  <a:srgbClr val="0000CC"/>
                </a:solidFill>
              </a:rPr>
              <a:t>Математика. Средний балл.5-6 классы.</a:t>
            </a:r>
          </a:p>
        </c:rich>
      </c:tx>
      <c:layout/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5-А</c:v>
                </c:pt>
              </c:strCache>
            </c:strRef>
          </c:tx>
          <c:spPr>
            <a:ln w="38100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4.42</c:v>
                </c:pt>
                <c:pt idx="1">
                  <c:v>4.08</c:v>
                </c:pt>
                <c:pt idx="2">
                  <c:v>4.25</c:v>
                </c:pt>
                <c:pt idx="3">
                  <c:v>3.92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30B-4A1E-87AB-2D038AC6A3E4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5-Б</c:v>
                </c:pt>
              </c:strCache>
            </c:strRef>
          </c:tx>
          <c:spPr>
            <a:ln w="38100" cap="rnd" cmpd="sng" algn="ctr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C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4.1399999999999997</c:v>
                </c:pt>
                <c:pt idx="1">
                  <c:v>4</c:v>
                </c:pt>
                <c:pt idx="2">
                  <c:v>3.71</c:v>
                </c:pt>
                <c:pt idx="3">
                  <c:v>3.5</c:v>
                </c:pt>
                <c:pt idx="4">
                  <c:v>3.57</c:v>
                </c:pt>
                <c:pt idx="5">
                  <c:v>3.57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30B-4A1E-87AB-2D038AC6A3E4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6-А</c:v>
                </c:pt>
              </c:strCache>
            </c:strRef>
          </c:tx>
          <c:spPr>
            <a:ln w="38100" cap="rnd" cmpd="sng" algn="ctr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3.85</c:v>
                </c:pt>
                <c:pt idx="1">
                  <c:v>3.25</c:v>
                </c:pt>
                <c:pt idx="2">
                  <c:v>3.85</c:v>
                </c:pt>
                <c:pt idx="3">
                  <c:v>3.8</c:v>
                </c:pt>
                <c:pt idx="4">
                  <c:v>3.8</c:v>
                </c:pt>
                <c:pt idx="5">
                  <c:v>3.85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30B-4A1E-87AB-2D038AC6A3E4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6-Б</c:v>
                </c:pt>
              </c:strCache>
            </c:strRef>
          </c:tx>
          <c:spPr>
            <a:ln w="38100" cap="rnd" cmpd="sng" algn="ctr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3.5</c:v>
                </c:pt>
                <c:pt idx="1">
                  <c:v>3.15</c:v>
                </c:pt>
                <c:pt idx="2">
                  <c:v>3.45</c:v>
                </c:pt>
                <c:pt idx="3">
                  <c:v>3.4</c:v>
                </c:pt>
                <c:pt idx="4">
                  <c:v>3.5</c:v>
                </c:pt>
                <c:pt idx="5">
                  <c:v>3.55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30B-4A1E-87AB-2D038AC6A3E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460337664"/>
        <c:axId val="460337008"/>
      </c:lineChart>
      <c:catAx>
        <c:axId val="4603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0337008"/>
        <c:crosses val="autoZero"/>
        <c:auto val="1"/>
        <c:lblAlgn val="ctr"/>
        <c:lblOffset val="100"/>
        <c:noMultiLvlLbl val="0"/>
      </c:catAx>
      <c:valAx>
        <c:axId val="460337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033766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lt1"/>
    </a:solidFill>
    <a:ln w="28575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b="1">
                <a:solidFill>
                  <a:srgbClr val="0000CC"/>
                </a:solidFill>
              </a:rPr>
              <a:t>Алгебра. Средний балл.7-9 классы.</a:t>
            </a:r>
          </a:p>
        </c:rich>
      </c:tx>
      <c:layout/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5-А</c:v>
                </c:pt>
              </c:strCache>
            </c:strRef>
          </c:tx>
          <c:spPr>
            <a:ln w="38100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4.42</c:v>
                </c:pt>
                <c:pt idx="1">
                  <c:v>4.08</c:v>
                </c:pt>
                <c:pt idx="2">
                  <c:v>4.25</c:v>
                </c:pt>
                <c:pt idx="3">
                  <c:v>3.92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19-4127-A593-0878F74D222E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5-Б</c:v>
                </c:pt>
              </c:strCache>
            </c:strRef>
          </c:tx>
          <c:spPr>
            <a:ln w="38100" cap="rnd" cmpd="sng" algn="ctr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C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4.1399999999999997</c:v>
                </c:pt>
                <c:pt idx="1">
                  <c:v>4</c:v>
                </c:pt>
                <c:pt idx="2">
                  <c:v>3.71</c:v>
                </c:pt>
                <c:pt idx="3">
                  <c:v>3.5</c:v>
                </c:pt>
                <c:pt idx="4">
                  <c:v>3.57</c:v>
                </c:pt>
                <c:pt idx="5">
                  <c:v>3.57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19-4127-A593-0878F74D222E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6-А</c:v>
                </c:pt>
              </c:strCache>
            </c:strRef>
          </c:tx>
          <c:spPr>
            <a:ln w="38100" cap="rnd" cmpd="sng" algn="ctr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3.85</c:v>
                </c:pt>
                <c:pt idx="1">
                  <c:v>3.25</c:v>
                </c:pt>
                <c:pt idx="2">
                  <c:v>3.85</c:v>
                </c:pt>
                <c:pt idx="3">
                  <c:v>3.8</c:v>
                </c:pt>
                <c:pt idx="4">
                  <c:v>3.8</c:v>
                </c:pt>
                <c:pt idx="5">
                  <c:v>3.85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19-4127-A593-0878F74D222E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6-Б</c:v>
                </c:pt>
              </c:strCache>
            </c:strRef>
          </c:tx>
          <c:spPr>
            <a:ln w="38100" cap="rnd" cmpd="sng" algn="ctr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2020/2021</c:v>
                </c:pt>
                <c:pt idx="1">
                  <c:v>входная</c:v>
                </c:pt>
                <c:pt idx="2">
                  <c:v>1 четверть</c:v>
                </c:pt>
                <c:pt idx="3">
                  <c:v>мониторинг</c:v>
                </c:pt>
                <c:pt idx="4">
                  <c:v>2 четверть</c:v>
                </c:pt>
                <c:pt idx="5">
                  <c:v>3 четверть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3.5</c:v>
                </c:pt>
                <c:pt idx="1">
                  <c:v>3.15</c:v>
                </c:pt>
                <c:pt idx="2">
                  <c:v>3.45</c:v>
                </c:pt>
                <c:pt idx="3">
                  <c:v>3.4</c:v>
                </c:pt>
                <c:pt idx="4">
                  <c:v>3.5</c:v>
                </c:pt>
                <c:pt idx="5">
                  <c:v>3.55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F19-4127-A593-0878F74D222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460337664"/>
        <c:axId val="460337008"/>
      </c:lineChart>
      <c:catAx>
        <c:axId val="46033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0337008"/>
        <c:crosses val="autoZero"/>
        <c:auto val="1"/>
        <c:lblAlgn val="ctr"/>
        <c:lblOffset val="100"/>
        <c:noMultiLvlLbl val="0"/>
      </c:catAx>
      <c:valAx>
        <c:axId val="460337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033766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lt1"/>
    </a:solidFill>
    <a:ln w="28575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25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466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74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817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555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0118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42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683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4157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735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703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5997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218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51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354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04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93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53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863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2834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53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402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050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7543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3090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443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131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0731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364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9503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5476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428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39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6909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3218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1686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8502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8225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1631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44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66870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959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62614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28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6011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3971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12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77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44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041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63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007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36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9398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769" y="1"/>
            <a:ext cx="8421443" cy="3009206"/>
          </a:xfrm>
        </p:spPr>
        <p:txBody>
          <a:bodyPr>
            <a:noAutofit/>
          </a:bodyPr>
          <a:lstStyle/>
          <a:p>
            <a:r>
              <a:rPr lang="ru-RU" alt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МБОУ «Украинская школа» </a:t>
            </a:r>
            <a:r>
              <a:rPr lang="ru-RU" sz="4000" dirty="0">
                <a:solidFill>
                  <a:schemeClr val="bg1"/>
                </a:solidFill>
                <a:cs typeface="Arial" panose="020B0604020202020204" pitchFamily="34" charset="0"/>
              </a:rPr>
              <a:t>Симферопольский район Республики Крым</a:t>
            </a:r>
            <a:br>
              <a:rPr lang="ru-RU" sz="4000" dirty="0">
                <a:solidFill>
                  <a:schemeClr val="bg1"/>
                </a:solidFill>
                <a:cs typeface="Arial" panose="020B0604020202020204" pitchFamily="34" charset="0"/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769" y="3376246"/>
            <a:ext cx="11565242" cy="3024553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sz="4200" b="1" dirty="0" smtClean="0">
                <a:solidFill>
                  <a:srgbClr val="000099"/>
                </a:solidFill>
              </a:rPr>
              <a:t>Отчёт по плану </a:t>
            </a:r>
            <a:r>
              <a:rPr lang="ru-RU" altLang="ru-RU" sz="4200" b="1" dirty="0">
                <a:solidFill>
                  <a:srgbClr val="000099"/>
                </a:solidFill>
              </a:rPr>
              <a:t>мероприятий </a:t>
            </a:r>
            <a:endParaRPr lang="ru-RU" altLang="ru-RU" sz="4200" b="1" dirty="0" smtClean="0">
              <a:solidFill>
                <a:srgbClr val="000099"/>
              </a:solidFill>
            </a:endParaRPr>
          </a:p>
          <a:p>
            <a:r>
              <a:rPr lang="ru-RU" altLang="ru-RU" sz="4200" b="1" dirty="0" smtClean="0">
                <a:solidFill>
                  <a:srgbClr val="000099"/>
                </a:solidFill>
              </a:rPr>
              <a:t>(«</a:t>
            </a:r>
            <a:r>
              <a:rPr lang="ru-RU" altLang="ru-RU" sz="4200" b="1" dirty="0">
                <a:solidFill>
                  <a:srgbClr val="000099"/>
                </a:solidFill>
              </a:rPr>
              <a:t>ДОРОЖНАЯ КАРТА»)</a:t>
            </a:r>
            <a:endParaRPr lang="ru-RU" altLang="ru-RU" sz="4200" dirty="0">
              <a:solidFill>
                <a:srgbClr val="000099"/>
              </a:solidFill>
            </a:endParaRPr>
          </a:p>
          <a:p>
            <a:r>
              <a:rPr lang="ru-RU" altLang="ru-RU" sz="4200" b="1" dirty="0">
                <a:solidFill>
                  <a:srgbClr val="000099"/>
                </a:solidFill>
              </a:rPr>
              <a:t>по реализации программы </a:t>
            </a:r>
            <a:endParaRPr lang="ru-RU" altLang="ru-RU" sz="4200" b="1" dirty="0" smtClean="0">
              <a:solidFill>
                <a:srgbClr val="000099"/>
              </a:solidFill>
            </a:endParaRPr>
          </a:p>
          <a:p>
            <a:r>
              <a:rPr lang="ru-RU" altLang="ru-RU" sz="4200" b="1" dirty="0" smtClean="0">
                <a:solidFill>
                  <a:srgbClr val="000099"/>
                </a:solidFill>
              </a:rPr>
              <a:t>«</a:t>
            </a:r>
            <a:r>
              <a:rPr lang="ru-RU" altLang="ru-RU" sz="4200" b="1" dirty="0">
                <a:solidFill>
                  <a:srgbClr val="000099"/>
                </a:solidFill>
              </a:rPr>
              <a:t>Перевод МБОУ «Украинская </a:t>
            </a:r>
            <a:r>
              <a:rPr lang="ru-RU" altLang="ru-RU" sz="4200" b="1" dirty="0" smtClean="0">
                <a:solidFill>
                  <a:srgbClr val="000099"/>
                </a:solidFill>
              </a:rPr>
              <a:t>школа» </a:t>
            </a:r>
            <a:r>
              <a:rPr lang="ru-RU" altLang="ru-RU" sz="4200" b="1" dirty="0">
                <a:solidFill>
                  <a:srgbClr val="000099"/>
                </a:solidFill>
              </a:rPr>
              <a:t>в эффективный режим функционирования</a:t>
            </a:r>
            <a:r>
              <a:rPr lang="ru-RU" altLang="ru-RU" sz="4200" b="1" dirty="0" smtClean="0">
                <a:solidFill>
                  <a:srgbClr val="000099"/>
                </a:solidFill>
              </a:rPr>
              <a:t>»</a:t>
            </a:r>
            <a:endParaRPr lang="ru-RU" altLang="ru-RU" sz="4200" dirty="0">
              <a:solidFill>
                <a:srgbClr val="000099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41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263" y="193431"/>
            <a:ext cx="11816860" cy="6471137"/>
          </a:xfrm>
        </p:spPr>
        <p:txBody>
          <a:bodyPr>
            <a:normAutofit fontScale="47500" lnSpcReduction="20000"/>
          </a:bodyPr>
          <a:lstStyle/>
          <a:p>
            <a:r>
              <a:rPr lang="ru-RU" sz="4600" dirty="0" smtClean="0"/>
              <a:t>Проводились заседания аттестационной комиссии, рассматривались вопросы прохождения курсов и аттестации на педагогическом совете, оформлялись приказы по школе:</a:t>
            </a:r>
          </a:p>
          <a:p>
            <a:r>
              <a:rPr lang="ru-RU" sz="4600" dirty="0" smtClean="0"/>
              <a:t>- </a:t>
            </a:r>
            <a:r>
              <a:rPr lang="ru-RU" sz="4600" dirty="0"/>
              <a:t>«Об организации аттестации педагогических работников в 2021/2022 учебном году» (от 24.08.2021г. № 384)</a:t>
            </a:r>
          </a:p>
          <a:p>
            <a:r>
              <a:rPr lang="ru-RU" sz="4600" dirty="0"/>
              <a:t>- приказ «Об организации работы с молодыми и малоопытными учителями» (от 30.08.2021г. № 414)</a:t>
            </a:r>
          </a:p>
          <a:p>
            <a:r>
              <a:rPr lang="ru-RU" sz="4600" dirty="0"/>
              <a:t>- «О создании школьной аттестационной комиссии по проведению аттестации педагогических работников с целью соответствия занимаемой должности» (от 30.08.2021г. № 415)</a:t>
            </a:r>
          </a:p>
          <a:p>
            <a:r>
              <a:rPr lang="ru-RU" sz="4600" dirty="0"/>
              <a:t>- «Об утверждения положения и планов по аттестации педагогических работников в 2021/2022 учебном году»(от 30.08.2021г. №  416)</a:t>
            </a:r>
          </a:p>
          <a:p>
            <a:r>
              <a:rPr lang="ru-RU" sz="4600" dirty="0"/>
              <a:t>- «О проведении аттестации в целях подтверждения соответствия занимаемой должности в 2021/2022 учебном году» (от 15.10.2021г. № 534/1)</a:t>
            </a:r>
          </a:p>
          <a:p>
            <a:r>
              <a:rPr lang="ru-RU" sz="4600" dirty="0"/>
              <a:t>- «Об установлении квалификационной категории педагогическим работникам в 2021/2022 учебном году на соответствие занимаемой должности» (от 15.12.2021г. № 626)</a:t>
            </a:r>
          </a:p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573936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accent3">
                <a:lumMod val="40000"/>
                <a:lumOff val="60000"/>
              </a:schemeClr>
            </a:gs>
            <a:gs pos="10000">
              <a:schemeClr val="accent4">
                <a:lumMod val="40000"/>
                <a:lumOff val="60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5726"/>
            <a:ext cx="12077700" cy="12192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Содержание образования и организация учебно-воспитательного процесса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249" y="1438275"/>
            <a:ext cx="11915775" cy="508635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Формирование целостного мировоззрения, повышение мотивации учащихся к получению качественного образования, функциональной грамотности реализуется в школе не только на уроках, но и посредством Интернет-ресурсов. Это «</a:t>
            </a:r>
            <a:r>
              <a:rPr lang="ru-RU" sz="3200" dirty="0" err="1" smtClean="0">
                <a:solidFill>
                  <a:schemeClr val="bg1"/>
                </a:solidFill>
              </a:rPr>
              <a:t>ЭлЖур</a:t>
            </a:r>
            <a:r>
              <a:rPr lang="ru-RU" sz="3200" dirty="0" smtClean="0">
                <a:solidFill>
                  <a:schemeClr val="bg1"/>
                </a:solidFill>
              </a:rPr>
              <a:t>», платформа «</a:t>
            </a:r>
            <a:r>
              <a:rPr lang="ru-RU" sz="3200" dirty="0" err="1" smtClean="0">
                <a:solidFill>
                  <a:schemeClr val="bg1"/>
                </a:solidFill>
              </a:rPr>
              <a:t>Учи.ру</a:t>
            </a:r>
            <a:r>
              <a:rPr lang="ru-RU" sz="3200" dirty="0" smtClean="0">
                <a:solidFill>
                  <a:schemeClr val="bg1"/>
                </a:solidFill>
              </a:rPr>
              <a:t>», платформа «РЭШ» и т.д. Проводится работа по системному анализу результатов качества преподавания, полученных с помощью контрольных работ (срезов), мониторинговых работ, анкетирования, работы с родителями. 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699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accent3">
                <a:lumMod val="40000"/>
                <a:lumOff val="60000"/>
              </a:schemeClr>
            </a:gs>
            <a:gs pos="10000">
              <a:schemeClr val="accent4">
                <a:lumMod val="40000"/>
                <a:lumOff val="60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225" y="228600"/>
            <a:ext cx="11734067" cy="6400800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В МБОУ «Украинская школа» проводятся </a:t>
            </a:r>
            <a:r>
              <a:rPr lang="ru-RU" sz="3000" b="1" dirty="0" smtClean="0">
                <a:solidFill>
                  <a:srgbClr val="000099"/>
                </a:solidFill>
              </a:rPr>
              <a:t>педагогические</a:t>
            </a:r>
            <a:r>
              <a:rPr lang="ru-RU" sz="3000" dirty="0" smtClean="0">
                <a:solidFill>
                  <a:schemeClr val="bg1"/>
                </a:solidFill>
              </a:rPr>
              <a:t> советы, на которых рассматриваются не только вопросы учебно-воспитательного характера, но и тематические направления:                                                                                              - «</a:t>
            </a:r>
            <a:r>
              <a:rPr lang="ru-RU" sz="3000" dirty="0">
                <a:solidFill>
                  <a:schemeClr val="bg1"/>
                </a:solidFill>
              </a:rPr>
              <a:t>Эффективное применение инновационных технологий</a:t>
            </a:r>
            <a:r>
              <a:rPr lang="ru-RU" sz="3000" dirty="0" smtClean="0">
                <a:solidFill>
                  <a:schemeClr val="bg1"/>
                </a:solidFill>
              </a:rPr>
              <a:t>»;                                                                                           - </a:t>
            </a:r>
            <a:r>
              <a:rPr lang="ru-RU" sz="3000" dirty="0">
                <a:solidFill>
                  <a:schemeClr val="bg1"/>
                </a:solidFill>
              </a:rPr>
              <a:t>«Совершенствование процесса обучения как условие повышения качества образования» </a:t>
            </a:r>
            <a:r>
              <a:rPr lang="ru-RU" sz="3000" dirty="0" smtClean="0">
                <a:solidFill>
                  <a:schemeClr val="bg1"/>
                </a:solidFill>
              </a:rPr>
              <a:t>                                             Проводятся </a:t>
            </a:r>
            <a:r>
              <a:rPr lang="ru-RU" sz="3000" b="1" dirty="0" smtClean="0">
                <a:solidFill>
                  <a:srgbClr val="000099"/>
                </a:solidFill>
              </a:rPr>
              <a:t>методические</a:t>
            </a:r>
            <a:r>
              <a:rPr lang="ru-RU" sz="3000" dirty="0" smtClean="0">
                <a:solidFill>
                  <a:schemeClr val="bg1"/>
                </a:solidFill>
              </a:rPr>
              <a:t> советы с педагогическими работниками:                                                                                       - </a:t>
            </a:r>
            <a:r>
              <a:rPr lang="ru-RU" sz="3000" dirty="0">
                <a:solidFill>
                  <a:schemeClr val="bg1"/>
                </a:solidFill>
              </a:rPr>
              <a:t>«Активные формы и методы обучения</a:t>
            </a:r>
            <a:r>
              <a:rPr lang="ru-RU" sz="3000" dirty="0" smtClean="0">
                <a:solidFill>
                  <a:schemeClr val="bg1"/>
                </a:solidFill>
              </a:rPr>
              <a:t>»;                                   - «Урок каким он должен стать сегодня. Требования к уроку»;                                                                                                     - «Управление качеством образования: проблемы, перспективы»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20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accent3">
                <a:lumMod val="40000"/>
                <a:lumOff val="60000"/>
              </a:schemeClr>
            </a:gs>
            <a:gs pos="10000">
              <a:schemeClr val="accent4">
                <a:lumMod val="40000"/>
                <a:lumOff val="60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225" y="228600"/>
            <a:ext cx="11734067" cy="66294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99"/>
                </a:solidFill>
              </a:rPr>
              <a:t>В МБОУ «Украинская школа» организована внеурочная деятельность ( - «</a:t>
            </a:r>
            <a:r>
              <a:rPr lang="ru-RU" sz="2800" dirty="0">
                <a:solidFill>
                  <a:srgbClr val="000099"/>
                </a:solidFill>
              </a:rPr>
              <a:t>Об утверждении плана работы по внеурочной деятельности в МБОУ «Украинская школа» на 2021/2022 учебный год» (приказ от 30.08.2021г. № 402</a:t>
            </a:r>
            <a:r>
              <a:rPr lang="ru-RU" sz="2800" dirty="0" smtClean="0">
                <a:solidFill>
                  <a:srgbClr val="000099"/>
                </a:solidFill>
              </a:rPr>
              <a:t>; - </a:t>
            </a:r>
            <a:r>
              <a:rPr lang="ru-RU" sz="2800" dirty="0">
                <a:solidFill>
                  <a:srgbClr val="000099"/>
                </a:solidFill>
              </a:rPr>
              <a:t>«О реализации внеурочной деятельности в 1-11 классах в 2021/2022 учебном году» (от 31.08.2021г</a:t>
            </a:r>
            <a:r>
              <a:rPr lang="ru-RU" sz="2800" dirty="0" smtClean="0">
                <a:solidFill>
                  <a:srgbClr val="000099"/>
                </a:solidFill>
              </a:rPr>
              <a:t>. № </a:t>
            </a:r>
            <a:r>
              <a:rPr lang="ru-RU" sz="2800" dirty="0">
                <a:solidFill>
                  <a:srgbClr val="000099"/>
                </a:solidFill>
              </a:rPr>
              <a:t>424</a:t>
            </a:r>
            <a:r>
              <a:rPr lang="ru-RU" sz="2800" dirty="0" smtClean="0">
                <a:solidFill>
                  <a:srgbClr val="000099"/>
                </a:solidFill>
              </a:rPr>
              <a:t>).                                                                     Организовано также и дополнительное образование для обучающихся (</a:t>
            </a:r>
            <a:r>
              <a:rPr lang="ru-RU" sz="2800" dirty="0">
                <a:solidFill>
                  <a:srgbClr val="000099"/>
                </a:solidFill>
              </a:rPr>
              <a:t>- Об организации дополнительного образования в МБОУ «Украинская школа» в 2021/2022 учебном году. (приказ от 31.08.2021г. № 425</a:t>
            </a:r>
            <a:r>
              <a:rPr lang="ru-RU" sz="2800" dirty="0" smtClean="0">
                <a:solidFill>
                  <a:srgbClr val="000099"/>
                </a:solidFill>
              </a:rPr>
              <a:t>)                                                                       Предусмотрены дополнительные занятия по учебным дисциплинам для слабоуспевающих обучающихся </a:t>
            </a:r>
            <a:r>
              <a:rPr lang="ru-RU" sz="2800" dirty="0">
                <a:solidFill>
                  <a:srgbClr val="000099"/>
                </a:solidFill>
              </a:rPr>
              <a:t>- Об организации и проведении дополнительных занятий по учебным дисциплинам в МБОУ «Украинская школа» в 2021/2022 учебного года. (приказ № 41 от 4.01.2022)</a:t>
            </a:r>
          </a:p>
          <a:p>
            <a:endParaRPr lang="ru-RU" sz="3200" dirty="0">
              <a:solidFill>
                <a:srgbClr val="000099"/>
              </a:solidFill>
            </a:endParaRPr>
          </a:p>
          <a:p>
            <a:endParaRPr lang="ru-RU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136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50">
              <a:srgbClr val="FFCCFF"/>
            </a:gs>
            <a:gs pos="70300">
              <a:srgbClr val="CF7F54"/>
            </a:gs>
            <a:gs pos="10000">
              <a:srgbClr val="CCFFFF"/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3601"/>
            <a:ext cx="11554691" cy="1717963"/>
          </a:xfrm>
        </p:spPr>
        <p:txBody>
          <a:bodyPr/>
          <a:lstStyle/>
          <a:p>
            <a:r>
              <a:rPr lang="ru-RU" dirty="0" smtClean="0"/>
              <a:t>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192000" cy="1025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tx1">
                    <a:lumMod val="65000"/>
                  </a:schemeClr>
                </a:solidFill>
              </a:rPr>
              <a:t>МОНИТОРИНГ И ДИАГНОСТИКА </a:t>
            </a:r>
            <a:endParaRPr lang="ru-RU" sz="4400" b="1" dirty="0">
              <a:solidFill>
                <a:schemeClr val="tx1">
                  <a:lumMod val="6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955964"/>
            <a:ext cx="12192000" cy="59020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b="1" dirty="0" smtClean="0">
                <a:solidFill>
                  <a:srgbClr val="000099"/>
                </a:solidFill>
              </a:rPr>
              <a:t>В МБОУ «Украинская школа» проводится анкетирование среди обучающихся и их родителей (законных представителей) о качестве предоставляемых образовательных услугах. Проводятся мониторинги качества обучения. Учащиеся участвуют во Всероссийской школьной олимпиаде и Всероссийских проверочных работах. Работа школы анализируется, проводится сравнительный анализ выполненных работ. </a:t>
            </a:r>
            <a:endParaRPr lang="ru-RU" sz="3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86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50">
              <a:srgbClr val="FFCCFF"/>
            </a:gs>
            <a:gs pos="70300">
              <a:srgbClr val="CF7F54"/>
            </a:gs>
            <a:gs pos="10000">
              <a:srgbClr val="CCFFFF"/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3601"/>
            <a:ext cx="11554691" cy="1717963"/>
          </a:xfrm>
        </p:spPr>
        <p:txBody>
          <a:bodyPr/>
          <a:lstStyle/>
          <a:p>
            <a:r>
              <a:rPr lang="ru-RU" dirty="0" smtClean="0"/>
              <a:t>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1987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УЛУЧШЕНИЕ МАТЕРИАЛЬНО-ТЕХНИЧЕСКОЙ БАЗЫ УЧРЕЖДЕНИЯ ОБРАЗОВАНИЯ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1371600"/>
            <a:ext cx="12192000" cy="5486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rgbClr val="000099"/>
                </a:solidFill>
              </a:rPr>
              <a:t>За 2021/2022 учебного года школа приобрела дополнительные мультимедийные проекторы, </a:t>
            </a:r>
            <a:r>
              <a:rPr lang="ru-RU" sz="3600" dirty="0" smtClean="0">
                <a:solidFill>
                  <a:srgbClr val="000099"/>
                </a:solidFill>
              </a:rPr>
              <a:t>телевизоры, принтеры. А также приобретены </a:t>
            </a:r>
            <a:r>
              <a:rPr lang="ru-RU" sz="3600" dirty="0">
                <a:solidFill>
                  <a:srgbClr val="000099"/>
                </a:solidFill>
              </a:rPr>
              <a:t>столы и стулья в </a:t>
            </a:r>
            <a:r>
              <a:rPr lang="ru-RU" sz="3600" dirty="0" smtClean="0">
                <a:solidFill>
                  <a:srgbClr val="000099"/>
                </a:solidFill>
              </a:rPr>
              <a:t>столовую, </a:t>
            </a:r>
            <a:r>
              <a:rPr lang="ru-RU" sz="3600" dirty="0">
                <a:solidFill>
                  <a:srgbClr val="000099"/>
                </a:solidFill>
              </a:rPr>
              <a:t>распределены ученические </a:t>
            </a:r>
            <a:r>
              <a:rPr lang="ru-RU" sz="3600" dirty="0" smtClean="0">
                <a:solidFill>
                  <a:srgbClr val="000099"/>
                </a:solidFill>
              </a:rPr>
              <a:t>парты. </a:t>
            </a:r>
            <a:r>
              <a:rPr lang="ru-RU" sz="3600" dirty="0">
                <a:solidFill>
                  <a:srgbClr val="000099"/>
                </a:solidFill>
              </a:rPr>
              <a:t>П</a:t>
            </a:r>
            <a:r>
              <a:rPr lang="ru-RU" sz="3600" dirty="0" smtClean="0">
                <a:solidFill>
                  <a:srgbClr val="000099"/>
                </a:solidFill>
              </a:rPr>
              <a:t>ристраивается </a:t>
            </a:r>
            <a:r>
              <a:rPr lang="ru-RU" sz="3600" dirty="0">
                <a:solidFill>
                  <a:srgbClr val="000099"/>
                </a:solidFill>
              </a:rPr>
              <a:t>к школьному помещению внутренний тёплый </a:t>
            </a:r>
            <a:r>
              <a:rPr lang="ru-RU" sz="3600" dirty="0" smtClean="0">
                <a:solidFill>
                  <a:srgbClr val="000099"/>
                </a:solidFill>
              </a:rPr>
              <a:t>туалет. Проведено ограждение школы. В школе работает – сайт школы, где размещаются в доступной форме все основные мероприятия школы, а также качество образования   обучающихся.</a:t>
            </a:r>
            <a:endParaRPr lang="ru-RU" sz="3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043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1" y="193431"/>
            <a:ext cx="11447583" cy="140676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Результаты внутришкольного контроля за 2021/2022 учебный год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54" y="1600201"/>
            <a:ext cx="11588260" cy="497644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выполнения плана мероприятий, направленных на повышение качества образования по программе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протяжении 2021/2022 учебного года в МБОУ «Украинская школа» осуществлялся внутришкольный контроль за качество образования по учебным дисциплинам.  Одной из актуальных проблем в школе остается проблема повышения эффективности учебно-воспитательного процесса и преодоление школьной неуспеваемости. Ее решение предполагает совершенствование методов и форм организации обучения, поиск новых, более эффективных путей формирования знаний у учащихся, которые учитывали бы их реальные возможности. 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традиционном подходе основным показателем качества будет уровень усвоения содержания образования, то есть наличие у учащихся знаний, сформированности умений и навыков. 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0828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768" y="193429"/>
            <a:ext cx="11500339" cy="6418385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своевременно проводились административные контрольные работы, мониторинговые срезы по учебным предметам, отлеживался уровень успеваемости обучающихся как по предметно, так и в целом по показателям отдельно взятого класса. Результаты анализировались, сравнивались как в рамках результативности в течении данного учебного года, так и в сравнении с показателями прошедшего учебного года. Так, например, сравнивая результаты по русскому языку, можно отметить следующие показатели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628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258" y="123092"/>
            <a:ext cx="10059988" cy="773723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Получены результаты: русский язык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6861" y="1283677"/>
            <a:ext cx="10832123" cy="450166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42534339"/>
              </p:ext>
            </p:extLst>
          </p:nvPr>
        </p:nvGraphicFramePr>
        <p:xfrm>
          <a:off x="386861" y="1283677"/>
          <a:ext cx="10832123" cy="4325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1979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246185"/>
            <a:ext cx="6856412" cy="5545015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50608999"/>
              </p:ext>
            </p:extLst>
          </p:nvPr>
        </p:nvGraphicFramePr>
        <p:xfrm>
          <a:off x="457199" y="545123"/>
          <a:ext cx="11166231" cy="5767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7912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199" y="290946"/>
            <a:ext cx="9127375" cy="5902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Нормативная документация: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185" y="881150"/>
            <a:ext cx="11570677" cy="597685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Приказ управления образования Администрации Симферопольского района Республики Крым от 22.08.2019г. № 579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Муниципальной программы  «Перевод общеобразовательных организаций Симферопольского района, показывающих низкие образовательные результаты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режим функционирования» на 2019-2024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годы»;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Приказ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образования Администрации Симферопольского района Республики Крым от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17.04.2020г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№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269 «О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изменений в приказ управления образования  от 22.08.2019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579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Об утверждении Муниципальной программы 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 годы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2098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8599"/>
            <a:ext cx="11922368" cy="1670539"/>
          </a:xfrm>
        </p:spPr>
        <p:txBody>
          <a:bodyPr/>
          <a:lstStyle/>
          <a:p>
            <a:r>
              <a:rPr lang="ru-RU" dirty="0" smtClean="0"/>
              <a:t>Получены результаты: математика. Алгебра.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45256897"/>
              </p:ext>
            </p:extLst>
          </p:nvPr>
        </p:nvGraphicFramePr>
        <p:xfrm>
          <a:off x="404446" y="2057399"/>
          <a:ext cx="11359662" cy="407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4157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38587474"/>
              </p:ext>
            </p:extLst>
          </p:nvPr>
        </p:nvGraphicFramePr>
        <p:xfrm>
          <a:off x="334107" y="298937"/>
          <a:ext cx="11465169" cy="6295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7449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2000">
              <a:schemeClr val="accent4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927" y="277090"/>
            <a:ext cx="11360728" cy="6580909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 низкого качества знаний учащихся: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низкие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(слабое развитие внимания, памяти, мышления, несформированность познавательных умений и навыков и т.д.)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педагогическая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запущенность учащихся;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должного контроля со стороны родителей;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уровень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подготовленности учащихся в начальной школе;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ухудшение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подрастающего поколения, в том числе отрицательного влияния вредных привычек на здоровье, мыслительную деятельность учащихся;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высокие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  в паре с отрицательным отношением к учению.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низкие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сочетаются с отрицательным отношением к учению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и преодоление неуспеваемости: 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целенаправленная работа по активизации учебной, познавательной и творческой деятельности учащихся поможет устранить имеющиеся пробелы и добиться устойчивых результатов;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 дополнительные занятия с отстающими учениками, использование различных заданий на развитие логики способствуют активизации учебной деятельности многих учеников;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логики, которая способствуют активизации учебной деятельности многих учеников.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проводить индивидуальные беседы как с обучающимися, так и с их родителями, тематические родительские собрания. Школьные мероприятия, совместные соревнования привлекут внимание родителей к проблеме успеваемости своих детей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36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2000">
              <a:schemeClr val="accent4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3662" y="5467349"/>
            <a:ext cx="11069638" cy="1047751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49382"/>
            <a:ext cx="12192000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на 2022/2022 учебный год: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создать условия для эффективного обучения и развития обучающихся с низкими учебными возможностями;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продолжить формировать умения и навыки учебной деятельности у обучающихся с низкими учебными возможностями;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развивать навыки самообучения, самореализации.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3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014" y="246185"/>
            <a:ext cx="11980985" cy="6383214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повышения уровня качества образования по учебным дисциплинам в школе, образовательных результатов, в преодолении разрыва в образовательных возможностях и достижениях обучающихся за счёт повышения их педагогического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потенциала:</a:t>
            </a:r>
            <a:b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издан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в 2021/2022 учебном году от 25.08.2021г. № 388 «Об утверждении плана мероприятий («Дорожная карта») по реализации  Муниципальной программы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 годы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приказ МБОУ «Украинская школа» промежуточного контроля от 23.1.2021 № 585 «О реализации Муниципальной программы «Перевод общеобразовательных организаций Симферопольского района, показывающие низкие образовательные результаты, в эффективный режим функционирования» в соответствии с утверждённой «Дорожной картой»  на 2021/2022 учебный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год.                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938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rgbClr val="CCFFCC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8262"/>
            <a:ext cx="11676185" cy="735036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Поставлены цели и задачи:</a:t>
            </a:r>
            <a:br>
              <a:rPr lang="ru-RU" sz="3200" b="1" dirty="0" smtClean="0">
                <a:solidFill>
                  <a:srgbClr val="000099"/>
                </a:solidFill>
              </a:rPr>
            </a:br>
            <a:r>
              <a:rPr lang="ru-RU" sz="1000" b="1" dirty="0">
                <a:solidFill>
                  <a:srgbClr val="000099"/>
                </a:solidFill>
              </a:rPr>
              <a:t/>
            </a:r>
            <a:br>
              <a:rPr lang="ru-RU" sz="1000" b="1" dirty="0">
                <a:solidFill>
                  <a:srgbClr val="000099"/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1. Совершенствование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уровня педагогического мастерства учителей. Реализация современных технологий обучения на уроке через вовлечение учителей в инновационные процессы обучения в свете требования ФГОС.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2. Продолжение педагогического поиска по достижению высокого качества и эффективности обучения через интеграцию инновационного, исследовательского образовательного процесса.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3. Формирование ключевых образовательных компетенций обучающегося путём расширения школьной языковой среды и новых педагогических технологий.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rgbClr val="000099"/>
                </a:solidFill>
              </a:rPr>
              <a:t/>
            </a:r>
            <a:br>
              <a:rPr lang="ru-RU" sz="2800" b="1" dirty="0">
                <a:solidFill>
                  <a:srgbClr val="000099"/>
                </a:solidFill>
              </a:rPr>
            </a:br>
            <a:endParaRPr lang="ru-RU" sz="2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232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5000">
              <a:srgbClr val="CCFFCC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383" y="103908"/>
            <a:ext cx="8001000" cy="59436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99"/>
                </a:solidFill>
              </a:rPr>
              <a:t>Выбраны направления: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255" y="931025"/>
            <a:ext cx="11756114" cy="5751129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1. Создание эффективной системы управления по повышению качества образования.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2. Педагогические кадры и уровень их профессиональной компетентности.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3. Содержание образования и организация учебно-воспитательного процесса.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4. Мониторинг и диагностика.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5. Улучшение материально-технической базы учреждения образования.</a:t>
            </a:r>
          </a:p>
          <a:p>
            <a:endParaRPr lang="ru-RU" sz="2800" b="1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12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092" y="123092"/>
            <a:ext cx="11834446" cy="195189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Обеспечение эффективной деятельности педагогического коллектива и родительской общественности.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185" y="2198077"/>
            <a:ext cx="11517923" cy="430823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	</a:t>
            </a:r>
            <a:r>
              <a:rPr lang="ru-RU" sz="3800" b="1" dirty="0" smtClean="0">
                <a:solidFill>
                  <a:srgbClr val="000099"/>
                </a:solidFill>
              </a:rPr>
              <a:t>В МБОУ «Украинская школа» проводятся родительские собрания, педагогические советы,  методические советы, совещания при директоре. Разработаны структуры:  управления школой, методической работы школы, внутришкольного контроля за качеством образования, которые собраны в единую систему работы педагогического коллектива по управлению учебно-воспитательного процесса.</a:t>
            </a:r>
            <a:endParaRPr lang="ru-RU" sz="3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05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431" y="298939"/>
            <a:ext cx="11764107" cy="62777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1" y="298939"/>
            <a:ext cx="11764106" cy="627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4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005" y="74815"/>
            <a:ext cx="11945388" cy="65753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7" y="161058"/>
            <a:ext cx="11571316" cy="640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9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0677"/>
            <a:ext cx="11754196" cy="121333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Педагогические кадры и уровень их профессиональной компетентности. 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108" y="1354016"/>
            <a:ext cx="11658600" cy="5503984"/>
          </a:xfrm>
        </p:spPr>
        <p:txBody>
          <a:bodyPr>
            <a:normAutofit fontScale="92500"/>
          </a:bodyPr>
          <a:lstStyle/>
          <a:p>
            <a:r>
              <a:rPr lang="ru-RU" sz="3600" dirty="0" smtClean="0"/>
              <a:t>В МБОУ «Украинская школа» за 2021/2022 учебный год педагогический состав проходит курсы повышения квалификации как при КРИППО так и по индивидуальным возможностям на базе других образовательных организаций. </a:t>
            </a:r>
          </a:p>
          <a:p>
            <a:r>
              <a:rPr lang="ru-RU" sz="3600" dirty="0" smtClean="0"/>
              <a:t>Проводится аттестация педагогических работников. Так, за истекший период – 5 учителей прошли аттестацию на </a:t>
            </a:r>
            <a:r>
              <a:rPr lang="ru-RU" sz="3600" dirty="0" err="1" smtClean="0"/>
              <a:t>сзд</a:t>
            </a:r>
            <a:r>
              <a:rPr lang="ru-RU" sz="3600" dirty="0" smtClean="0"/>
              <a:t>,  2 учителя получили высшую категорию, 2 учителей готовятся к подтверждению высшей и первой категории.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47213249"/>
      </p:ext>
    </p:extLst>
  </p:cSld>
  <p:clrMapOvr>
    <a:masterClrMapping/>
  </p:clrMapOvr>
</p:sld>
</file>

<file path=ppt/theme/theme1.xml><?xml version="1.0" encoding="utf-8"?>
<a:theme xmlns:a="http://schemas.openxmlformats.org/drawingml/2006/main" name="1_Сектор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2_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183</TotalTime>
  <Words>909</Words>
  <Application>Microsoft Office PowerPoint</Application>
  <PresentationFormat>Широкоэкранный</PresentationFormat>
  <Paragraphs>54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Century Gothic</vt:lpstr>
      <vt:lpstr>Times New Roman</vt:lpstr>
      <vt:lpstr>Wingdings 3</vt:lpstr>
      <vt:lpstr>1_Сектор</vt:lpstr>
      <vt:lpstr>Сектор</vt:lpstr>
      <vt:lpstr>2_Сектор</vt:lpstr>
      <vt:lpstr>МБОУ «Украинская школа» Симферопольский район Республики Крым </vt:lpstr>
      <vt:lpstr>Нормативная документация:</vt:lpstr>
      <vt:lpstr>С целью повышения уровня качества образования по учебным дисциплинам в школе, образовательных результатов, в преодолении разрыва в образовательных возможностях и достижениях обучающихся за счёт повышения их педагогического потенциала:    1) издан приказ в 2021/2022 учебном году от 25.08.2021г. № 388 «Об утверждении плана мероприятий («Дорожная карта») по реализации  Муниципальной программы «Перевод общеобразовательных организаций Симферопольского района, показывающих низкие образовательные результаты, в эффективный режим функционирования» на 2019-2024 годы»,   2) а также приказ МБОУ «Украинская школа» промежуточного контроля от 23.1.2021 № 585 «О реализации Муниципальной программы «Перевод общеобразовательных организаций Симферопольского района, показывающие низкие образовательные результаты, в эффективный режим функционирования» в соответствии с утверждённой «Дорожной картой»  на 2021/2022 учебный год.                  </vt:lpstr>
      <vt:lpstr>Поставлены цели и задачи:  1. Совершенствование уровня педагогического мастерства учителей. Реализация современных технологий обучения на уроке через вовлечение учителей в инновационные процессы обучения в свете требования ФГОС.   2. Продолжение педагогического поиска по достижению высокого качества и эффективности обучения через интеграцию инновационного, исследовательского образовательного процесса.   3. Формирование ключевых образовательных компетенций обучающегося путём расширения школьной языковой среды и новых педагогических технологий.   </vt:lpstr>
      <vt:lpstr>Выбраны направления:</vt:lpstr>
      <vt:lpstr>Обеспечение эффективной деятельности педагогического коллектива и родительской общественности.</vt:lpstr>
      <vt:lpstr>Презентация PowerPoint</vt:lpstr>
      <vt:lpstr>Презентация PowerPoint</vt:lpstr>
      <vt:lpstr>Педагогические кадры и уровень их профессиональной компетентности. </vt:lpstr>
      <vt:lpstr>Презентация PowerPoint</vt:lpstr>
      <vt:lpstr>Содержание образования и организация учебно-воспитательного процесса</vt:lpstr>
      <vt:lpstr>Презентация PowerPoint</vt:lpstr>
      <vt:lpstr>Презентация PowerPoint</vt:lpstr>
      <vt:lpstr> </vt:lpstr>
      <vt:lpstr> </vt:lpstr>
      <vt:lpstr>Результаты внутришкольного контроля за 2021/2022 учебный год</vt:lpstr>
      <vt:lpstr>  в школе своевременно проводились административные контрольные работы, мониторинговые срезы по учебным предметам, отлеживался уровень успеваемости обучающихся как по предметно, так и в целом по показателям отдельно взятого класса. Результаты анализировались, сравнивались как в рамках результативности в течении данного учебного года, так и в сравнении с показателями прошедшего учебного года. Так, например, сравнивая результаты по русскому языку, можно отметить следующие показатели: </vt:lpstr>
      <vt:lpstr>Получены результаты: русский язык</vt:lpstr>
      <vt:lpstr>Презентация PowerPoint</vt:lpstr>
      <vt:lpstr>Получены результаты: математика. Алгебра.</vt:lpstr>
      <vt:lpstr>Презентация PowerPoint</vt:lpstr>
      <vt:lpstr>Основные причины низкого качества знаний учащихся: - отсутствие мотивации; - низкие способности (слабое развитие внимания, памяти, мышления, несформированность познавательных умений и навыков и т.д.) - педагогическая запущенность учащихся; - отсутствие должного контроля со стороны родителей; - уровень подготовленности учащихся в начальной школе; - ухудшение здоровья подрастающего поколения, в том числе отрицательного влияния вредных привычек на здоровье, мыслительную деятельность учащихся; - высокие способности  в паре с отрицательным отношением к учению. - низкие способности сочетаются с отрицательным отношением к учению Предупреждение и преодоление неуспеваемости:   - целенаправленная работа по активизации учебной, познавательной и творческой деятельности учащихся поможет устранить имеющиеся пробелы и добиться устойчивых результатов; -  дополнительные занятия с отстающими учениками, использование различных заданий на развитие логики способствуют активизации учебной деятельности многих учеников; - развитие логики, которая способствуют активизации учебной деятельности многих учеников.  - проводить индивидуальные беседы как с обучающимися, так и с их родителями, тематические родительские собрания. Школьные мероприятия, совместные соревнования привлекут внимание родителей к проблеме успеваемости своих детей.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«Украинская школа» Симферопольский район Республики Крым </dc:title>
  <dc:creator>Светлана Грушина</dc:creator>
  <cp:lastModifiedBy>Светлана Грушина</cp:lastModifiedBy>
  <cp:revision>27</cp:revision>
  <dcterms:created xsi:type="dcterms:W3CDTF">2022-04-17T14:54:43Z</dcterms:created>
  <dcterms:modified xsi:type="dcterms:W3CDTF">2022-04-21T22:42:54Z</dcterms:modified>
</cp:coreProperties>
</file>