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custDataLst>
    <p:tags r:id="rId2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1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91E558-E799-485E-9B4B-08C84EDE6F44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F74E45A-5AD2-48AA-B0D5-10F58BFC1E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689789"/>
            <a:ext cx="78488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Подготовка к ЕГЭ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Экономика. Выбор позиций из списка (задание 9)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Банкетова </a:t>
            </a:r>
            <a:r>
              <a:rPr kumimoji="0" lang="uk-UA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Светлана</a:t>
            </a: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uk-UA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Александровна</a:t>
            </a: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913F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учитель </a:t>
            </a:r>
            <a:r>
              <a:rPr kumimoji="0" lang="uk-UA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истории</a:t>
            </a: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kumimoji="0" lang="uk-UA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обществознания</a:t>
            </a: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МБОУ “ </a:t>
            </a:r>
            <a:r>
              <a:rPr kumimoji="0" lang="uk-UA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Кольчугинская</a:t>
            </a:r>
            <a:r>
              <a:rPr kumimoji="0" 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школа №1”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- 2020</a:t>
            </a:r>
            <a:b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0730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отчисления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кредитов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и размещение акций предприятия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производительности труда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от реализации продукции предприятия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производственных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75724"/>
            <a:ext cx="8136904" cy="1529140"/>
          </a:xfrm>
        </p:spPr>
        <p:txBody>
          <a:bodyPr/>
          <a:lstStyle/>
          <a:p>
            <a:r>
              <a:rPr lang="ru-RU" sz="2000" dirty="0" smtClean="0">
                <a:solidFill>
                  <a:srgbClr val="333333"/>
                </a:solidFill>
                <a:latin typeface="Georgia"/>
              </a:rPr>
              <a:t/>
            </a:r>
            <a:br>
              <a:rPr lang="ru-RU" sz="2000" dirty="0" smtClean="0">
                <a:solidFill>
                  <a:srgbClr val="333333"/>
                </a:solidFill>
                <a:latin typeface="Georgia"/>
              </a:rPr>
            </a:br>
            <a:r>
              <a:rPr lang="ru-RU" sz="2000" dirty="0">
                <a:solidFill>
                  <a:srgbClr val="333333"/>
                </a:solidFill>
                <a:latin typeface="Georgia"/>
              </a:rPr>
              <a:t/>
            </a:r>
            <a:br>
              <a:rPr lang="ru-RU" sz="2000" dirty="0">
                <a:solidFill>
                  <a:srgbClr val="333333"/>
                </a:solidFill>
                <a:latin typeface="Georgia"/>
              </a:rPr>
            </a:br>
            <a:r>
              <a:rPr lang="ru-RU" sz="2000" dirty="0" smtClean="0">
                <a:solidFill>
                  <a:srgbClr val="333333"/>
                </a:solidFill>
                <a:latin typeface="Georgia"/>
              </a:rPr>
              <a:t/>
            </a:r>
            <a:br>
              <a:rPr lang="ru-RU" sz="2000" dirty="0" smtClean="0">
                <a:solidFill>
                  <a:srgbClr val="333333"/>
                </a:solidFill>
                <a:latin typeface="Georgia"/>
              </a:rPr>
            </a:br>
            <a:r>
              <a:rPr lang="ru-RU" sz="2000" b="1" dirty="0" smtClean="0">
                <a:solidFill>
                  <a:srgbClr val="7030A0"/>
                </a:solidFill>
                <a:latin typeface="Georgia"/>
              </a:rPr>
              <a:t>В </a:t>
            </a:r>
            <a:r>
              <a:rPr lang="ru-RU" sz="2000" b="1" dirty="0">
                <a:solidFill>
                  <a:srgbClr val="7030A0"/>
                </a:solidFill>
                <a:latin typeface="Georgia"/>
              </a:rPr>
              <a:t>области Н рынок мобильной связи контролируется одной компанией, другие поставщики этой услуги не представлены. Выберите в списке положения, характеризующие данный тип рынка, и вынесите в ответ цифры, под которыми они </a:t>
            </a:r>
            <a:r>
              <a:rPr lang="ru-RU" sz="2000" b="1" dirty="0" smtClean="0">
                <a:solidFill>
                  <a:srgbClr val="7030A0"/>
                </a:solidFill>
                <a:latin typeface="Georgia"/>
              </a:rPr>
              <a:t>даны</a:t>
            </a:r>
            <a:r>
              <a:rPr lang="ru-RU" sz="2000" b="1" dirty="0">
                <a:solidFill>
                  <a:srgbClr val="7030A0"/>
                </a:solidFill>
                <a:latin typeface="Georgia"/>
              </a:rPr>
              <a:t/>
            </a:r>
            <a:br>
              <a:rPr lang="ru-RU" sz="2000" b="1" dirty="0">
                <a:solidFill>
                  <a:srgbClr val="7030A0"/>
                </a:solidFill>
                <a:latin typeface="Georgia"/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996952"/>
            <a:ext cx="7125112" cy="3581926"/>
          </a:xfrm>
        </p:spPr>
        <p:txBody>
          <a:bodyPr/>
          <a:lstStyle/>
          <a:p>
            <a:pPr algn="just" fontAlgn="base">
              <a:buFont typeface="+mj-lt"/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товаров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рынок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услуг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26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25113" cy="763487"/>
          </a:xfrm>
        </p:spPr>
        <p:txBody>
          <a:bodyPr/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464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условии сказано, что речь идет об области, значит, это – региональный рынок (не национальный). Поскольку на рынке мобильной связи действует лишь одна компания, речь идет о полной монополии и абсолютном отсутствии конкурентов. Рынок мобильной связи относится к услугам, а не к товарам. Профицита в данном случае не наблюдается.</a:t>
            </a:r>
          </a:p>
        </p:txBody>
      </p:sp>
    </p:spTree>
    <p:extLst>
      <p:ext uri="{BB962C8B-B14F-4D97-AF65-F5344CB8AC3E}">
        <p14:creationId xmlns:p14="http://schemas.microsoft.com/office/powerpoint/2010/main" val="243299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товаров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рынок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услуг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8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3913F9"/>
                </a:solidFill>
                <a:latin typeface="Georgia"/>
              </a:rPr>
              <a:t>Выберите из приведенного списка положения, характеризующие полномочия Центрального Банка РФ, и вынесите в ответ цифры, под которыми они </a:t>
            </a:r>
            <a:r>
              <a:rPr lang="ru-RU" sz="2000" b="1" dirty="0" smtClean="0">
                <a:solidFill>
                  <a:srgbClr val="3913F9"/>
                </a:solidFill>
                <a:latin typeface="Georgia"/>
              </a:rPr>
              <a:t>даны</a:t>
            </a:r>
            <a:r>
              <a:rPr lang="ru-RU" sz="2000" b="1" dirty="0">
                <a:solidFill>
                  <a:srgbClr val="333333"/>
                </a:solidFill>
                <a:latin typeface="Georgia"/>
              </a:rPr>
              <a:t/>
            </a:r>
            <a:br>
              <a:rPr lang="ru-RU" sz="2000" b="1" dirty="0">
                <a:solidFill>
                  <a:srgbClr val="333333"/>
                </a:solidFill>
                <a:latin typeface="Georgia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07361"/>
            <a:ext cx="8208911" cy="4051437"/>
          </a:xfrm>
        </p:spPr>
        <p:txBody>
          <a:bodyPr/>
          <a:lstStyle/>
          <a:p>
            <a:pPr algn="just" fontAlgn="base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денежной эмиссии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потребительских кредитов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лицензий коммерческим банкам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официальных курсов валют по отношению к рублю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платежей и переводов граждан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74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2" y="1807361"/>
            <a:ext cx="7739021" cy="40514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Georgia"/>
              </a:rPr>
              <a:t>Центробанк РФ можно назвать «банком банков» и «банком правительства», исходя из его функций, направленных на регулирование денежно-кредитной ситуации в стране. Он занимается выпуском денег (то есть осуществляет эмиссию), лицензированием коммерческих банков, установлением курсов иностранных валют по отношению к рублю, хранением золотовалютных резервов. Исходя из этого, верны варианты 1,3,4. Варианты 2 и 5 не подходят, так как это не входит в компетенцию ЦБ РФ и выполняется обычными банками.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3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b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3913F9"/>
                </a:solidFill>
                <a:latin typeface="Georgia"/>
              </a:rPr>
              <a:t>Выберите </a:t>
            </a:r>
            <a:r>
              <a:rPr lang="ru-RU" sz="2000" b="1" dirty="0" smtClean="0">
                <a:solidFill>
                  <a:srgbClr val="3913F9"/>
                </a:solidFill>
                <a:latin typeface="Georgia"/>
              </a:rPr>
              <a:t>характеризующие </a:t>
            </a:r>
            <a:r>
              <a:rPr lang="ru-RU" sz="2000" b="1" dirty="0">
                <a:solidFill>
                  <a:srgbClr val="3913F9"/>
                </a:solidFill>
                <a:latin typeface="Georgia"/>
              </a:rPr>
              <a:t>полномочия Центрального Банка </a:t>
            </a:r>
            <a:r>
              <a:rPr lang="ru-RU" sz="2000" b="1" dirty="0" smtClean="0">
                <a:solidFill>
                  <a:srgbClr val="3913F9"/>
                </a:solidFill>
                <a:latin typeface="Georgia"/>
              </a:rPr>
              <a:t>РФ</a:t>
            </a:r>
            <a:r>
              <a:rPr lang="ru-RU" sz="2000" b="1" dirty="0">
                <a:solidFill>
                  <a:srgbClr val="3913F9"/>
                </a:solidFill>
                <a:latin typeface="Georgia"/>
              </a:rPr>
              <a:t>: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7992887" cy="4573967"/>
          </a:xfrm>
        </p:spPr>
        <p:txBody>
          <a:bodyPr>
            <a:noAutofit/>
          </a:bodyPr>
          <a:lstStyle/>
          <a:p>
            <a:pPr lvl="0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денежной эмиссии</a:t>
            </a:r>
          </a:p>
          <a:p>
            <a:pPr lvl="0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потребительских кредитов</a:t>
            </a:r>
          </a:p>
          <a:p>
            <a:pPr lvl="0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лицензий коммерческим банкам</a:t>
            </a:r>
          </a:p>
          <a:p>
            <a:pPr lvl="0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официальных курсов валют по отношению к рублю</a:t>
            </a:r>
          </a:p>
          <a:p>
            <a:pPr lvl="0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платежей и переводов </a:t>
            </a: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endParaRPr lang="ru-RU" sz="32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85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75724"/>
            <a:ext cx="8424936" cy="924475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Georgia"/>
              </a:rPr>
              <a:t/>
            </a:r>
            <a:b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Georgia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Georgia"/>
              </a:rPr>
              <a:t>В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/>
              </a:rPr>
              <a:t>чем заключается суть привилегированной акции? Выберите из приведенного списка подходящие положения и вынесите в ответ цифры, под которыми они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Georgia"/>
              </a:rPr>
              <a:t>даны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/>
              </a:rPr>
              <a:t/>
            </a:r>
            <a:b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/>
              </a:rPr>
            </a:b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7992888" cy="4573967"/>
          </a:xfrm>
        </p:spPr>
        <p:txBody>
          <a:bodyPr>
            <a:normAutofit lnSpcReduction="10000"/>
          </a:bodyPr>
          <a:lstStyle/>
          <a:p>
            <a:pPr algn="just" fontAlgn="base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управлении компанией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первоочередное право на получение части имущества фирмы в случае ее банкротства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на получение полной прибыли предприятия в течение определенного срока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на получение фиксированного дивиденда вне зависимости от прибыли АО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голосовать на собраниях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акционеров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02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25113" cy="492427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24936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Georgia"/>
              </a:rPr>
              <a:t>Привилегированная акция отличается от обычной тем, что не дает право участия в управлении компанией – взамен за отказ от этого право владелец такой акции получает большую прибыль. При этом владельцы привилегированных акций могут рассчитывать на первоочередную выплату дивидендов и на получение части имущества фирмы в случае ее банкротства. Также разница в том, что при привилегированной акции выплаты дивидендов фиксированные и не зависят от прибыли – у держателей обыкновенных акций наоборот</a:t>
            </a:r>
            <a:r>
              <a:rPr lang="ru-RU" sz="2000" dirty="0">
                <a:solidFill>
                  <a:srgbClr val="193D00"/>
                </a:solidFill>
                <a:latin typeface="Georgia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954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924475"/>
          </a:xfrm>
        </p:spPr>
        <p:txBody>
          <a:bodyPr/>
          <a:lstStyle/>
          <a:p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b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3913F9"/>
                </a:solidFill>
                <a:latin typeface="Georgia"/>
              </a:rPr>
              <a:t>В чем заключается суть привилегированной акции? </a:t>
            </a:r>
            <a:endParaRPr lang="ru-RU" sz="2400" dirty="0">
              <a:solidFill>
                <a:srgbClr val="3913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07361"/>
            <a:ext cx="7848871" cy="4717983"/>
          </a:xfrm>
        </p:spPr>
        <p:txBody>
          <a:bodyPr>
            <a:normAutofit lnSpcReduction="10000"/>
          </a:bodyPr>
          <a:lstStyle/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участвовать в управлении компанией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первоочередное право на получение части имущества фирмы в случае ее банкротства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на получение полной прибыли предприятия в течение определенного срока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на получение фиксированного дивиденда вне зависимости от прибыли АО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право голосовать на собраниях акционеров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04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75724"/>
            <a:ext cx="8136903" cy="5921628"/>
          </a:xfrm>
        </p:spPr>
        <p:txBody>
          <a:bodyPr/>
          <a:lstStyle/>
          <a:p>
            <a:pPr fontAlgn="base"/>
            <a:r>
              <a:rPr lang="ru-RU" sz="2000" dirty="0">
                <a:solidFill>
                  <a:schemeClr val="tx1"/>
                </a:solidFill>
                <a:latin typeface="Georgia"/>
              </a:rPr>
              <a:t>В девятом задании ЕГЭ по обществознанию необходимо выбирать из списка верные утверждения. Тематика заданий – экономическая; как видно, многие задания относятся только к этому аспекту предмета, поэтому нужно как следует его подучить.</a:t>
            </a:r>
            <a:br>
              <a:rPr lang="ru-RU" sz="2000" dirty="0">
                <a:solidFill>
                  <a:schemeClr val="tx1"/>
                </a:solidFill>
                <a:latin typeface="Georgia"/>
              </a:rPr>
            </a:br>
            <a:r>
              <a:rPr lang="ru-RU" sz="2000" b="1" i="1" dirty="0">
                <a:solidFill>
                  <a:schemeClr val="tx1"/>
                </a:solidFill>
                <a:latin typeface="inherit"/>
              </a:rPr>
              <a:t>№9 ЕГЭ относится к повышенному уровню сложности – это значит, что при наличии 2 и более ошибок баллы за него выставляться не будут, если ошибка всего 1 – можно получить один балл, а при безошибочном выполнении ответ оценивается двумя баллами.</a:t>
            </a:r>
            <a:r>
              <a:rPr lang="ru-RU" sz="2000" dirty="0">
                <a:solidFill>
                  <a:schemeClr val="tx1"/>
                </a:solidFill>
                <a:latin typeface="Georgia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Georgia"/>
              </a:rPr>
            </a:br>
            <a:r>
              <a:rPr lang="ru-RU" sz="2000" dirty="0">
                <a:solidFill>
                  <a:schemeClr val="tx1"/>
                </a:solidFill>
                <a:latin typeface="Georgia"/>
              </a:rPr>
              <a:t>Некоторые варианты задания 9 довольно простые – в них просто нужно выбрать подходящие варианты из перечня, например, функции Центробанка. Другие посложнее: там приводится пример экономической ситуации, необходимо определить, к чему она относится, а потом уже выбрать верные ответы из списка. Однако при хорошем знании теоретического материала и тренировке получить максимальный балл вполне реально.</a:t>
            </a:r>
            <a:br>
              <a:rPr lang="ru-RU" sz="2000" dirty="0">
                <a:solidFill>
                  <a:schemeClr val="tx1"/>
                </a:solidFill>
                <a:latin typeface="Georgia"/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3913F9"/>
                </a:solidFill>
                <a:latin typeface="Georgia"/>
              </a:rPr>
              <a:t>Екатерине 38 лет, она – домохозяйка: поддерживает в доме чистоту и порядок, готовит еду, заботится о родных, при этом не работает и не ищет работу. К каким категориям ее можно отнести? Вынесите в ответ цифры, под которыми даны верные положения.</a:t>
            </a:r>
            <a:endParaRPr lang="ru-RU" sz="1800" b="1" dirty="0">
              <a:solidFill>
                <a:srgbClr val="3913F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Нетрудоспособные по возрасту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 безработные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Трудоспособные</a:t>
            </a:r>
          </a:p>
          <a:p>
            <a:pPr algn="just" fontAlgn="base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включаемые в численность рабочей силы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7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2" y="1807361"/>
            <a:ext cx="7811029" cy="40514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Екатерине 38 лет, она находится в трудоспособном возрасте. Однако она не работает и не ищет работу, что не позволяет назвать ее занятой. Отнести ее к безработным нельзя по причине того, что она не находится в поиске работы; также поэтому она не включается в численность рабочей силы, куда входят только занятые и безработные граждане.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06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Georgia"/>
              </a:rPr>
              <a:t>Ответ</a:t>
            </a:r>
            <a:r>
              <a:rPr lang="ru-RU" sz="1600" b="1" dirty="0" smtClean="0">
                <a:solidFill>
                  <a:srgbClr val="FF0000"/>
                </a:solidFill>
                <a:latin typeface="Georgia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Georgia"/>
              </a:rPr>
            </a:br>
            <a:r>
              <a:rPr lang="ru-RU" sz="1600" b="1" dirty="0" smtClean="0">
                <a:solidFill>
                  <a:srgbClr val="3913F9"/>
                </a:solidFill>
                <a:latin typeface="Georgia"/>
              </a:rPr>
              <a:t>Екатерине </a:t>
            </a:r>
            <a:r>
              <a:rPr lang="ru-RU" sz="1600" b="1" dirty="0">
                <a:solidFill>
                  <a:srgbClr val="3913F9"/>
                </a:solidFill>
                <a:latin typeface="Georgia"/>
              </a:rPr>
              <a:t>38 лет, она – домохозяйка: поддерживает в доме чистоту и порядок, готовит еду, заботится о родных, при этом не работает и не ищет работу. К каким категориям ее можно отнести? Вынесите в ответ цифры, под которыми даны верные положения.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2060848"/>
            <a:ext cx="7125112" cy="3797950"/>
          </a:xfrm>
        </p:spPr>
        <p:txBody>
          <a:bodyPr/>
          <a:lstStyle/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Нетрудоспособные по возрасту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 безработные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Трудоспособные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включаемые в численность рабочей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55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595006" cy="924475"/>
          </a:xfrm>
        </p:spPr>
        <p:txBody>
          <a:bodyPr/>
          <a:lstStyle/>
          <a:p>
            <a:r>
              <a:rPr lang="ru-RU" sz="2400" b="1" dirty="0">
                <a:solidFill>
                  <a:srgbClr val="3913F9"/>
                </a:solidFill>
                <a:latin typeface="Georgia"/>
              </a:rPr>
              <a:t>Уровень безработицы в городе Н составляет 18%, при этом большая часть безработных относится к фрикционным. Кто попадает в эту категорию? Вынесите в ответ цифры, под которыми даны верные положения.</a:t>
            </a:r>
            <a:endParaRPr lang="ru-RU" sz="2400" b="1" dirty="0">
              <a:solidFill>
                <a:srgbClr val="3913F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420888"/>
            <a:ext cx="7125112" cy="4051437"/>
          </a:xfrm>
        </p:spPr>
        <p:txBody>
          <a:bodyPr/>
          <a:lstStyle/>
          <a:p>
            <a:pPr algn="just" fontAlgn="base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работает на полставки</a:t>
            </a:r>
          </a:p>
          <a:p>
            <a:pPr algn="just" fontAlgn="base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уволился по собственному желанию и ищут более подходящую работу</a:t>
            </a:r>
          </a:p>
          <a:p>
            <a:pPr algn="just" fontAlgn="base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был уволен в условиях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общестранового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экономического кризиса и спада производства</a:t>
            </a:r>
          </a:p>
          <a:p>
            <a:pPr algn="just" fontAlgn="base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потерял работу из-за падения спроса на их услуги</a:t>
            </a:r>
          </a:p>
          <a:p>
            <a:pPr algn="just" fontAlgn="base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специалисты с необходимой квалификацией, впервые ищущие работу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85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8136904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Georgia"/>
              </a:rPr>
              <a:t>Те, кто работает на полставки, относятся к занятым, а не к безработным. А вот те, кто уволился по собственному желанию и ищут новое место – как раз к фрикционным безработным. Увольнение в условиях общего спада производства – пример циклической безработицы, а из-за падения спроса на услуги – структурной. Если же молодые люди впервые вышли на рынок труда, они также относятся к фрикционным безработным.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2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75724"/>
            <a:ext cx="8064896" cy="924475"/>
          </a:xfrm>
        </p:spPr>
        <p:txBody>
          <a:bodyPr/>
          <a:lstStyle/>
          <a:p>
            <a:r>
              <a:rPr lang="ru-RU" sz="1800" b="1" dirty="0" smtClean="0">
                <a:solidFill>
                  <a:srgbClr val="7030A0"/>
                </a:solidFill>
                <a:latin typeface="Georgia"/>
              </a:rPr>
              <a:t/>
            </a:r>
            <a:br>
              <a:rPr lang="ru-RU" sz="1800" b="1" dirty="0" smtClean="0">
                <a:solidFill>
                  <a:srgbClr val="7030A0"/>
                </a:solidFill>
                <a:latin typeface="Georgia"/>
              </a:rPr>
            </a:br>
            <a:r>
              <a:rPr lang="ru-RU" sz="1800" b="1" dirty="0">
                <a:solidFill>
                  <a:srgbClr val="7030A0"/>
                </a:solidFill>
                <a:latin typeface="Georgia"/>
              </a:rPr>
              <a:t/>
            </a:r>
            <a:br>
              <a:rPr lang="ru-RU" sz="1800" b="1" dirty="0">
                <a:solidFill>
                  <a:srgbClr val="7030A0"/>
                </a:solidFill>
                <a:latin typeface="Georgia"/>
              </a:rPr>
            </a:br>
            <a:r>
              <a:rPr lang="ru-RU" sz="2800" b="1" dirty="0" smtClean="0">
                <a:solidFill>
                  <a:srgbClr val="7030A0"/>
                </a:solidFill>
                <a:latin typeface="Georgia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Georgia"/>
              </a:rPr>
            </a:br>
            <a:r>
              <a:rPr lang="ru-RU" sz="2800" b="1" dirty="0" smtClean="0">
                <a:solidFill>
                  <a:srgbClr val="FF0000"/>
                </a:solidFill>
                <a:latin typeface="Georgia"/>
              </a:rPr>
              <a:t>Ответ</a:t>
            </a:r>
            <a:r>
              <a:rPr lang="ru-RU" sz="1800" b="1" dirty="0" smtClean="0">
                <a:solidFill>
                  <a:srgbClr val="FF0000"/>
                </a:solidFill>
                <a:latin typeface="Georgia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Georgia"/>
              </a:rPr>
            </a:br>
            <a:r>
              <a:rPr lang="ru-RU" sz="1800" b="1" dirty="0" smtClean="0">
                <a:solidFill>
                  <a:srgbClr val="7030A0"/>
                </a:solidFill>
                <a:latin typeface="Georgia"/>
              </a:rPr>
              <a:t>Те</a:t>
            </a:r>
            <a:r>
              <a:rPr lang="ru-RU" sz="1800" b="1" dirty="0">
                <a:solidFill>
                  <a:srgbClr val="7030A0"/>
                </a:solidFill>
                <a:latin typeface="Georgia"/>
              </a:rPr>
              <a:t>, кто работает на полставки, относятся к занятым, а не к безработным. А вот те, кто уволился по собственному желанию и ищут новое место – как раз к фрикционным безработным. Увольнение в условиях общего спада производства – пример циклической безработицы, а из-за падения спроса на услуги – структурной. Если же молодые люди впервые вышли на рынок труда, они также относятся к фрикционным безработным.</a:t>
            </a:r>
            <a:endParaRPr lang="ru-RU" sz="1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996952"/>
            <a:ext cx="7125112" cy="3691397"/>
          </a:xfrm>
        </p:spPr>
        <p:txBody>
          <a:bodyPr>
            <a:normAutofit/>
          </a:bodyPr>
          <a:lstStyle/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работает на полставки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уволился по собственному желанию и ищут более подходящую работу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был уволен в условиях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общестранового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экономического кризиса и спада производства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Те, кто потерял работу из-за падения спроса на их услуги</a:t>
            </a:r>
          </a:p>
          <a:p>
            <a:pPr lvl="0" algn="just" fontAlgn="base"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специалисты с необходимой квалификацией, впервые ищущие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01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40768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F07F09"/>
              </a:buClr>
              <a:buSzPct val="80000"/>
              <a:buFontTx/>
              <a:buNone/>
              <a:tabLst/>
              <a:defRPr/>
            </a:pPr>
            <a:r>
              <a:rPr kumimoji="0" lang="ru-RU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</a:rPr>
              <a:t>Спасибо за внимание!!!</a:t>
            </a:r>
            <a:endParaRPr kumimoji="0" lang="ru-RU" altLang="en-US" sz="60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5707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fontAlgn="base"/>
            <a:r>
              <a:rPr lang="ru-RU" b="1" u="sng" dirty="0">
                <a:solidFill>
                  <a:srgbClr val="FF0000"/>
                </a:solidFill>
                <a:latin typeface="Georgia"/>
              </a:rPr>
              <a:t>Алгоритм выполнения задания</a:t>
            </a:r>
            <a:br>
              <a:rPr lang="ru-RU" b="1" u="sng" dirty="0">
                <a:solidFill>
                  <a:srgbClr val="FF0000"/>
                </a:solidFill>
                <a:latin typeface="Georgia"/>
              </a:rPr>
            </a:b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07361"/>
            <a:ext cx="8568951" cy="4051437"/>
          </a:xfrm>
        </p:spPr>
        <p:txBody>
          <a:bodyPr>
            <a:normAutofit lnSpcReduction="10000"/>
          </a:bodyPr>
          <a:lstStyle/>
          <a:p>
            <a:pPr algn="just" fontAlgn="base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читаем условие задания;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приведенные варианты;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Вспоминаем теорию и выбираем подходящие положения – либо сразу ищем подходящие и проверяем остальные, либо перебираем все по очереди;</a:t>
            </a:r>
          </a:p>
          <a:p>
            <a:pPr algn="just" fontAlgn="base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Записываем ответ.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62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" lvl="0" defTabSz="914400">
              <a:spcBef>
                <a:spcPct val="20000"/>
              </a:spcBef>
              <a:spcAft>
                <a:spcPts val="300"/>
              </a:spcAft>
            </a:pPr>
            <a:r>
              <a:rPr lang="ru-RU" sz="36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Требования к уровню подготовки выпускников, выполняющего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задание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2" y="1807361"/>
            <a:ext cx="7595005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i="1" dirty="0">
                <a:solidFill>
                  <a:srgbClr val="3913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Проверяемые элементы содержания и виды </a:t>
            </a:r>
            <a:r>
              <a:rPr lang="ru-RU" sz="3600" b="1" i="1" dirty="0" smtClean="0">
                <a:solidFill>
                  <a:srgbClr val="3913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  <a:endParaRPr lang="ru-RU" sz="3600" b="1" i="1" dirty="0">
              <a:solidFill>
                <a:srgbClr val="3913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социально-экономические и гуманитарные знания в процессе решения познавательных задач по актуальным социальным проблемам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eorgia"/>
              </a:rPr>
              <a:t>Разбор типовых вариантов заданий №9 ЕГЭ по обществознанию</a:t>
            </a:r>
            <a:r>
              <a:rPr lang="ru-RU" sz="2400" b="1" dirty="0">
                <a:solidFill>
                  <a:schemeClr val="bg1"/>
                </a:solidFill>
                <a:latin typeface="Georgia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Georgia"/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7" cy="5373216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sz="2400" b="1" dirty="0">
                <a:solidFill>
                  <a:srgbClr val="3913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 В долго ищет работу по специальности, он не соглашается ни на какую другую. Гражданин встал на учёт в Государственной службе занятости , где ему предложили несколько вариантов переобучения, так как его специальность пока не востребована. Выберите в приведённом ниже списке характеристики безработицы , о которой идёт речь в данной ситуации, и запишите цифры, под которыми они указаны.</a:t>
            </a:r>
          </a:p>
          <a:p>
            <a:pPr marL="0" indent="0" fontAlgn="base">
              <a:buNone/>
            </a:pPr>
            <a:r>
              <a:rPr lang="ru-RU" dirty="0" smtClean="0">
                <a:solidFill>
                  <a:srgbClr val="111111"/>
                </a:solidFill>
                <a:latin typeface="Open Sans"/>
              </a:rPr>
              <a:t>1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) структурная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2) скрытая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3) фрикционная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4) добровольная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5) сезонная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6) открытая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8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9"/>
            <a:ext cx="7125113" cy="504056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inherit"/>
              </a:rPr>
              <a:t>Пояснение</a:t>
            </a:r>
            <a:r>
              <a:rPr lang="ru-RU" b="1" dirty="0">
                <a:solidFill>
                  <a:srgbClr val="222222"/>
                </a:solidFill>
                <a:latin typeface="Open Sans"/>
              </a:rPr>
              <a:t/>
            </a:r>
            <a:br>
              <a:rPr lang="ru-RU" b="1" dirty="0">
                <a:solidFill>
                  <a:srgbClr val="222222"/>
                </a:solidFill>
                <a:latin typeface="Open San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352928" cy="612067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b="1" dirty="0">
                <a:solidFill>
                  <a:srgbClr val="FF0000"/>
                </a:solidFill>
                <a:latin typeface="inherit"/>
              </a:rPr>
              <a:t>Безработица</a:t>
            </a:r>
            <a:r>
              <a:rPr lang="ru-RU" dirty="0">
                <a:solidFill>
                  <a:srgbClr val="FF0000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– это социально-экономическое явление, которое характеризуется наличием лиц трудоспособного возраста, не имеющих работы, пригодных к ней и ищущих её.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1)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структурная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– связана со структурными изменениями производства, усовершенствованием его, в результате чего работнику недостаточно знаний и умений;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2)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 скрытая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– характеризуется неполной занятостью людей, имеющих возможность работать в полную силу: неполная рабочая неделя, сокращенный рабочий день;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3)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фрикционная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— характеризуется поиском работником лучшей работы с лучшими условиями труда, это период от увольнения до следующего устройства на работу или поиск работы впервые;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4)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добровольная 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– связана с нежеланием людей работать, например, в условиях понижения заработной платы;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5)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сезонная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– связана с сезонными особенностями той или иной деятельности (</a:t>
            </a:r>
            <a:r>
              <a:rPr lang="ru-RU" dirty="0" err="1">
                <a:solidFill>
                  <a:srgbClr val="111111"/>
                </a:solidFill>
                <a:latin typeface="Open Sans"/>
              </a:rPr>
              <a:t>сельхозработы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, туристический бизнес);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111111"/>
                </a:solidFill>
                <a:latin typeface="Open Sans"/>
              </a:rPr>
              <a:t>6)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открытая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— ситуация на рынке труда, при которой индивид осознает, что он лишен работы, и официально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регистрируется в службе занятости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(на бирже труда )или </a:t>
            </a:r>
            <a:r>
              <a:rPr lang="ru-RU" b="1" dirty="0">
                <a:solidFill>
                  <a:srgbClr val="111111"/>
                </a:solidFill>
                <a:latin typeface="inherit"/>
              </a:rPr>
              <a:t>не регистрируется</a:t>
            </a:r>
            <a:r>
              <a:rPr lang="ru-RU" dirty="0">
                <a:solidFill>
                  <a:srgbClr val="111111"/>
                </a:solidFill>
                <a:latin typeface="Open Sans"/>
              </a:rPr>
              <a:t> (часть активного населения, предпочитающая работать на себя, то есть неофициально, скрывая свои доходы от государства, или, так называемые, тунеядцы, люди, не жалующие работать по своим жизненным убеждениям</a:t>
            </a:r>
            <a:r>
              <a:rPr lang="ru-RU" dirty="0" smtClean="0">
                <a:solidFill>
                  <a:srgbClr val="111111"/>
                </a:solidFill>
                <a:latin typeface="Open Sans"/>
              </a:rPr>
              <a:t>).</a:t>
            </a:r>
            <a:endParaRPr lang="ru-RU" dirty="0">
              <a:solidFill>
                <a:srgbClr val="111111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33616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Bookman Old Style" panose="02050604050505020204" pitchFamily="18" charset="0"/>
              </a:rPr>
              <a:t>Ответ</a:t>
            </a:r>
            <a:endParaRPr lang="ru-RU" sz="4400" b="1" dirty="0">
              <a:solidFill>
                <a:schemeClr val="accent6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8136903" cy="4501959"/>
          </a:xfrm>
        </p:spPr>
        <p:txBody>
          <a:bodyPr>
            <a:normAutofit fontScale="92500" lnSpcReduction="10000"/>
          </a:bodyPr>
          <a:lstStyle/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dirty="0">
                <a:solidFill>
                  <a:srgbClr val="111111"/>
                </a:solidFill>
                <a:latin typeface="Open Sans"/>
              </a:rPr>
              <a:t>Гражданин В долго ищет работу по специальности, он не соглашается ни на какую другую. Гражданин встал на учёт в Государственной службе занятости , где ему предложили несколько вариантов переобучения, так как его специальность пока не востребована. Выберите в приведённом ниже списке характеристики </a:t>
            </a:r>
            <a:r>
              <a:rPr lang="ru-RU" sz="2000" b="1" dirty="0">
                <a:solidFill>
                  <a:srgbClr val="111111"/>
                </a:solidFill>
                <a:latin typeface="inherit"/>
              </a:rPr>
              <a:t>безработицы</a:t>
            </a:r>
            <a:r>
              <a:rPr lang="ru-RU" sz="2000" dirty="0">
                <a:solidFill>
                  <a:srgbClr val="111111"/>
                </a:solidFill>
                <a:latin typeface="Open Sans"/>
              </a:rPr>
              <a:t> , о которой идёт речь в данной ситуации, и запишите цифры, под которыми они указаны.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dirty="0">
                <a:solidFill>
                  <a:srgbClr val="111111"/>
                </a:solidFill>
                <a:latin typeface="Open Sans"/>
              </a:rPr>
              <a:t>1) структурная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dirty="0">
                <a:solidFill>
                  <a:srgbClr val="111111"/>
                </a:solidFill>
                <a:latin typeface="Open Sans"/>
              </a:rPr>
              <a:t>2) скрытая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b="1" dirty="0">
                <a:solidFill>
                  <a:srgbClr val="FF0000"/>
                </a:solidFill>
                <a:latin typeface="Open Sans"/>
              </a:rPr>
              <a:t>3) фрикционная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b="1" dirty="0">
                <a:solidFill>
                  <a:srgbClr val="FF0000"/>
                </a:solidFill>
                <a:latin typeface="Open Sans"/>
              </a:rPr>
              <a:t>4) добровольная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dirty="0">
                <a:solidFill>
                  <a:srgbClr val="111111"/>
                </a:solidFill>
                <a:latin typeface="Open Sans"/>
              </a:rPr>
              <a:t>5) сезонная</a:t>
            </a:r>
          </a:p>
          <a:p>
            <a:pPr marL="0" lvl="0" indent="0" fontAlgn="base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000" b="1" dirty="0">
                <a:solidFill>
                  <a:srgbClr val="FF0000"/>
                </a:solidFill>
                <a:latin typeface="Open Sans"/>
              </a:rPr>
              <a:t>6) открытая</a:t>
            </a:r>
          </a:p>
          <a:p>
            <a:pPr marL="0" lvl="0" indent="0" fontAlgn="base">
              <a:buClr>
                <a:srgbClr val="FEDD78"/>
              </a:buClr>
              <a:buNone/>
            </a:pPr>
            <a:endParaRPr lang="ru-RU" sz="1200" b="1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Clr>
                <a:srgbClr val="FEDD78"/>
              </a:buCl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1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7030A0"/>
                </a:solidFill>
                <a:latin typeface="Georgia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Georgia"/>
              </a:rPr>
            </a:br>
            <a:r>
              <a:rPr lang="ru-RU" sz="2000" b="1" dirty="0">
                <a:solidFill>
                  <a:srgbClr val="7030A0"/>
                </a:solidFill>
                <a:latin typeface="Georgia"/>
              </a:rPr>
              <a:t/>
            </a:r>
            <a:br>
              <a:rPr lang="ru-RU" sz="2000" b="1" dirty="0">
                <a:solidFill>
                  <a:srgbClr val="7030A0"/>
                </a:solidFill>
                <a:latin typeface="Georgia"/>
              </a:rPr>
            </a:br>
            <a:r>
              <a:rPr lang="ru-RU" sz="2000" b="1" dirty="0" smtClean="0">
                <a:solidFill>
                  <a:srgbClr val="3913F9"/>
                </a:solidFill>
                <a:latin typeface="Georgia"/>
              </a:rPr>
              <a:t>Владельцы </a:t>
            </a:r>
            <a:r>
              <a:rPr lang="ru-RU" sz="2000" b="1" dirty="0">
                <a:solidFill>
                  <a:srgbClr val="3913F9"/>
                </a:solidFill>
                <a:latin typeface="Georgia"/>
              </a:rPr>
              <a:t>фирмы «Солнышко» планируют расширить свое предприятие. Что из приведенного они могут использовать для финансирования бизнеса? Вынесите в ответ цифры, под которыми даны верные </a:t>
            </a:r>
            <a:r>
              <a:rPr lang="ru-RU" sz="2000" b="1" dirty="0" smtClean="0">
                <a:solidFill>
                  <a:srgbClr val="3913F9"/>
                </a:solidFill>
                <a:latin typeface="Georgia"/>
              </a:rPr>
              <a:t>положения</a:t>
            </a:r>
            <a:r>
              <a:rPr lang="ru-RU" sz="2000" b="1" dirty="0">
                <a:solidFill>
                  <a:srgbClr val="3913F9"/>
                </a:solidFill>
                <a:latin typeface="Georgia"/>
              </a:rPr>
              <a:t/>
            </a:r>
            <a:br>
              <a:rPr lang="ru-RU" sz="2000" b="1" dirty="0">
                <a:solidFill>
                  <a:srgbClr val="3913F9"/>
                </a:solidFill>
                <a:latin typeface="Georgia"/>
              </a:rPr>
            </a:br>
            <a:endParaRPr lang="ru-RU" b="1" dirty="0">
              <a:solidFill>
                <a:srgbClr val="3913F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buFont typeface="+mj-lt"/>
              <a:buAutoNum type="arabicPeriod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отчисления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кредитов</a:t>
            </a:r>
          </a:p>
          <a:p>
            <a:pPr algn="just" fontAlgn="base">
              <a:buFont typeface="+mj-lt"/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и размещение акций предприятия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производительности труда</a:t>
            </a:r>
          </a:p>
          <a:p>
            <a:pPr algn="just" fontAlgn="base">
              <a:buFont typeface="+mj-lt"/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от реализации продукции предприятия</a:t>
            </a:r>
          </a:p>
          <a:p>
            <a:pPr algn="just" fontAlgn="base">
              <a:buFont typeface="+mj-lt"/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производственных технологий</a:t>
            </a: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09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125113" cy="924475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Пояснение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7" cy="51125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Georgia"/>
              </a:rPr>
              <a:t>Для выполнения задания нужно помнить, что источниками финансирования бизнеса могут служить собственные деньги предприятия (прежде всего прибыль), выручка от продаж акций, кредитование. Видно, что эти пункты есть в списке – значит, они нам подходят. Чаще всего в задании 9 три или же два верных варианта, однако на всякий случай проверим и остальные положения списка. Налоговые отчисления не могут использоваться для финансирования бизнеса, поскольку они отчисляются государству. Повышение производительности труда и совершенствование технологий также не относятся к источникам финансирования, хоть они и могут в теории являться причинами роста доходов.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7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b5f78ab8cbb799c1c965ae29ee99afa66ad3d63"/>
</p:tagLst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394</TotalTime>
  <Words>1105</Words>
  <Application>Microsoft Office PowerPoint</Application>
  <PresentationFormat>Экран (4:3)</PresentationFormat>
  <Paragraphs>124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Spring</vt:lpstr>
      <vt:lpstr>Презентация PowerPoint</vt:lpstr>
      <vt:lpstr>В девятом задании ЕГЭ по обществознанию необходимо выбирать из списка верные утверждения. Тематика заданий – экономическая; как видно, многие задания относятся только к этому аспекту предмета, поэтому нужно как следует его подучить. №9 ЕГЭ относится к повышенному уровню сложности – это значит, что при наличии 2 и более ошибок баллы за него выставляться не будут, если ошибка всего 1 – можно получить один балл, а при безошибочном выполнении ответ оценивается двумя баллами. Некоторые варианты задания 9 довольно простые – в них просто нужно выбрать подходящие варианты из перечня, например, функции Центробанка. Другие посложнее: там приводится пример экономической ситуации, необходимо определить, к чему она относится, а потом уже выбрать верные ответы из списка. Однако при хорошем знании теоретического материала и тренировке получить максимальный балл вполне реально. </vt:lpstr>
      <vt:lpstr>Алгоритм выполнения задания </vt:lpstr>
      <vt:lpstr>Требования к уровню подготовки выпускников, выполняющего 9 задание </vt:lpstr>
      <vt:lpstr>Разбор типовых вариантов заданий №9 ЕГЭ по обществознанию </vt:lpstr>
      <vt:lpstr>Пояснение </vt:lpstr>
      <vt:lpstr>Ответ</vt:lpstr>
      <vt:lpstr>  Владельцы фирмы «Солнышко» планируют расширить свое предприятие. Что из приведенного они могут использовать для финансирования бизнеса? Вынесите в ответ цифры, под которыми даны верные положения </vt:lpstr>
      <vt:lpstr>Пояснение</vt:lpstr>
      <vt:lpstr>Ответ</vt:lpstr>
      <vt:lpstr>   В области Н рынок мобильной связи контролируется одной компанией, другие поставщики этой услуги не представлены. Выберите в списке положения, характеризующие данный тип рынка, и вынесите в ответ цифры, под которыми они даны </vt:lpstr>
      <vt:lpstr>Пояснение</vt:lpstr>
      <vt:lpstr>Ответ</vt:lpstr>
      <vt:lpstr>Выберите из приведенного списка положения, характеризующие полномочия Центрального Банка РФ, и вынесите в ответ цифры, под которыми они даны </vt:lpstr>
      <vt:lpstr>Пояснение</vt:lpstr>
      <vt:lpstr>Ответ Выберите характеризующие полномочия Центрального Банка РФ:</vt:lpstr>
      <vt:lpstr> В чем заключается суть привилегированной акции? Выберите из приведенного списка подходящие положения и вынесите в ответ цифры, под которыми они даны </vt:lpstr>
      <vt:lpstr>Пояснение</vt:lpstr>
      <vt:lpstr>Ответ В чем заключается суть привилегированной акции? </vt:lpstr>
      <vt:lpstr>Екатерине 38 лет, она – домохозяйка: поддерживает в доме чистоту и порядок, готовит еду, заботится о родных, при этом не работает и не ищет работу. К каким категориям ее можно отнести? Вынесите в ответ цифры, под которыми даны верные положения.</vt:lpstr>
      <vt:lpstr>Пояснение</vt:lpstr>
      <vt:lpstr>Ответ Екатерине 38 лет, она – домохозяйка: поддерживает в доме чистоту и порядок, готовит еду, заботится о родных, при этом не работает и не ищет работу. К каким категориям ее можно отнести? Вынесите в ответ цифры, под которыми даны верные положения.</vt:lpstr>
      <vt:lpstr>Уровень безработицы в городе Н составляет 18%, при этом большая часть безработных относится к фрикционным. Кто попадает в эту категорию? Вынесите в ответ цифры, под которыми даны верные положения.</vt:lpstr>
      <vt:lpstr>Пояснение</vt:lpstr>
      <vt:lpstr>   Ответ Те, кто работает на полставки, относятся к занятым, а не к безработным. А вот те, кто уволился по собственному желанию и ищут новое место – как раз к фрикционным безработным. Увольнение в условиях общего спада производства – пример циклической безработицы, а из-за падения спроса на услуги – структурной. Если же молодые люди впервые вышли на рынок труда, они также относятся к фрикционным безработным.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2020-12-22T17:03:16Z</dcterms:created>
  <dcterms:modified xsi:type="dcterms:W3CDTF">2020-12-23T20:23:06Z</dcterms:modified>
</cp:coreProperties>
</file>