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76" r:id="rId4"/>
    <p:sldId id="299" r:id="rId5"/>
    <p:sldId id="300" r:id="rId6"/>
    <p:sldId id="302" r:id="rId7"/>
    <p:sldId id="333" r:id="rId8"/>
    <p:sldId id="277" r:id="rId9"/>
    <p:sldId id="298" r:id="rId10"/>
    <p:sldId id="278" r:id="rId11"/>
    <p:sldId id="282" r:id="rId12"/>
    <p:sldId id="304" r:id="rId13"/>
    <p:sldId id="305" r:id="rId14"/>
    <p:sldId id="303" r:id="rId15"/>
    <p:sldId id="306" r:id="rId16"/>
    <p:sldId id="307" r:id="rId17"/>
    <p:sldId id="308" r:id="rId18"/>
    <p:sldId id="309" r:id="rId19"/>
    <p:sldId id="311" r:id="rId20"/>
    <p:sldId id="312" r:id="rId21"/>
    <p:sldId id="314" r:id="rId22"/>
    <p:sldId id="315" r:id="rId23"/>
    <p:sldId id="316" r:id="rId24"/>
    <p:sldId id="313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7" r:id="rId33"/>
    <p:sldId id="328" r:id="rId34"/>
    <p:sldId id="326" r:id="rId35"/>
    <p:sldId id="325" r:id="rId36"/>
    <p:sldId id="332" r:id="rId37"/>
    <p:sldId id="331" r:id="rId38"/>
    <p:sldId id="330" r:id="rId39"/>
    <p:sldId id="329" r:id="rId40"/>
    <p:sldId id="324" r:id="rId41"/>
    <p:sldId id="297" r:id="rId42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6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132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2B33-0AE9-4809-AE65-42E98AD485EA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5" y="328613"/>
            <a:ext cx="5943600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5050" y="134938"/>
            <a:ext cx="809625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64606-ED56-494C-8F05-A6B009F2C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851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D8864-E992-4508-8775-0BB56AE381E1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EC19-136B-42A8-811C-FB7B74C3D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418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5B706-195C-4A55-B805-C9E6A8A24D90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815A-A8B9-4B73-B62A-CB03F907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75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fld id="{2A76CD85-0400-49D6-984E-EC57D7F3E50F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63A3-03B1-4630-8FF2-F7E57EB83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958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7269C-53E5-4066-BA2D-381169F4710B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CCA3-56AB-4D00-8703-A47BE27D1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34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B658-D4BD-4785-9B11-8CC9D2D24E1E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05523-512C-432F-8957-B13FF9BEA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418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42AEC-26CC-4254-9341-6092A8A12A62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EA0B-343A-4D6C-96F7-5ED16235C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234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40A7-B35A-4D0E-B91E-DA789A3E31A0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FF33-CF6C-498A-9B3E-13C44BBDD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07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ABFE-CE47-4389-AC86-05D97664F77B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09E4-9E18-45FA-A4A1-3C483660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559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70795-4611-4D99-A1B7-76782B85462A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D930-9D56-4962-9F25-E1D5FE347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431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fld id="{8C774BC1-E8C6-48D4-94FC-24794475BB27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55E0-9221-4DA5-9F84-FFC073CE7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692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BCF1F6-C135-440E-8064-DE6792ED2C2C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dirty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BC37D38D-58AB-4AC6-A86F-345BDBC1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228600" indent="-228600" algn="l" rtl="0" eaLnBrk="1" fontAlgn="base" hangingPunct="1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Подготовка к ЕГЭ по обществознанию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Задание 1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14502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</a:t>
            </a:r>
            <a:r>
              <a:rPr lang="ru-RU" b="1" dirty="0" smtClean="0"/>
              <a:t>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4695" y="1145986"/>
            <a:ext cx="11093000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Ниже приведен перечень терминов. Все они, за исключением двух, относятся к понятию «искусство».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1) архитектура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2) живопись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3) театр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4) кино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5) мораль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6) религия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7) музыка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  <a:endParaRPr lang="ru-RU" sz="2400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469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</a:t>
            </a:r>
            <a:r>
              <a:rPr lang="ru-RU" b="1" dirty="0" smtClean="0"/>
              <a:t>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1958610"/>
            <a:ext cx="11093000" cy="31085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sz="2800" dirty="0" err="1">
                <a:solidFill>
                  <a:srgbClr val="000000"/>
                </a:solidFill>
                <a:latin typeface="Verdana"/>
              </a:rPr>
              <a:t>Мораль</a:t>
            </a:r>
            <a:r>
              <a:rPr lang="ru-RU" sz="2800" dirty="0">
                <a:solidFill>
                  <a:srgbClr val="000000"/>
                </a:solidFill>
                <a:latin typeface="Verdana"/>
              </a:rPr>
              <a:t> — нормы, выработанные человеком в истории, религия не относится к понятию «искусство</a:t>
            </a:r>
            <a:r>
              <a:rPr lang="ru-RU" sz="2800" dirty="0" smtClean="0">
                <a:solidFill>
                  <a:srgbClr val="000000"/>
                </a:solidFill>
                <a:latin typeface="Verdana"/>
              </a:rPr>
              <a:t>».</a:t>
            </a:r>
          </a:p>
          <a:p>
            <a:pPr algn="just"/>
            <a:endParaRPr lang="ru-RU" sz="2800" dirty="0">
              <a:solidFill>
                <a:srgbClr val="000000"/>
              </a:solidFill>
              <a:latin typeface="Verdana"/>
            </a:endParaRPr>
          </a:p>
          <a:p>
            <a:pPr algn="just"/>
            <a:endParaRPr lang="ru-RU" sz="2800" dirty="0" smtClean="0">
              <a:solidFill>
                <a:srgbClr val="000000"/>
              </a:solidFill>
              <a:latin typeface="Verdana"/>
            </a:endParaRPr>
          </a:p>
          <a:p>
            <a:pPr algn="just"/>
            <a:endParaRPr lang="ru-RU" sz="2800" dirty="0">
              <a:solidFill>
                <a:srgbClr val="000000"/>
              </a:solidFill>
              <a:latin typeface="Verdana"/>
            </a:endParaRPr>
          </a:p>
          <a:p>
            <a:pPr algn="just"/>
            <a:endParaRPr lang="ru-RU" sz="2800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sz="280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Verdana"/>
              </a:rPr>
              <a:t>Ответ: 56.</a:t>
            </a:r>
            <a:endParaRPr lang="ru-RU" sz="2800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297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515" y="1140069"/>
            <a:ext cx="9602788" cy="4006362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приведены названия потребностей. Все они, за исключением двух, являются названиями, под которыми в различных классификациях представлены природные потребности человека.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биологические; 2) физиологические; 3) социальные; 4) органические; 5) естественные; 6) эстетические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26316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Социальные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— потребность во взаимодействии с людьми. Эстетическая — потребность в прекрасном. Остальные потребности являются природными.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7820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383324"/>
            <a:ext cx="9602788" cy="4082440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перечень терминов. Все они, за исключением двух, относятся к понятию «общественный прогресс».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реформа; 2) эволюция; 3) революция; 4) застой; 5) скачок; 6) спад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67646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Застой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— стояние, спад — движение в обратном направлении — регресс.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46.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5734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879232"/>
            <a:ext cx="9602788" cy="5040922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терминов. Все они, за исключением двух, относятся к понятию «биологические потребности человека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».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воспроизводство рода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самореализация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питание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дыхание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движение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6) общение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7)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отдых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0273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Биологические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потребности — потребности без удовлетворения которых невозможно физическое существование человека. Потребности человека в самореализации и общении — потребности другого, высшего порядка, отражающего социальную сущность человека.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26.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8676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954088"/>
            <a:ext cx="9602788" cy="569912"/>
          </a:xfrm>
        </p:spPr>
        <p:txBody>
          <a:bodyPr/>
          <a:lstStyle/>
          <a:p>
            <a:r>
              <a:rPr lang="ru-RU" dirty="0" smtClean="0"/>
              <a:t>Экономика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524000"/>
            <a:ext cx="9602788" cy="394176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терминов. Все они, за исключением двух, относятся к понятию «рынок».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спрос; 2) директивное планирование; 3) предложение; 4) равновесная цена; 5) потребитель; 6) государственное ценообразование.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77178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254370"/>
            <a:ext cx="9602788" cy="4211394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Потребитель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(покупатель) наравне с продавцом участники рыночных отношений, формирующие спрос и предложение. Равновесная цена — цена, при которой спрос равен предложению товара.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«Выпадающие» термины: директивное планирование (план обязательного характера) и государственное ценообразование относятся не к рыночной экономике, а командной.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26.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2935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</a:t>
            </a:r>
            <a:r>
              <a:rPr lang="ru-RU" b="1" dirty="0" smtClean="0"/>
              <a:t>таблиц( образец 2021г.)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4273302"/>
              </p:ext>
            </p:extLst>
          </p:nvPr>
        </p:nvGraphicFramePr>
        <p:xfrm>
          <a:off x="483649" y="1047750"/>
          <a:ext cx="11093000" cy="1883410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630436">
                  <a:extLst>
                    <a:ext uri="{9D8B030D-6E8A-4147-A177-3AD203B41FA5}">
                      <a16:colId xmlns:a16="http://schemas.microsoft.com/office/drawing/2014/main" xmlns="" val="1804387176"/>
                    </a:ext>
                  </a:extLst>
                </a:gridCol>
                <a:gridCol w="7462564">
                  <a:extLst>
                    <a:ext uri="{9D8B030D-6E8A-4147-A177-3AD203B41FA5}">
                      <a16:colId xmlns:a16="http://schemas.microsoft.com/office/drawing/2014/main" xmlns="" val="1245203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НАПРАВЛЕНИЯ ПОЛИТИКИ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ХАРАКТЕРИСТИКА НАПРАВЛЕНИЙ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2109626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Фискальная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Регулирование государственного бюджета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930195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Контроль за денежной массой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210121645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83649" y="3344990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/>
              <a:t>Пояснение</a:t>
            </a:r>
            <a:r>
              <a:rPr lang="ru-RU" sz="2800" b="1" dirty="0" smtClean="0"/>
              <a:t>. </a:t>
            </a:r>
            <a:r>
              <a:rPr lang="ru-RU" sz="2800" dirty="0" smtClean="0"/>
              <a:t>Государство </a:t>
            </a:r>
            <a:r>
              <a:rPr lang="ru-RU" sz="2800" dirty="0"/>
              <a:t>осуществляет регулирование рынка прямыми и косвенными путями. К косвенным методам относят: денежно-кредитную (монетарную) политику (контроль за денежной массой) и бюджетно-налоговую (фискальную) политику. </a:t>
            </a:r>
          </a:p>
          <a:p>
            <a:r>
              <a:rPr lang="ru-RU" sz="2800" dirty="0"/>
              <a:t> </a:t>
            </a:r>
            <a:r>
              <a:rPr lang="ru-RU" sz="2800" b="1" dirty="0" smtClean="0"/>
              <a:t>Ответ</a:t>
            </a:r>
            <a:r>
              <a:rPr lang="ru-RU" sz="2800" b="1" dirty="0"/>
              <a:t>: монетарная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1722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031632"/>
            <a:ext cx="9602788" cy="4434132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перечень терминов. Все они, за исключением двух, характеризуют понятие «конкуренция».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монополия; 2) монопсония; 3) кооператив; 4) олигополия; 5) совершенная конкуренция; 6) корпорация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1785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890954"/>
            <a:ext cx="9602788" cy="4794738"/>
          </a:xfrm>
        </p:spPr>
        <p:txBody>
          <a:bodyPr/>
          <a:lstStyle/>
          <a:p>
            <a:pPr algn="just"/>
            <a:r>
              <a:rPr lang="ru-RU" sz="1400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sz="1400" dirty="0" err="1">
                <a:solidFill>
                  <a:srgbClr val="000000"/>
                </a:solidFill>
                <a:latin typeface="Verdana"/>
              </a:rPr>
              <a:t>Конкуренция</a:t>
            </a:r>
            <a:r>
              <a:rPr lang="ru-RU" sz="1400" dirty="0">
                <a:solidFill>
                  <a:srgbClr val="000000"/>
                </a:solidFill>
                <a:latin typeface="Verdana"/>
              </a:rPr>
              <a:t> бывает совершенной (чистой) и монополистической. При чистой конкуренции между собой конкурируют множество фирм, выпускающих однородную продукция, цена устанавливается в результате уравновешивания кривых спроса и предложения.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Монополия — ситуация, когда на рынке одна фирма полностью контролирует предложение определенного товара или услуги.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Монопсония — ситуация, когда на рынке есть несколько продавцов и один покупатель (градообразующее предприятие в небольшом городке, единолично устанавливающее размер зарплаты; министерство обороны, закупающее вооружение у нескольких фирм.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Олигополия — ситуация, когда на рынке малое число крупных фирм контролируют предложение определенного товара или услуги.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Кооператив — </a:t>
            </a:r>
            <a:r>
              <a:rPr lang="ru-RU" sz="1400" dirty="0" err="1">
                <a:solidFill>
                  <a:srgbClr val="000000"/>
                </a:solidFill>
                <a:latin typeface="Verdana"/>
              </a:rPr>
              <a:t>ооператив</a:t>
            </a:r>
            <a:r>
              <a:rPr lang="ru-RU" sz="1400" dirty="0">
                <a:solidFill>
                  <a:srgbClr val="000000"/>
                </a:solidFill>
                <a:latin typeface="Verdana"/>
              </a:rPr>
              <a:t> — основанное на членстве объединение людей и организаций, созданное для достижения общих экономических и социальных целей.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Корпорация — юридическое лицо, союз предприятий или отдельных предпринимателей, одна из форм организации предпринимательства. Основывается на долевой собственности.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Verdana"/>
              </a:rPr>
              <a:t>Последние два определения не характеризуют понятие конкуренции</a:t>
            </a:r>
            <a:r>
              <a:rPr lang="ru-RU" sz="1400" dirty="0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ru-RU" sz="14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Verdana"/>
              </a:rPr>
              <a:t>                   Ответ</a:t>
            </a:r>
            <a:r>
              <a:rPr lang="ru-RU" sz="1400" dirty="0">
                <a:solidFill>
                  <a:srgbClr val="000000"/>
                </a:solidFill>
                <a:latin typeface="Verdana"/>
              </a:rPr>
              <a:t>: 36.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8490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031632"/>
            <a:ext cx="9602788" cy="4434132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терминов. Все они, за исключением двух, относятся к понятию «безработица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».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рынок труда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занятость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фондовая биржа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трудовые ресурсы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пособие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6) коммерческий банк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4382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Безработица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— негативное социально-экономическое явление, связанное с тем, что человек не может найти работу. С безработицей не связаны такие понятие, как фондовая биржа и коммерческий банк, представляющие собой финансовые институты.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3628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954088"/>
            <a:ext cx="9602788" cy="405789"/>
          </a:xfrm>
        </p:spPr>
        <p:txBody>
          <a:bodyPr/>
          <a:lstStyle/>
          <a:p>
            <a:r>
              <a:rPr lang="ru-RU" dirty="0" smtClean="0"/>
              <a:t>Социальные отношения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441938"/>
            <a:ext cx="9602788" cy="4501662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терминов. Все они, за исключением двух, относятся к понятию «этническая общность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».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народность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племя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нация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род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каста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6)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государство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1103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61292"/>
            <a:ext cx="9602788" cy="4504471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перечень терминов. Все они, за исключением двух, относятся к понятию «этнические общности».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1) род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2) племя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3) народность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4) союз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5) нация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6) государство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4975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Род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, племя, народность, нация — это этнические общности.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46.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8095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890954"/>
            <a:ext cx="9602788" cy="4574809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Ниже приведён перечень терминов. Все они, за исключением двух, относятся к понятию «мораль».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1) социальная норма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2) санкции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3) эксперимент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4) гипотеза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5) добрый поступок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6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свободный выбор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23035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Эксперимент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и гипотеза относятся к научному познанию, а не к социальным нормам.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8093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954088"/>
            <a:ext cx="9602788" cy="440958"/>
          </a:xfrm>
        </p:spPr>
        <p:txBody>
          <a:bodyPr/>
          <a:lstStyle/>
          <a:p>
            <a:r>
              <a:rPr lang="ru-RU" dirty="0" smtClean="0"/>
              <a:t>Политика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547446"/>
            <a:ext cx="9602788" cy="3918317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политических партий. Все они, за исключением двух, образованы по политико-идеологическому признаку.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коммунистическая; 2) либеральная; 3) оппозиционная; 4) социал-демократическая; 5) кадровая; 6) монархическая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1523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</a:t>
            </a:r>
            <a:r>
              <a:rPr lang="ru-RU" b="1" dirty="0" smtClean="0"/>
              <a:t>таблиц</a:t>
            </a:r>
            <a:r>
              <a:rPr lang="ru-RU" b="1" dirty="0">
                <a:solidFill>
                  <a:prstClr val="black"/>
                </a:solidFill>
              </a:rPr>
              <a:t>( образец 2021г.)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2686337"/>
              </p:ext>
            </p:extLst>
          </p:nvPr>
        </p:nvGraphicFramePr>
        <p:xfrm>
          <a:off x="483649" y="909727"/>
          <a:ext cx="11093000" cy="2796540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921204">
                  <a:extLst>
                    <a:ext uri="{9D8B030D-6E8A-4147-A177-3AD203B41FA5}">
                      <a16:colId xmlns:a16="http://schemas.microsoft.com/office/drawing/2014/main" xmlns="" val="399551132"/>
                    </a:ext>
                  </a:extLst>
                </a:gridCol>
                <a:gridCol w="8171796">
                  <a:extLst>
                    <a:ext uri="{9D8B030D-6E8A-4147-A177-3AD203B41FA5}">
                      <a16:colId xmlns:a16="http://schemas.microsoft.com/office/drawing/2014/main" xmlns="" val="15904155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НАПРАВЛЕНИЯ ПОЛИТИКИ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СУЩНОСТЬ ПОЛИТИЧЕСКОГО НАПРАВЛЕНИЯ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969928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Защита интересов внутренних производителей от зарубежных конкурентов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46958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Фритредерство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Открытие внутреннего рынка для иностранных компаний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76767643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83649" y="4053310"/>
            <a:ext cx="11093000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Пояснение.</a:t>
            </a:r>
            <a:r>
              <a:rPr lang="ru-RU" sz="2800" dirty="0" err="1"/>
              <a:t>Защита</a:t>
            </a:r>
            <a:r>
              <a:rPr lang="ru-RU" sz="2800" dirty="0"/>
              <a:t> интересов внутренних производителей от зарубежных конкурентов, осуществляемая государством в международной торговле, носит название протекционизм.</a:t>
            </a:r>
          </a:p>
          <a:p>
            <a:r>
              <a:rPr lang="ru-RU" sz="2800" dirty="0"/>
              <a:t> </a:t>
            </a:r>
            <a:r>
              <a:rPr lang="ru-RU" sz="2800" b="1" dirty="0" smtClean="0"/>
              <a:t>Ответ</a:t>
            </a:r>
            <a:r>
              <a:rPr lang="ru-RU" sz="2800" b="1" dirty="0"/>
              <a:t>: протекционизм.</a:t>
            </a:r>
          </a:p>
        </p:txBody>
      </p:sp>
    </p:spTree>
    <p:extLst>
      <p:ext uri="{BB962C8B-B14F-4D97-AF65-F5344CB8AC3E}">
        <p14:creationId xmlns:p14="http://schemas.microsoft.com/office/powerpoint/2010/main" xmlns="" val="21123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26124"/>
            <a:ext cx="9602788" cy="4539640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Оппозиция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(в политике) — партия или группа, выступающая против господствующей партии или мнения, поддерживаемого большинством. Также, политическая деятельность партий, групп и движений, противостоящих правительственному курсу и ведущих с правящей партией (партиями) борьбу за государственную власть.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Кадровая партия: немногочисленна; свободное членство; опираются на профессиональных политиков и финансовую элиту; в них только те члены, которые голосуют на выборах за данную партию; проводят деятельность только в период выборов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966589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219200"/>
            <a:ext cx="9602788" cy="424656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приведён перечень терминов. Все они, за исключением двух, относятся к понятию «политический институт».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партии; 2) общественные движения; 3) семья; 4) группы давления; 5) избирательная система; 6) бизнес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222676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Политические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институты — это, в частности, государство и его структуры, избирательная система, политические партии, общественное мнение, средства массовой информации. Всякий политический институт состоит из структуры (организации) и идеи, которую эти структуры обслуживают.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8357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019908"/>
            <a:ext cx="9602788" cy="444585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Ниже приведён ряд терминов. Все они, за исключением двух, являются признаками демократии.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1) свободные выборы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2) многопартийность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3) террор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4) плюрализм мнений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5) отрицание оппозиции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6) принцип открытости и гласности в деятельности государственных органов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6668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Принципы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не свойственные демократии: террор, отрицание оппозиции. Это является характеристикой авторитарных и тоталитарных режимов.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3475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954088"/>
            <a:ext cx="9602788" cy="523020"/>
          </a:xfrm>
        </p:spPr>
        <p:txBody>
          <a:bodyPr/>
          <a:lstStyle/>
          <a:p>
            <a:r>
              <a:rPr lang="ru-RU" dirty="0" smtClean="0"/>
              <a:t>Право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453662"/>
            <a:ext cx="9602788" cy="4012101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характеристик. Все они, за исключением двух, относятся к понятию «правоотношение».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охраняемое государством; 2) урегулированное нормами права; 3) виновное; 4) </a:t>
            </a:r>
            <a:r>
              <a:rPr lang="ru-RU" i="1" dirty="0" err="1">
                <a:solidFill>
                  <a:srgbClr val="000000"/>
                </a:solidFill>
                <a:latin typeface="Verdana"/>
              </a:rPr>
              <a:t>общественноопасное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; 5) общественное отношение; 6) содержит права и обязанности участников.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616984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Правоотношение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— это общественное отношение, урегулированное нормами права. Оно охраняется государством и содержит права и обязанности участников.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Лишним будет 3,4 — это признаки правонарушения.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2448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1055078"/>
            <a:ext cx="9602788" cy="4410686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характеристик. Все они, за исключением двух, относятся к понятию «правовая норма».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установлена государством; 2) имеет письменную форму; 3) </a:t>
            </a:r>
            <a:r>
              <a:rPr lang="ru-RU" i="1" dirty="0">
                <a:solidFill>
                  <a:srgbClr val="FF0000"/>
                </a:solidFill>
                <a:latin typeface="Verdana"/>
              </a:rPr>
              <a:t>представление о добре; 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4) содержит в нормативно-правовых актах; 5) </a:t>
            </a:r>
            <a:r>
              <a:rPr lang="ru-RU" i="1" dirty="0">
                <a:solidFill>
                  <a:srgbClr val="FF0000"/>
                </a:solidFill>
                <a:latin typeface="Verdana"/>
              </a:rPr>
              <a:t>внутреннее побуждение; 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6) охраняется и защищается государством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6837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Нормы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права в отличие от морали регулируют общественные отношения с позиций законного и незаконного, и обязательны для исполнения.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7156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61292"/>
            <a:ext cx="9602788" cy="4504471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Ниже приведен ряд характеристик. Все они, за исключением двух, относятся к понятию «правовая норма».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Verdana"/>
              </a:rPr>
              <a:t>1) установлена государством; 2) имеет письменную форму; 3) содержится в нормативно-правовых актах; 4) общеобязательна; 5) осуществляется преимущественно в силу привычки; 6) отражает представление общества о добре и зле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Найдите два термина, «выпадающих» из общего ряда, и запишите в ответ цифры, под которыми они указаны.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208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Изменения ЕГЭ 2022 по сравнению с ЕГЭ 2021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36021071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Verdana"/>
              </a:rPr>
              <a:t>Пояснение.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Совокупность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представлений о добре и зле — это нормы морали.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56.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83994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49570"/>
            <a:ext cx="9602788" cy="4516194"/>
          </a:xfrm>
        </p:spPr>
        <p:txBody>
          <a:bodyPr/>
          <a:lstStyle/>
          <a:p>
            <a:pPr algn="ctr"/>
            <a:r>
              <a:rPr lang="ru-RU" sz="9600" dirty="0" smtClean="0"/>
              <a:t>Спасибо за внимание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xmlns="" val="265874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182138"/>
                </a:solidFill>
                <a:latin typeface="Open Sans"/>
              </a:rPr>
              <a:t>Экзамен по обществознанию длится 180 минут (3 часа) и включает в себя 25 заданий, которые проверяют знание пяти тематических блоков</a:t>
            </a:r>
            <a:r>
              <a:rPr lang="ru-RU" dirty="0" smtClean="0">
                <a:solidFill>
                  <a:srgbClr val="182138"/>
                </a:solidFill>
                <a:latin typeface="Open Sans"/>
              </a:rPr>
              <a:t>:</a:t>
            </a:r>
            <a:endParaRPr lang="ru-RU" dirty="0">
              <a:solidFill>
                <a:srgbClr val="182138"/>
              </a:solidFill>
              <a:latin typeface="Open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182138"/>
                </a:solidFill>
                <a:latin typeface="Open Sans"/>
              </a:rPr>
              <a:t>Человек и </a:t>
            </a:r>
            <a:r>
              <a:rPr lang="ru-RU" dirty="0" smtClean="0">
                <a:solidFill>
                  <a:srgbClr val="182138"/>
                </a:solidFill>
                <a:latin typeface="Open Sans"/>
              </a:rPr>
              <a:t>Общество</a:t>
            </a:r>
            <a:endParaRPr lang="ru-RU" dirty="0">
              <a:solidFill>
                <a:srgbClr val="182138"/>
              </a:solidFill>
              <a:latin typeface="Open San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182138"/>
                </a:solidFill>
                <a:latin typeface="Open Sans"/>
              </a:rPr>
              <a:t>Экономика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182138"/>
                </a:solidFill>
                <a:latin typeface="Open Sans"/>
              </a:rPr>
              <a:t>Социальные отношения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182138"/>
                </a:solidFill>
                <a:latin typeface="Open Sans"/>
              </a:rPr>
              <a:t>Политика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182138"/>
                </a:solidFill>
                <a:latin typeface="Open Sans"/>
              </a:rPr>
              <a:t>Право</a:t>
            </a:r>
          </a:p>
          <a:p>
            <a:r>
              <a:rPr lang="ru-RU" smtClean="0"/>
              <a:t>Время выполнения заданий 1-16 – 2-3 минуты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50279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1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Open Sans"/>
              </a:rPr>
              <a:t>Обратите внимание: задание № 1 не привязано ни к какому тематическому блоку. Это значит, что в первом задании может попасться вопрос на любую тему из существующих в ЕГЭ по обществознанию</a:t>
            </a:r>
            <a:r>
              <a:rPr lang="ru-RU" sz="2800" dirty="0" smtClean="0">
                <a:solidFill>
                  <a:srgbClr val="000000"/>
                </a:solidFill>
                <a:latin typeface="Open Sans"/>
              </a:rPr>
              <a:t>. </a:t>
            </a:r>
            <a:r>
              <a:rPr lang="ru-RU" sz="2800" smtClean="0">
                <a:solidFill>
                  <a:srgbClr val="000000"/>
                </a:solidFill>
                <a:latin typeface="Open Sans"/>
              </a:rPr>
              <a:t>(Оценивается в 1 балл)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8550" y="1082779"/>
            <a:ext cx="3594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rgbClr val="415588"/>
                  </a:solidFill>
                  <a:prstDash val="solid"/>
                </a:ln>
                <a:pattFill prst="pct50">
                  <a:fgClr>
                    <a:srgbClr val="415588"/>
                  </a:fgClr>
                  <a:bgClr>
                    <a:srgbClr val="415588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15588"/>
                  </a:outerShdw>
                </a:effectLst>
              </a:rPr>
              <a:t>Внимание!</a:t>
            </a:r>
            <a:endParaRPr lang="ru-RU" sz="5400" b="1" dirty="0">
              <a:ln w="12700">
                <a:solidFill>
                  <a:srgbClr val="415588"/>
                </a:solidFill>
                <a:prstDash val="solid"/>
              </a:ln>
              <a:pattFill prst="pct50">
                <a:fgClr>
                  <a:srgbClr val="415588"/>
                </a:fgClr>
                <a:bgClr>
                  <a:srgbClr val="415588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15588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46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 1 – понятийное задание базового уровня – нацелено на проверку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знаний об обществе как целостной развивающейся системе в единстве и взаимодействии его основных сфер </a:t>
            </a:r>
            <a:r>
              <a:rPr lang="ru-RU" smtClean="0"/>
              <a:t>и институтов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</a:t>
            </a:r>
            <a:r>
              <a:rPr lang="ru-RU" b="1" dirty="0" smtClean="0"/>
              <a:t>1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3456672"/>
              </p:ext>
            </p:extLst>
          </p:nvPr>
        </p:nvGraphicFramePr>
        <p:xfrm>
          <a:off x="855785" y="895350"/>
          <a:ext cx="10367791" cy="4742815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0367791">
                  <a:extLst>
                    <a:ext uri="{9D8B030D-6E8A-4147-A177-3AD203B41FA5}">
                      <a16:colId xmlns:a16="http://schemas.microsoft.com/office/drawing/2014/main" xmlns="" val="14197678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8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Ниже приведён ряд терминов. Все они, за исключением двух, характеризуют социальную динамику.</a:t>
                      </a:r>
                    </a:p>
                    <a:p>
                      <a:pPr algn="just"/>
                      <a:r>
                        <a:rPr lang="ru-RU" sz="28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  <a:p>
                      <a:pPr algn="just"/>
                      <a:r>
                        <a:rPr lang="ru-RU" sz="2800" b="0" i="1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прогресс; 2) структура; 3) эволюция; 4) реформа; 5) спад; 6) стратификация</a:t>
                      </a:r>
                      <a:endParaRPr lang="ru-RU" sz="2800" b="0" i="0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just"/>
                      <a:r>
                        <a:rPr lang="ru-RU" sz="28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  <a:p>
                      <a:pPr algn="just"/>
                      <a:r>
                        <a:rPr lang="ru-RU" sz="28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Найдите два термина, «выпадающих» из общего ряда, и запишите в ответ цифры, под которыми они указаны.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876618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435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59169" y="2828835"/>
            <a:ext cx="89564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Verdana"/>
              </a:rPr>
              <a:t>Пояснение</a:t>
            </a:r>
            <a:r>
              <a:rPr lang="ru-RU" b="1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Динамика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— это изменения. Структура и стратификация не являются таковыми. Эти термины описывают общество, а не его изменения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.</a:t>
            </a:r>
          </a:p>
          <a:p>
            <a:pPr algn="just"/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  <a:p>
            <a:pPr algn="just"/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26.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98472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efault Theme" id="{C1BFB350-3AA4-4A6D-87C7-20E727CB01E8}" vid="{29C2E1FB-670C-43F6-BC7D-3E81039919B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1137</TotalTime>
  <Words>1213</Words>
  <Application>Microsoft Office PowerPoint</Application>
  <PresentationFormat>Произвольный</PresentationFormat>
  <Paragraphs>213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Default Theme</vt:lpstr>
      <vt:lpstr>Подготовка к ЕГЭ по обществознанию</vt:lpstr>
      <vt:lpstr>Задания 1 Анализ схем и таблиц( образец 2021г.)</vt:lpstr>
      <vt:lpstr>Задания 1 Анализ схем и таблиц( образец 2021г.)</vt:lpstr>
      <vt:lpstr>Слайд 4</vt:lpstr>
      <vt:lpstr>Слайд 5</vt:lpstr>
      <vt:lpstr>Слайд 6</vt:lpstr>
      <vt:lpstr>Слайд 7</vt:lpstr>
      <vt:lpstr>Задания 1</vt:lpstr>
      <vt:lpstr>Слайд 9</vt:lpstr>
      <vt:lpstr>Задания 1</vt:lpstr>
      <vt:lpstr>Задания 1</vt:lpstr>
      <vt:lpstr>Слайд 12</vt:lpstr>
      <vt:lpstr>Слайд 13</vt:lpstr>
      <vt:lpstr>Слайд 14</vt:lpstr>
      <vt:lpstr>Слайд 15</vt:lpstr>
      <vt:lpstr>Слайд 16</vt:lpstr>
      <vt:lpstr>Слайд 17</vt:lpstr>
      <vt:lpstr>Экономика</vt:lpstr>
      <vt:lpstr>Слайд 19</vt:lpstr>
      <vt:lpstr>Слайд 20</vt:lpstr>
      <vt:lpstr>Слайд 21</vt:lpstr>
      <vt:lpstr>Слайд 22</vt:lpstr>
      <vt:lpstr>Слайд 23</vt:lpstr>
      <vt:lpstr>Социальные отношения</vt:lpstr>
      <vt:lpstr>Слайд 25</vt:lpstr>
      <vt:lpstr>Слайд 26</vt:lpstr>
      <vt:lpstr>Слайд 27</vt:lpstr>
      <vt:lpstr>Слайд 28</vt:lpstr>
      <vt:lpstr>Политика </vt:lpstr>
      <vt:lpstr>Слайд 30</vt:lpstr>
      <vt:lpstr>Слайд 31</vt:lpstr>
      <vt:lpstr>Слайд 32</vt:lpstr>
      <vt:lpstr>Слайд 33</vt:lpstr>
      <vt:lpstr>Слайд 34</vt:lpstr>
      <vt:lpstr>Право 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по обществознанию</dc:title>
  <dc:creator>Microsoft</dc:creator>
  <cp:lastModifiedBy>Пользователь Windows</cp:lastModifiedBy>
  <cp:revision>26</cp:revision>
  <dcterms:created xsi:type="dcterms:W3CDTF">2020-06-05T03:46:19Z</dcterms:created>
  <dcterms:modified xsi:type="dcterms:W3CDTF">2021-10-15T11:07:44Z</dcterms:modified>
</cp:coreProperties>
</file>