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57" r:id="rId4"/>
    <p:sldId id="260" r:id="rId5"/>
    <p:sldId id="261" r:id="rId6"/>
    <p:sldId id="262" r:id="rId7"/>
    <p:sldId id="267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/>
    <p:restoredTop sz="94660"/>
  </p:normalViewPr>
  <p:slideViewPr>
    <p:cSldViewPr snapToGrid="0">
      <p:cViewPr>
        <p:scale>
          <a:sx n="74" d="100"/>
          <a:sy n="74" d="100"/>
        </p:scale>
        <p:origin x="-1206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ru-RU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charset="0"/>
                <a:ea typeface="Arial Black" panose="020B0A04020102020204" charset="0"/>
                <a:cs typeface="Arial Black" panose="020B0A04020102020204" charset="0"/>
                <a:sym typeface="Arial Black" panose="020B0A04020102020204" charset="0"/>
              </a:defRPr>
            </a:pPr>
            <a:r>
              <a:rPr lang="ru-RU" sz="1800" u="sng">
                <a:solidFill>
                  <a:schemeClr val="accent2">
                    <a:lumMod val="75000"/>
                  </a:schemeClr>
                </a:solidFill>
                <a:latin typeface="Arial Black" panose="020B0A04020102020204" charset="0"/>
                <a:ea typeface="Arial Black" panose="020B0A04020102020204" charset="0"/>
                <a:cs typeface="Arial Black" panose="020B0A04020102020204" charset="0"/>
                <a:sym typeface="Arial Black" panose="020B0A04020102020204" charset="0"/>
              </a:rPr>
              <a:t>Динамика успеваемости по предмету за  три года. Качество знаний.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История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z="1800"/>
                      <a:t>53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sz="1800"/>
                      <a:t>55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0494453991563818"/>
                      <c:h val="0.0306453707310739"/>
                    </c:manualLayout>
                  </c15:layout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sz="1800"/>
                      <a:t>57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ru-RU" sz="1800"/>
                      <a:t>64, 7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Black" panose="020B0A04020102020204" charset="0"/>
                    <a:ea typeface="Arial Black" panose="020B0A04020102020204" charset="0"/>
                    <a:cs typeface="Arial Black" panose="020B0A04020102020204" charset="0"/>
                    <a:sym typeface="Arial Black" panose="020B0A04020102020204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  <c:pt idx="3">
                  <c:v>2020-2021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53</c:v>
                </c:pt>
                <c:pt idx="1">
                  <c:v>55</c:v>
                </c:pt>
                <c:pt idx="2">
                  <c:v>57</c:v>
                </c:pt>
                <c:pt idx="3">
                  <c:v>64.7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Обществознание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z="1800"/>
                      <a:t>59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sz="1800"/>
                      <a:t>66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04639900015623E-3"/>
                  <c:y val="-7.5314894169588396E-3"/>
                </c:manualLayout>
              </c:layout>
              <c:tx>
                <c:rich>
                  <a:bodyPr/>
                  <a:lstStyle/>
                  <a:p>
                    <a:r>
                      <a:rPr lang="ru-RU" sz="1800"/>
                      <a:t>60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ru-RU" sz="1800"/>
                      <a:t>67, 2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Black" panose="020B0A04020102020204" charset="0"/>
                    <a:ea typeface="Arial Black" panose="020B0A04020102020204" charset="0"/>
                    <a:cs typeface="Arial Black" panose="020B0A04020102020204" charset="0"/>
                    <a:sym typeface="Arial Black" panose="020B0A04020102020204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  <c:pt idx="3">
                  <c:v>2020-2021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59</c:v>
                </c:pt>
                <c:pt idx="1">
                  <c:v>66</c:v>
                </c:pt>
                <c:pt idx="2">
                  <c:v>60</c:v>
                </c:pt>
                <c:pt idx="3">
                  <c:v>67.2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70648576"/>
        <c:axId val="70650496"/>
      </c:barChart>
      <c:catAx>
        <c:axId val="70648576"/>
        <c:scaling>
          <c:orientation val="minMax"/>
        </c:scaling>
        <c:delete val="0"/>
        <c:axPos val="l"/>
        <c:title>
          <c:tx>
            <c:rich>
              <a:bodyPr rot="-5400000" spcFirstLastPara="0" vertOverflow="ellipsis" vert="horz" wrap="square" anchor="ctr" anchorCtr="1"/>
              <a:lstStyle/>
              <a:p>
                <a:pPr defTabSz="914400">
                  <a:defRPr lang="ru-RU"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 Black" panose="020B0A04020102020204" charset="0"/>
                    <a:ea typeface="Arial Black" panose="020B0A04020102020204" charset="0"/>
                    <a:cs typeface="Arial Black" panose="020B0A04020102020204" charset="0"/>
                    <a:sym typeface="Arial Black" panose="020B0A04020102020204" charset="0"/>
                  </a:defRPr>
                </a:pPr>
                <a:r>
                  <a:rPr lang="ru-RU" sz="1400">
                    <a:solidFill>
                      <a:schemeClr val="tx2">
                        <a:lumMod val="75000"/>
                      </a:schemeClr>
                    </a:solidFill>
                  </a:rPr>
                  <a:t>учебный год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ru-RU"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charset="0"/>
                <a:ea typeface="Arial Black" panose="020B0A04020102020204" charset="0"/>
                <a:cs typeface="Arial Black" panose="020B0A04020102020204" charset="0"/>
                <a:sym typeface="Arial Black" panose="020B0A04020102020204" charset="0"/>
              </a:defRPr>
            </a:pPr>
            <a:endParaRPr lang="ru-RU"/>
          </a:p>
        </c:txPr>
        <c:crossAx val="70650496"/>
        <c:crosses val="autoZero"/>
        <c:auto val="1"/>
        <c:lblAlgn val="ctr"/>
        <c:lblOffset val="100"/>
        <c:noMultiLvlLbl val="0"/>
      </c:catAx>
      <c:valAx>
        <c:axId val="70650496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70648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ru-RU"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charset="0"/>
                <a:ea typeface="Arial Black" panose="020B0A04020102020204" charset="0"/>
                <a:cs typeface="Arial Black" panose="020B0A04020102020204" charset="0"/>
                <a:sym typeface="Arial Black" panose="020B0A04020102020204" charset="0"/>
              </a:defRPr>
            </a:pPr>
            <a:endParaRPr lang="ru-RU"/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ru-RU"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charset="0"/>
                <a:ea typeface="Arial Black" panose="020B0A04020102020204" charset="0"/>
                <a:cs typeface="Arial Black" panose="020B0A04020102020204" charset="0"/>
                <a:sym typeface="Arial Black" panose="020B0A04020102020204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23025324088031399"/>
          <c:y val="0.94318891247346703"/>
          <c:w val="0.59119686463672005"/>
          <c:h val="2.1725558746410301E-2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ru-RU"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Black" panose="020B0A04020102020204" charset="0"/>
              <a:ea typeface="Arial Black" panose="020B0A04020102020204" charset="0"/>
              <a:cs typeface="Arial Black" panose="020B0A04020102020204" charset="0"/>
              <a:sym typeface="Arial Black" panose="020B0A0402010202020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ru-RU">
          <a:latin typeface="Arial Black" panose="020B0A04020102020204" charset="0"/>
          <a:ea typeface="Arial Black" panose="020B0A04020102020204" charset="0"/>
          <a:cs typeface="Arial Black" panose="020B0A04020102020204" charset="0"/>
          <a:sym typeface="Arial Black" panose="020B0A04020102020204" charset="0"/>
        </a:defRPr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652B2-8C6E-419B-8E93-813F678ADC08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6DC3D-C717-495C-B489-C044A339A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275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92D637E-0CAA-4A9B-A44F-549024C9865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25.02.2022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19B0A7D-0395-49D7-8794-624DA0A263D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92D637E-0CAA-4A9B-A44F-549024C9865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25.02.2022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19B0A7D-0395-49D7-8794-624DA0A263D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92D637E-0CAA-4A9B-A44F-549024C9865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25.02.2022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19B0A7D-0395-49D7-8794-624DA0A263D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92D637E-0CAA-4A9B-A44F-549024C9865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25.02.2022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19B0A7D-0395-49D7-8794-624DA0A263D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92D637E-0CAA-4A9B-A44F-549024C9865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25.02.2022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19B0A7D-0395-49D7-8794-624DA0A263D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92D637E-0CAA-4A9B-A44F-549024C9865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25.02.2022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19B0A7D-0395-49D7-8794-624DA0A263D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92D637E-0CAA-4A9B-A44F-549024C9865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25.02.2022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19B0A7D-0395-49D7-8794-624DA0A263D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92D637E-0CAA-4A9B-A44F-549024C9865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25.02.2022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19B0A7D-0395-49D7-8794-624DA0A263D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92D637E-0CAA-4A9B-A44F-549024C9865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25.02.2022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19B0A7D-0395-49D7-8794-624DA0A263D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92D637E-0CAA-4A9B-A44F-549024C9865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25.02.2022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19B0A7D-0395-49D7-8794-624DA0A263D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92D637E-0CAA-4A9B-A44F-549024C9865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25.02.2022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19B0A7D-0395-49D7-8794-624DA0A263D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dirty="0"/>
              <a:t>Образец заголовка</a:t>
            </a:r>
            <a:endParaRPr lang="en-US" altLang="x-none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Образец текста</a:t>
            </a:r>
          </a:p>
          <a:p>
            <a:pPr lvl="1"/>
            <a:r>
              <a:rPr dirty="0"/>
              <a:t>Второй уровень</a:t>
            </a:r>
          </a:p>
          <a:p>
            <a:pPr lvl="2"/>
            <a:r>
              <a:rPr dirty="0"/>
              <a:t>Третий уровень</a:t>
            </a:r>
          </a:p>
          <a:p>
            <a:pPr lvl="3"/>
            <a:r>
              <a:rPr dirty="0"/>
              <a:t>Четвертый уровень</a:t>
            </a:r>
          </a:p>
          <a:p>
            <a:pPr lvl="4"/>
            <a:r>
              <a:rPr dirty="0"/>
              <a:t>Пятый уровень</a:t>
            </a:r>
            <a:endParaRPr lang="en-US" altLang="x-non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92D637E-0CAA-4A9B-A44F-549024C9865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25.02.2022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19B0A7D-0395-49D7-8794-624DA0A263D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22680"/>
            <a:ext cx="7772400" cy="1703070"/>
          </a:xfrm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altLang="uk-UA" sz="6000" i="0" u="none" strike="noStrike" kern="1200" cap="none" spc="0" normalizeH="0" baseline="0" noProof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Arial Black" panose="020B0A04020102020204" charset="0"/>
                <a:ea typeface="+mj-ea"/>
                <a:cs typeface="Arial Black" panose="020B0A04020102020204" charset="0"/>
              </a:rPr>
              <a:t>Медведева Анна Алексеевна</a:t>
            </a:r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25925" y="3006090"/>
            <a:ext cx="3775075" cy="2125980"/>
          </a:xfrm>
        </p:spPr>
        <p:txBody>
          <a:bodyPr vert="horz" wrap="square" lIns="91440" tIns="45720" rIns="91440" bIns="45720" anchor="t" anchorCtr="0"/>
          <a:lstStyle/>
          <a:p>
            <a:pPr defTabSz="914400">
              <a:buClrTx/>
              <a:buSzTx/>
            </a:pPr>
            <a:r>
              <a:rPr lang="ru-RU" altLang="uk-UA" kern="1200" dirty="0">
                <a:latin typeface="Arial Black" panose="020B0A04020102020204" charset="0"/>
                <a:ea typeface="+mn-ea"/>
                <a:cs typeface="Arial Black" panose="020B0A04020102020204" charset="0"/>
              </a:rPr>
              <a:t>учитель истории и обществознания МБОУ «Первомайская школа»</a:t>
            </a:r>
          </a:p>
          <a:p>
            <a:pPr defTabSz="914400">
              <a:buClrTx/>
              <a:buSzTx/>
            </a:pPr>
            <a:endParaRPr lang="ru-RU" altLang="uk-UA" kern="1200" dirty="0">
              <a:latin typeface="Arial Black" panose="020B0A04020102020204" charset="0"/>
              <a:ea typeface="+mn-ea"/>
              <a:cs typeface="Arial Black" panose="020B0A04020102020204" charset="0"/>
            </a:endParaRPr>
          </a:p>
        </p:txBody>
      </p:sp>
      <p:pic>
        <p:nvPicPr>
          <p:cNvPr id="3" name="Изображение 2" descr="фото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43250"/>
            <a:ext cx="4225290" cy="30099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860" y="0"/>
            <a:ext cx="8843010" cy="1150620"/>
          </a:xfrm>
        </p:spPr>
        <p:txBody>
          <a:bodyPr/>
          <a:lstStyle/>
          <a:p>
            <a:r>
              <a:rPr lang="ru-RU" altLang="en-US" sz="3200">
                <a:solidFill>
                  <a:schemeClr val="tx2">
                    <a:lumMod val="75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Общественная активность</a:t>
            </a: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1"/>
          </p:nvPr>
        </p:nvSpPr>
        <p:spPr>
          <a:xfrm>
            <a:off x="149860" y="771525"/>
            <a:ext cx="8843645" cy="5479415"/>
          </a:xfrm>
        </p:spPr>
        <p:txBody>
          <a:bodyPr/>
          <a:lstStyle/>
          <a:p>
            <a:pPr>
              <a:buFont typeface="Wingdings" panose="05000000000000000000" charset="0"/>
              <a:buChar char="Ø"/>
            </a:pPr>
            <a:r>
              <a:rPr lang="ru-RU" altLang="en-US"/>
              <a:t>член жюри регионального этапа Всероссийской олимпиады по истории в 2018,2020,2022 гг;</a:t>
            </a:r>
          </a:p>
          <a:p>
            <a:pPr>
              <a:buFont typeface="Wingdings" panose="05000000000000000000" charset="0"/>
              <a:buChar char="Ø"/>
            </a:pPr>
            <a:r>
              <a:rPr lang="ru-RU" altLang="en-US"/>
              <a:t>член предметной комисии по составлению заданий на муниципальный этап олимпиады по истории в 2019 г;</a:t>
            </a:r>
          </a:p>
          <a:p>
            <a:pPr>
              <a:buFont typeface="Wingdings" panose="05000000000000000000" charset="0"/>
              <a:buChar char="Ø"/>
            </a:pPr>
            <a:r>
              <a:rPr lang="ru-RU" altLang="en-US"/>
              <a:t>эксперт  по проверке выполнения заданий с развёрнутым ответом ЕГЭ (история, обществознание) в 2015-2021гг;</a:t>
            </a:r>
          </a:p>
          <a:p>
            <a:pPr>
              <a:buFont typeface="Wingdings" panose="05000000000000000000" charset="0"/>
              <a:buChar char="Ø"/>
            </a:pPr>
            <a:r>
              <a:rPr lang="ru-RU" altLang="en-US"/>
              <a:t>член жюри МАН «Искатель» (2018-2019 уч.г, 2021-2022 уч.г)</a:t>
            </a:r>
          </a:p>
          <a:p>
            <a:pPr>
              <a:buFont typeface="Wingdings" panose="05000000000000000000" charset="0"/>
              <a:buChar char="Ø"/>
            </a:pPr>
            <a:r>
              <a:rPr lang="ru-RU" altLang="en-US"/>
              <a:t>член жюри конкурса «Летопись родного края» (2020-2021 уч.год)</a:t>
            </a:r>
          </a:p>
          <a:p>
            <a:pPr>
              <a:buFont typeface="Wingdings" panose="05000000000000000000" charset="0"/>
              <a:buChar char="Ø"/>
            </a:pPr>
            <a:r>
              <a:rPr lang="ru-RU" altLang="en-US"/>
              <a:t>член экспертной  группы по предметам (по аттестации педработников) 2019-2022 гг</a:t>
            </a:r>
          </a:p>
          <a:p>
            <a:pPr>
              <a:buFont typeface="Wingdings" panose="05000000000000000000" charset="0"/>
              <a:buChar char="Ø"/>
            </a:pPr>
            <a:endParaRPr lang="ru-RU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Замещающее содержимое 4" descr="благодарность 17-18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3165475" cy="4351655"/>
          </a:xfrm>
          <a:prstGeom prst="rect">
            <a:avLst/>
          </a:prstGeom>
        </p:spPr>
      </p:pic>
      <p:pic>
        <p:nvPicPr>
          <p:cNvPr id="7" name="Замещающее содержимое 6" descr="грамота 19-20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816860" y="0"/>
            <a:ext cx="3165475" cy="4351655"/>
          </a:xfrm>
          <a:prstGeom prst="rect">
            <a:avLst/>
          </a:prstGeom>
        </p:spPr>
      </p:pic>
      <p:pic>
        <p:nvPicPr>
          <p:cNvPr id="9" name="Изображение 8" descr="грамота министерства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9140" y="0"/>
            <a:ext cx="3165475" cy="4351655"/>
          </a:xfrm>
          <a:prstGeom prst="rect">
            <a:avLst/>
          </a:prstGeom>
        </p:spPr>
      </p:pic>
      <p:pic>
        <p:nvPicPr>
          <p:cNvPr id="10" name="Изображение 9" descr="письмо от фоксфорда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0250" y="3348355"/>
            <a:ext cx="2394585" cy="330136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>
                <a:solidFill>
                  <a:schemeClr val="accent3">
                    <a:lumMod val="75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Общие сведения</a:t>
            </a: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463550" y="1483360"/>
            <a:ext cx="8150225" cy="4693920"/>
          </a:xfrm>
        </p:spPr>
        <p:txBody>
          <a:bodyPr/>
          <a:lstStyle/>
          <a:p>
            <a:r>
              <a:rPr lang="ru-RU" altLang="en-US"/>
              <a:t>1970 года рожения;</a:t>
            </a:r>
          </a:p>
          <a:p>
            <a:r>
              <a:rPr lang="ru-RU" altLang="en-US"/>
              <a:t>окончила исторический факультет Симферопольского государственного университета  им. М.В. Фрунзе в 1992 году;</a:t>
            </a:r>
          </a:p>
          <a:p>
            <a:r>
              <a:rPr lang="ru-RU" altLang="en-US"/>
              <a:t>специальность по диплому - история;</a:t>
            </a:r>
          </a:p>
          <a:p>
            <a:r>
              <a:rPr lang="ru-RU" altLang="en-US"/>
              <a:t>квалификация - «Историк.Преподаватель истории и обществоведения»;</a:t>
            </a:r>
          </a:p>
          <a:p>
            <a:r>
              <a:rPr lang="ru-RU" altLang="en-US"/>
              <a:t>стаж работы 31 год ( на 01.09.2021).</a:t>
            </a:r>
          </a:p>
          <a:p>
            <a:endParaRPr lang="ru-RU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470" y="365125"/>
            <a:ext cx="8694420" cy="120459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2800" i="0" u="none" strike="noStrike" kern="1200" cap="none" spc="0" normalizeH="0" baseline="0" noProof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 Black" panose="020B0A04020102020204" charset="0"/>
                <a:ea typeface="+mj-ea"/>
                <a:cs typeface="Arial Black" panose="020B0A04020102020204" charset="0"/>
              </a:rPr>
              <a:t>Тема самообразования (методическая проблема)</a:t>
            </a:r>
          </a:p>
        </p:txBody>
      </p:sp>
      <p:grpSp>
        <p:nvGrpSpPr>
          <p:cNvPr id="3" name="Group 2"/>
          <p:cNvGrpSpPr/>
          <p:nvPr/>
        </p:nvGrpSpPr>
        <p:grpSpPr bwMode="auto">
          <a:xfrm>
            <a:off x="2904226" y="1569956"/>
            <a:ext cx="3512185" cy="4417060"/>
            <a:chOff x="1723" y="618"/>
            <a:chExt cx="2312" cy="3220"/>
          </a:xfrm>
        </p:grpSpPr>
        <p:sp>
          <p:nvSpPr>
            <p:cNvPr id="10251" name="AutoShape 3"/>
            <p:cNvSpPr>
              <a:spLocks noChangeArrowheads="1"/>
            </p:cNvSpPr>
            <p:nvPr/>
          </p:nvSpPr>
          <p:spPr bwMode="auto">
            <a:xfrm>
              <a:off x="1723" y="618"/>
              <a:ext cx="2312" cy="3220"/>
            </a:xfrm>
            <a:prstGeom prst="flowChartDecision">
              <a:avLst/>
            </a:prstGeom>
            <a:gradFill rotWithShape="1">
              <a:gsLst>
                <a:gs pos="0">
                  <a:srgbClr val="FC9FCB"/>
                </a:gs>
                <a:gs pos="13000">
                  <a:srgbClr val="F8B049"/>
                </a:gs>
                <a:gs pos="21001">
                  <a:srgbClr val="F8B049"/>
                </a:gs>
                <a:gs pos="63000">
                  <a:srgbClr val="FEE7F2"/>
                </a:gs>
                <a:gs pos="67000">
                  <a:srgbClr val="F952A0"/>
                </a:gs>
                <a:gs pos="69000">
                  <a:srgbClr val="C50849"/>
                </a:gs>
                <a:gs pos="82001">
                  <a:srgbClr val="B43E85"/>
                </a:gs>
                <a:gs pos="100000">
                  <a:srgbClr val="F8B049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en-US" sz="1800" b="1">
                  <a:sym typeface="+mn-ea"/>
                </a:rPr>
                <a:t>«Формирование ключевых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en-US" sz="1800" b="1">
                  <a:sym typeface="+mn-ea"/>
                </a:rPr>
                <a:t>компетенций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en-US" sz="1800" b="1">
                  <a:sym typeface="+mn-ea"/>
                </a:rPr>
                <a:t> на уроках истории и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en-US" sz="1800" b="1">
                  <a:sym typeface="+mn-ea"/>
                </a:rPr>
                <a:t>обществознания»</a:t>
              </a:r>
              <a:endParaRPr lang="ru-RU" altLang="ru-RU" sz="1800" b="1"/>
            </a:p>
          </p:txBody>
        </p:sp>
        <p:sp>
          <p:nvSpPr>
            <p:cNvPr id="10252" name="WordArt 4"/>
            <p:cNvSpPr>
              <a:spLocks noChangeArrowheads="1" noChangeShapeType="1" noTextEdit="1"/>
            </p:cNvSpPr>
            <p:nvPr/>
          </p:nvSpPr>
          <p:spPr bwMode="auto">
            <a:xfrm>
              <a:off x="1939" y="1487"/>
              <a:ext cx="1837" cy="1409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endParaRPr lang="ru-RU" sz="2000" b="1" kern="10">
                <a:ln w="9525">
                  <a:solidFill>
                    <a:srgbClr val="000000"/>
                  </a:solidFill>
                  <a:round/>
                </a:ln>
                <a:solidFill>
                  <a:srgbClr val="993300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47110" name="AutoShape 6"/>
          <p:cNvSpPr>
            <a:spLocks noChangeArrowheads="1"/>
          </p:cNvSpPr>
          <p:nvPr/>
        </p:nvSpPr>
        <p:spPr bwMode="auto">
          <a:xfrm>
            <a:off x="5621020" y="1569720"/>
            <a:ext cx="2390140" cy="731520"/>
          </a:xfrm>
          <a:prstGeom prst="wedgeRoundRectCallout">
            <a:avLst>
              <a:gd name="adj1" fmla="val -74847"/>
              <a:gd name="adj2" fmla="val 3745"/>
              <a:gd name="adj3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FF9933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Информационная компетентность</a:t>
            </a:r>
          </a:p>
        </p:txBody>
      </p:sp>
      <p:sp>
        <p:nvSpPr>
          <p:cNvPr id="47111" name="AutoShape 7"/>
          <p:cNvSpPr>
            <a:spLocks noChangeArrowheads="1"/>
          </p:cNvSpPr>
          <p:nvPr/>
        </p:nvSpPr>
        <p:spPr bwMode="auto">
          <a:xfrm>
            <a:off x="6627495" y="3132455"/>
            <a:ext cx="2143760" cy="873125"/>
          </a:xfrm>
          <a:prstGeom prst="wedgeRoundRectCallout">
            <a:avLst>
              <a:gd name="adj1" fmla="val -79875"/>
              <a:gd name="adj2" fmla="val 87481"/>
              <a:gd name="adj3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FF9933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Личностная компетентность</a:t>
            </a:r>
          </a:p>
        </p:txBody>
      </p:sp>
      <p:sp>
        <p:nvSpPr>
          <p:cNvPr id="47109" name="AutoShape 5"/>
          <p:cNvSpPr>
            <a:spLocks noChangeArrowheads="1"/>
          </p:cNvSpPr>
          <p:nvPr/>
        </p:nvSpPr>
        <p:spPr bwMode="auto">
          <a:xfrm>
            <a:off x="5621020" y="4986020"/>
            <a:ext cx="2795270" cy="656590"/>
          </a:xfrm>
          <a:prstGeom prst="wedgeRoundRectCallout">
            <a:avLst>
              <a:gd name="adj1" fmla="val -69889"/>
              <a:gd name="adj2" fmla="val 10171"/>
              <a:gd name="adj3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FF9933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Коммуникативная компетентность</a:t>
            </a:r>
          </a:p>
        </p:txBody>
      </p:sp>
      <p:sp>
        <p:nvSpPr>
          <p:cNvPr id="47113" name="AutoShape 9"/>
          <p:cNvSpPr>
            <a:spLocks noChangeArrowheads="1"/>
          </p:cNvSpPr>
          <p:nvPr/>
        </p:nvSpPr>
        <p:spPr bwMode="auto">
          <a:xfrm>
            <a:off x="269240" y="2997200"/>
            <a:ext cx="2502535" cy="861060"/>
          </a:xfrm>
          <a:prstGeom prst="wedgeRoundRectCallout">
            <a:avLst>
              <a:gd name="adj1" fmla="val 69081"/>
              <a:gd name="adj2" fmla="val 89159"/>
              <a:gd name="adj3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FF9933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Социально-трудовая компетентность</a:t>
            </a:r>
          </a:p>
        </p:txBody>
      </p:sp>
      <p:sp>
        <p:nvSpPr>
          <p:cNvPr id="47114" name="AutoShape 10"/>
          <p:cNvSpPr>
            <a:spLocks noChangeArrowheads="1"/>
          </p:cNvSpPr>
          <p:nvPr/>
        </p:nvSpPr>
        <p:spPr bwMode="auto">
          <a:xfrm>
            <a:off x="539750" y="1420495"/>
            <a:ext cx="3139440" cy="732155"/>
          </a:xfrm>
          <a:prstGeom prst="wedgeRoundRectCallout">
            <a:avLst>
              <a:gd name="adj1" fmla="val 65097"/>
              <a:gd name="adj2" fmla="val 44565"/>
              <a:gd name="adj3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FF9933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ym typeface="+mn-ea"/>
              </a:rPr>
              <a:t>Учебно-познавательная компетентность</a:t>
            </a:r>
            <a:endParaRPr lang="ru-RU" altLang="ru-RU" sz="1800"/>
          </a:p>
        </p:txBody>
      </p:sp>
      <p:sp>
        <p:nvSpPr>
          <p:cNvPr id="47112" name="AutoShape 8"/>
          <p:cNvSpPr>
            <a:spLocks noChangeArrowheads="1"/>
          </p:cNvSpPr>
          <p:nvPr/>
        </p:nvSpPr>
        <p:spPr bwMode="auto">
          <a:xfrm>
            <a:off x="1086485" y="5164455"/>
            <a:ext cx="2592705" cy="748030"/>
          </a:xfrm>
          <a:prstGeom prst="wedgeRoundRectCallout">
            <a:avLst>
              <a:gd name="adj1" fmla="val 70329"/>
              <a:gd name="adj2" fmla="val -21181"/>
              <a:gd name="adj3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FF9933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Общекультурная компетентность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8" presetClass="entr" presetSubtype="3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20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000"/>
                            </p:stCondLst>
                            <p:childTnLst>
                              <p:par>
                                <p:cTn id="17" presetID="18" presetClass="entr" presetSubtype="3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20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0"/>
                            </p:stCondLst>
                            <p:childTnLst>
                              <p:par>
                                <p:cTn id="21" presetID="18" presetClass="entr" presetSubtype="1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2000"/>
                                        <p:tgtEl>
                                          <p:spTgt spid="47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9000"/>
                            </p:stCondLst>
                            <p:childTnLst>
                              <p:par>
                                <p:cTn id="25" presetID="18" presetClass="entr" presetSubtype="9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7" dur="2000"/>
                                        <p:tgtEl>
                                          <p:spTgt spid="47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30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47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0" grpId="0" bldLvl="0" animBg="1"/>
      <p:bldP spid="47111" grpId="0" bldLvl="0" animBg="1"/>
      <p:bldP spid="47109" grpId="0" bldLvl="0" animBg="1"/>
      <p:bldP spid="47113" grpId="0" bldLvl="0" animBg="1"/>
      <p:bldP spid="47114" grpId="0" bldLvl="0" animBg="1"/>
      <p:bldP spid="47112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65125"/>
            <a:ext cx="8613140" cy="1325880"/>
          </a:xfrm>
        </p:spPr>
        <p:txBody>
          <a:bodyPr/>
          <a:lstStyle/>
          <a:p>
            <a:r>
              <a:rPr lang="ru-RU" altLang="en-US" sz="3200">
                <a:solidFill>
                  <a:schemeClr val="tx2">
                    <a:lumMod val="75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Методы, используемые в обучении</a:t>
            </a: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260350" y="1421130"/>
            <a:ext cx="8463280" cy="4388485"/>
          </a:xfrm>
        </p:spPr>
        <p:txBody>
          <a:bodyPr/>
          <a:lstStyle/>
          <a:p>
            <a:r>
              <a:rPr lang="ru-RU" altLang="en-US">
                <a:solidFill>
                  <a:schemeClr val="tx2">
                    <a:lumMod val="75000"/>
                  </a:schemeClr>
                </a:solidFill>
                <a:effectLst/>
                <a:sym typeface="+mn-ea"/>
              </a:rPr>
              <a:t>Эвристический метод </a:t>
            </a:r>
            <a:endParaRPr lang="ru-RU" altLang="en-US">
              <a:solidFill>
                <a:schemeClr val="tx2">
                  <a:lumMod val="75000"/>
                </a:schemeClr>
              </a:solidFill>
              <a:effectLst/>
            </a:endParaRPr>
          </a:p>
          <a:p>
            <a:r>
              <a:rPr lang="ru-RU" altLang="en-US">
                <a:solidFill>
                  <a:schemeClr val="tx2">
                    <a:lumMod val="75000"/>
                  </a:schemeClr>
                </a:solidFill>
                <a:effectLst/>
                <a:sym typeface="+mn-ea"/>
              </a:rPr>
              <a:t>Метод проектов</a:t>
            </a:r>
          </a:p>
          <a:p>
            <a:r>
              <a:rPr lang="ru-RU" altLang="en-US">
                <a:solidFill>
                  <a:schemeClr val="tx2">
                    <a:lumMod val="75000"/>
                  </a:schemeClr>
                </a:solidFill>
                <a:effectLst/>
                <a:sym typeface="+mn-ea"/>
              </a:rPr>
              <a:t>Метод проблемного изложения в обучении</a:t>
            </a:r>
            <a:endParaRPr lang="ru-RU" altLang="en-US">
              <a:solidFill>
                <a:schemeClr val="tx2">
                  <a:lumMod val="75000"/>
                </a:schemeClr>
              </a:solidFill>
              <a:effectLst/>
            </a:endParaRPr>
          </a:p>
          <a:p>
            <a:r>
              <a:rPr lang="ru-RU" altLang="en-US">
                <a:solidFill>
                  <a:schemeClr val="tx2">
                    <a:lumMod val="75000"/>
                  </a:schemeClr>
                </a:solidFill>
                <a:effectLst/>
                <a:sym typeface="+mn-ea"/>
              </a:rPr>
              <a:t>Кейс-метод </a:t>
            </a:r>
            <a:endParaRPr lang="ru-RU" altLang="en-US">
              <a:solidFill>
                <a:schemeClr val="tx2">
                  <a:lumMod val="75000"/>
                </a:schemeClr>
              </a:solidFill>
              <a:effectLst/>
            </a:endParaRPr>
          </a:p>
          <a:p>
            <a:r>
              <a:rPr lang="ru-RU" altLang="en-US">
                <a:solidFill>
                  <a:schemeClr val="tx2">
                    <a:lumMod val="75000"/>
                  </a:schemeClr>
                </a:solidFill>
                <a:effectLst/>
                <a:sym typeface="+mn-ea"/>
              </a:rPr>
              <a:t>Исследовательский метод</a:t>
            </a:r>
          </a:p>
          <a:p>
            <a:r>
              <a:rPr lang="ru-RU" altLang="en-US">
                <a:solidFill>
                  <a:schemeClr val="tx2">
                    <a:lumMod val="75000"/>
                  </a:schemeClr>
                </a:solidFill>
                <a:effectLst/>
                <a:sym typeface="+mn-ea"/>
              </a:rPr>
              <a:t>Игровой метод</a:t>
            </a:r>
            <a:endParaRPr lang="ru-RU" altLang="en-US">
              <a:solidFill>
                <a:schemeClr val="tx2">
                  <a:lumMod val="75000"/>
                </a:schemeClr>
              </a:solidFill>
              <a:effectLst/>
            </a:endParaRPr>
          </a:p>
          <a:p>
            <a:r>
              <a:rPr lang="ru-RU" altLang="en-US">
                <a:solidFill>
                  <a:schemeClr val="tx2">
                    <a:lumMod val="75000"/>
                  </a:schemeClr>
                </a:solidFill>
                <a:effectLst/>
                <a:sym typeface="+mn-ea"/>
              </a:rPr>
              <a:t>Метод диалогического взаимодействия</a:t>
            </a:r>
            <a:endParaRPr lang="ru-RU" altLang="en-US">
              <a:solidFill>
                <a:schemeClr val="tx2">
                  <a:lumMod val="75000"/>
                </a:schemeClr>
              </a:solidFill>
              <a:effectLst/>
            </a:endParaRPr>
          </a:p>
          <a:p>
            <a:r>
              <a:rPr lang="ru-RU" altLang="en-US">
                <a:solidFill>
                  <a:schemeClr val="tx2">
                    <a:lumMod val="75000"/>
                  </a:schemeClr>
                </a:solidFill>
                <a:effectLst/>
              </a:rPr>
              <a:t>Частично-поисковый метод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8090" y="365125"/>
            <a:ext cx="7287260" cy="1007110"/>
          </a:xfrm>
        </p:spPr>
        <p:txBody>
          <a:bodyPr/>
          <a:lstStyle/>
          <a:p>
            <a:r>
              <a:rPr lang="ru-RU" altLang="en-US" sz="3200">
                <a:solidFill>
                  <a:schemeClr val="tx2">
                    <a:lumMod val="75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Фрагменты уроков</a:t>
            </a:r>
          </a:p>
        </p:txBody>
      </p:sp>
      <p:pic>
        <p:nvPicPr>
          <p:cNvPr id="4" name="Замещающее содержимое 3" descr="8 кл меню-1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982980"/>
            <a:ext cx="2417445" cy="3224530"/>
          </a:xfrm>
          <a:prstGeom prst="rect">
            <a:avLst/>
          </a:prstGeom>
        </p:spPr>
      </p:pic>
      <p:pic>
        <p:nvPicPr>
          <p:cNvPr id="5" name="Замещающее содержимое 4" descr="9 кл ролевая игра.-2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892800" y="696595"/>
            <a:ext cx="2397125" cy="2914015"/>
          </a:xfrm>
          <a:prstGeom prst="rect">
            <a:avLst/>
          </a:prstGeom>
        </p:spPr>
      </p:pic>
      <p:pic>
        <p:nvPicPr>
          <p:cNvPr id="6" name="Изображение 5" descr="фг 11 кл кейс Елисея.-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6810" y="1085215"/>
            <a:ext cx="2350135" cy="2863850"/>
          </a:xfrm>
          <a:prstGeom prst="rect">
            <a:avLst/>
          </a:prstGeom>
        </p:spPr>
      </p:pic>
      <p:pic>
        <p:nvPicPr>
          <p:cNvPr id="7" name="Изображение 6" descr="8 кл семейный бюджет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5640" y="3610610"/>
            <a:ext cx="2066925" cy="2676525"/>
          </a:xfrm>
          <a:prstGeom prst="rect">
            <a:avLst/>
          </a:prstGeom>
        </p:spPr>
      </p:pic>
      <p:pic>
        <p:nvPicPr>
          <p:cNvPr id="8" name="Изображение 7" descr="9 кл ролевая игра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16810" y="3654425"/>
            <a:ext cx="2068830" cy="263271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535" y="365125"/>
            <a:ext cx="8425815" cy="1325880"/>
          </a:xfrm>
        </p:spPr>
        <p:txBody>
          <a:bodyPr/>
          <a:lstStyle/>
          <a:p>
            <a:r>
              <a:rPr lang="ru-RU" altLang="en-US" sz="3200">
                <a:solidFill>
                  <a:schemeClr val="tx2">
                    <a:lumMod val="75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Результативность по предмету</a:t>
            </a:r>
          </a:p>
        </p:txBody>
      </p:sp>
      <p:graphicFrame>
        <p:nvGraphicFramePr>
          <p:cNvPr id="7" name="Замещающее содержимое 6" title="история"/>
          <p:cNvGraphicFramePr>
            <a:graphicFrameLocks noGrp="1"/>
          </p:cNvGraphicFramePr>
          <p:nvPr>
            <p:ph sz="half" idx="1"/>
          </p:nvPr>
        </p:nvGraphicFramePr>
        <p:xfrm>
          <a:off x="0" y="1126490"/>
          <a:ext cx="8670290" cy="51606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65125"/>
            <a:ext cx="8928100" cy="1325880"/>
          </a:xfrm>
        </p:spPr>
        <p:txBody>
          <a:bodyPr/>
          <a:lstStyle/>
          <a:p>
            <a:r>
              <a:rPr lang="ru-RU" altLang="en-US" sz="3200">
                <a:solidFill>
                  <a:schemeClr val="accent2">
                    <a:lumMod val="75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Результативность внешнего мониторинга</a:t>
            </a:r>
          </a:p>
        </p:txBody>
      </p:sp>
      <p:pic>
        <p:nvPicPr>
          <p:cNvPr id="5" name="Замещающее содержимое 4" descr="приказ огэ общество 9 кл 2021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39420" y="1536700"/>
            <a:ext cx="2797810" cy="3305175"/>
          </a:xfrm>
          <a:prstGeom prst="rect">
            <a:avLst/>
          </a:prstGeom>
        </p:spPr>
      </p:pic>
      <p:pic>
        <p:nvPicPr>
          <p:cNvPr id="6" name="Замещающее содержимое 5" descr="огэ 2021 9 кл общество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540885" y="1127760"/>
            <a:ext cx="3016885" cy="3714115"/>
          </a:xfrm>
          <a:prstGeom prst="rect">
            <a:avLst/>
          </a:prstGeom>
        </p:spPr>
      </p:pic>
      <p:sp>
        <p:nvSpPr>
          <p:cNvPr id="7" name="Текстовое поле 6"/>
          <p:cNvSpPr txBox="1"/>
          <p:nvPr/>
        </p:nvSpPr>
        <p:spPr>
          <a:xfrm>
            <a:off x="635" y="4998085"/>
            <a:ext cx="803211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>
                <a:solidFill>
                  <a:schemeClr val="accent2">
                    <a:lumMod val="50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20.05.2021 ГИА 9 кл (обществознание, по выбору)</a:t>
            </a:r>
          </a:p>
          <a:p>
            <a:r>
              <a:rPr lang="ru-RU" altLang="en-US">
                <a:solidFill>
                  <a:schemeClr val="accent2">
                    <a:lumMod val="50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Средний балл по  итогам ГИА (обществознание) 9 кл - 4,28</a:t>
            </a:r>
          </a:p>
          <a:p>
            <a:r>
              <a:rPr lang="ru-RU" altLang="en-US">
                <a:solidFill>
                  <a:schemeClr val="accent2">
                    <a:lumMod val="50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92,8% -качество знаний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515350" cy="551180"/>
          </a:xfrm>
        </p:spPr>
        <p:txBody>
          <a:bodyPr/>
          <a:lstStyle/>
          <a:p>
            <a:r>
              <a:rPr lang="ru-RU" altLang="en-US" sz="3200">
                <a:solidFill>
                  <a:schemeClr val="tx2">
                    <a:lumMod val="75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Результативность </a:t>
            </a:r>
          </a:p>
        </p:txBody>
      </p:sp>
      <p:pic>
        <p:nvPicPr>
          <p:cNvPr id="5" name="Замещающее содержимое 4" descr="грамота лера-2019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-160020" y="551180"/>
            <a:ext cx="2825115" cy="4185920"/>
          </a:xfrm>
          <a:prstGeom prst="rect">
            <a:avLst/>
          </a:prstGeom>
        </p:spPr>
      </p:pic>
      <p:pic>
        <p:nvPicPr>
          <p:cNvPr id="6" name="Замещающее содержимое 5" descr="антон-11 кл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793865" y="956310"/>
            <a:ext cx="2915920" cy="4093845"/>
          </a:xfrm>
          <a:prstGeom prst="rect">
            <a:avLst/>
          </a:prstGeom>
        </p:spPr>
      </p:pic>
      <p:pic>
        <p:nvPicPr>
          <p:cNvPr id="7" name="Изображение 6" descr="майя конкурс 20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8939" y="484531"/>
            <a:ext cx="2720975" cy="3741420"/>
          </a:xfrm>
          <a:prstGeom prst="rect">
            <a:avLst/>
          </a:prstGeom>
        </p:spPr>
      </p:pic>
      <p:pic>
        <p:nvPicPr>
          <p:cNvPr id="10" name="Изображение 9" descr="грамота уо 20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83105" y="1348740"/>
            <a:ext cx="2591435" cy="3701415"/>
          </a:xfrm>
          <a:prstGeom prst="rect">
            <a:avLst/>
          </a:prstGeom>
        </p:spPr>
      </p:pic>
      <p:pic>
        <p:nvPicPr>
          <p:cNvPr id="11" name="Изображение 10" descr="грамота уо 20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5625" y="3681730"/>
            <a:ext cx="2427605" cy="296164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4145"/>
            <a:ext cx="8932545" cy="725805"/>
          </a:xfrm>
        </p:spPr>
        <p:txBody>
          <a:bodyPr/>
          <a:lstStyle/>
          <a:p>
            <a:r>
              <a:rPr lang="ru-RU" altLang="en-US" sz="3200">
                <a:solidFill>
                  <a:schemeClr val="tx2">
                    <a:lumMod val="75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Совершенствование педмастерства</a:t>
            </a:r>
          </a:p>
        </p:txBody>
      </p:sp>
      <p:pic>
        <p:nvPicPr>
          <p:cNvPr id="5" name="Замещающее содержимое 4" descr="диплом мой общество. тест по обществу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3660" y="758825"/>
            <a:ext cx="3267710" cy="4621530"/>
          </a:xfrm>
          <a:prstGeom prst="rect">
            <a:avLst/>
          </a:prstGeom>
        </p:spPr>
      </p:pic>
      <p:pic>
        <p:nvPicPr>
          <p:cNvPr id="6" name="Замещающее содержимое 5" descr="грамота педмастерство-2019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664200" y="672465"/>
            <a:ext cx="3165475" cy="4351655"/>
          </a:xfrm>
          <a:prstGeom prst="rect">
            <a:avLst/>
          </a:prstGeom>
        </p:spPr>
      </p:pic>
      <p:pic>
        <p:nvPicPr>
          <p:cNvPr id="8" name="Изображение 7" descr="сертификат издательства легион-20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60" y="4685665"/>
            <a:ext cx="2998470" cy="2066925"/>
          </a:xfrm>
          <a:prstGeom prst="rect">
            <a:avLst/>
          </a:prstGeom>
        </p:spPr>
      </p:pic>
      <p:pic>
        <p:nvPicPr>
          <p:cNvPr id="9" name="Изображение 8" descr="сертификат налоговая грамотность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2130" y="4639310"/>
            <a:ext cx="2988945" cy="2113280"/>
          </a:xfrm>
          <a:prstGeom prst="rect">
            <a:avLst/>
          </a:prstGeom>
        </p:spPr>
      </p:pic>
      <p:pic>
        <p:nvPicPr>
          <p:cNvPr id="10" name="Изображение 9" descr="медаль-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72130" y="673100"/>
            <a:ext cx="2708910" cy="396621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елтый и оранжевый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255</Words>
  <Application>Microsoft Office PowerPoint</Application>
  <PresentationFormat>Экран (4:3)</PresentationFormat>
  <Paragraphs>53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Медведева Анна Алексеевна</vt:lpstr>
      <vt:lpstr>Общие сведения</vt:lpstr>
      <vt:lpstr>Тема самообразования (методическая проблема)</vt:lpstr>
      <vt:lpstr>Методы, используемые в обучении</vt:lpstr>
      <vt:lpstr>Фрагменты уроков</vt:lpstr>
      <vt:lpstr>Результативность по предмету</vt:lpstr>
      <vt:lpstr>Результативность внешнего мониторинга</vt:lpstr>
      <vt:lpstr>Результативность </vt:lpstr>
      <vt:lpstr>Совершенствование педмастерства</vt:lpstr>
      <vt:lpstr>Общественная активность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Dmytro</dc:creator>
  <cp:lastModifiedBy>пр</cp:lastModifiedBy>
  <cp:revision>5</cp:revision>
  <dcterms:created xsi:type="dcterms:W3CDTF">2016-01-13T15:29:00Z</dcterms:created>
  <dcterms:modified xsi:type="dcterms:W3CDTF">2022-02-25T02:29:48Z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8FF568BF10C64AD693F966FE1EEB8D16</vt:lpwstr>
  </property>
  <property fmtid="{D5CDD505-2E9C-101B-9397-08002B2CF9AE}" pid="3" name="KSOProductBuildVer">
    <vt:lpwstr>1049-11.2.0.10463</vt:lpwstr>
  </property>
</Properties>
</file>