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60" r:id="rId5"/>
    <p:sldId id="261" r:id="rId6"/>
    <p:sldId id="262" r:id="rId7"/>
    <p:sldId id="267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/>
    <p:restoredTop sz="94660"/>
  </p:normalViewPr>
  <p:slideViewPr>
    <p:cSldViewPr snapToGrid="0">
      <p:cViewPr>
        <p:scale>
          <a:sx n="74" d="100"/>
          <a:sy n="74" d="100"/>
        </p:scale>
        <p:origin x="-120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  <a:sym typeface="Arial Black" panose="020B0A04020102020204" charset="0"/>
              </a:defRPr>
            </a:pPr>
            <a:r>
              <a:rPr lang="ru-RU" sz="1800" u="sng">
                <a:solidFill>
                  <a:schemeClr val="accent2">
                    <a:lumMod val="75000"/>
                  </a:schemeClr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  <a:sym typeface="Arial Black" panose="020B0A04020102020204" charset="0"/>
              </a:rPr>
              <a:t>Динамика успеваемости по предмету за  три года. Качество знаний.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История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/>
                      <a:t>53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800"/>
                      <a:t>55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494453991563818"/>
                      <c:h val="0.0306453707310739"/>
                    </c:manualLayout>
                  </c15:layout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800"/>
                      <a:t>57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800"/>
                      <a:t>64, 7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charset="0"/>
                    <a:ea typeface="Arial Black" panose="020B0A04020102020204" charset="0"/>
                    <a:cs typeface="Arial Black" panose="020B0A04020102020204" charset="0"/>
                    <a:sym typeface="Arial Black" panose="020B0A0402010202020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</c:v>
                </c:pt>
                <c:pt idx="1">
                  <c:v>55</c:v>
                </c:pt>
                <c:pt idx="2">
                  <c:v>57</c:v>
                </c:pt>
                <c:pt idx="3">
                  <c:v>64.7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Обществознание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/>
                      <a:t>59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800"/>
                      <a:t>66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4639900015623E-3"/>
                  <c:y val="-7.5314894169588396E-3"/>
                </c:manualLayout>
              </c:layout>
              <c:tx>
                <c:rich>
                  <a:bodyPr/>
                  <a:lstStyle/>
                  <a:p>
                    <a:r>
                      <a:rPr lang="ru-RU" sz="1800"/>
                      <a:t>60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800"/>
                      <a:t>67, 2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charset="0"/>
                    <a:ea typeface="Arial Black" panose="020B0A04020102020204" charset="0"/>
                    <a:cs typeface="Arial Black" panose="020B0A04020102020204" charset="0"/>
                    <a:sym typeface="Arial Black" panose="020B0A0402010202020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59</c:v>
                </c:pt>
                <c:pt idx="1">
                  <c:v>66</c:v>
                </c:pt>
                <c:pt idx="2">
                  <c:v>60</c:v>
                </c:pt>
                <c:pt idx="3">
                  <c:v>67.2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70648576"/>
        <c:axId val="70650496"/>
      </c:barChart>
      <c:catAx>
        <c:axId val="70648576"/>
        <c:scaling>
          <c:orientation val="minMax"/>
        </c:scaling>
        <c:delete val="0"/>
        <c:axPos val="l"/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ru-RU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charset="0"/>
                    <a:ea typeface="Arial Black" panose="020B0A04020102020204" charset="0"/>
                    <a:cs typeface="Arial Black" panose="020B0A04020102020204" charset="0"/>
                    <a:sym typeface="Arial Black" panose="020B0A04020102020204" charset="0"/>
                  </a:defRPr>
                </a:pPr>
                <a:r>
                  <a:rPr lang="ru-RU" sz="1400">
                    <a:solidFill>
                      <a:schemeClr val="tx2">
                        <a:lumMod val="75000"/>
                      </a:schemeClr>
                    </a:solidFill>
                  </a:rPr>
                  <a:t>учебный год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  <a:sym typeface="Arial Black" panose="020B0A04020102020204" charset="0"/>
              </a:defRPr>
            </a:pPr>
            <a:endParaRPr lang="ru-RU"/>
          </a:p>
        </c:txPr>
        <c:crossAx val="70650496"/>
        <c:crosses val="autoZero"/>
        <c:auto val="1"/>
        <c:lblAlgn val="ctr"/>
        <c:lblOffset val="100"/>
        <c:noMultiLvlLbl val="0"/>
      </c:catAx>
      <c:valAx>
        <c:axId val="706504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064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  <a:sym typeface="Arial Black" panose="020B0A04020102020204" charset="0"/>
              </a:defRPr>
            </a:pPr>
            <a:endParaRPr lang="ru-RU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  <a:sym typeface="Arial Black" panose="020B0A0402010202020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3025324088031399"/>
          <c:y val="0.94318891247346703"/>
          <c:w val="0.59119686463672005"/>
          <c:h val="2.1725558746410301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charset="0"/>
              <a:ea typeface="Arial Black" panose="020B0A04020102020204" charset="0"/>
              <a:cs typeface="Arial Black" panose="020B0A04020102020204" charset="0"/>
              <a:sym typeface="Arial Black" panose="020B0A0402010202020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>
          <a:latin typeface="Arial Black" panose="020B0A04020102020204" charset="0"/>
          <a:ea typeface="Arial Black" panose="020B0A04020102020204" charset="0"/>
          <a:cs typeface="Arial Black" panose="020B0A04020102020204" charset="0"/>
          <a:sym typeface="Arial Black" panose="020B0A0402010202020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27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Образец заголовка</a:t>
            </a:r>
            <a:endParaRPr lang="en-US" altLang="x-non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Образец текста</a:t>
            </a:r>
          </a:p>
          <a:p>
            <a:pPr lvl="1"/>
            <a:r>
              <a:rPr dirty="0"/>
              <a:t>Второй уровень</a:t>
            </a:r>
          </a:p>
          <a:p>
            <a:pPr lvl="2"/>
            <a:r>
              <a:rPr dirty="0"/>
              <a:t>Третий уровень</a:t>
            </a:r>
          </a:p>
          <a:p>
            <a:pPr lvl="3"/>
            <a:r>
              <a:rPr dirty="0"/>
              <a:t>Четвертый уровень</a:t>
            </a:r>
          </a:p>
          <a:p>
            <a:pPr lvl="4"/>
            <a:r>
              <a:rPr dirty="0"/>
              <a:t>Пятый уровень</a:t>
            </a:r>
            <a:endParaRPr lang="en-US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2D637E-0CAA-4A9B-A44F-549024C9865C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25.02.2022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A7D-0395-49D7-8794-624DA0A263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2680"/>
            <a:ext cx="7772400" cy="1703070"/>
          </a:xfrm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uk-UA" sz="6000" i="0" u="none" strike="noStrike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 Black" panose="020B0A04020102020204" charset="0"/>
                <a:ea typeface="+mj-ea"/>
                <a:cs typeface="Arial Black" panose="020B0A04020102020204" charset="0"/>
              </a:rPr>
              <a:t>Медведева Анна Алексеевна</a:t>
            </a: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5925" y="3006090"/>
            <a:ext cx="3775075" cy="2125980"/>
          </a:xfrm>
        </p:spPr>
        <p:txBody>
          <a:bodyPr vert="horz" wrap="square" lIns="91440" tIns="45720" rIns="91440" bIns="45720" anchor="t" anchorCtr="0"/>
          <a:lstStyle/>
          <a:p>
            <a:pPr defTabSz="914400">
              <a:buClrTx/>
              <a:buSzTx/>
            </a:pPr>
            <a:r>
              <a:rPr lang="ru-RU" altLang="uk-UA" kern="1200" dirty="0">
                <a:latin typeface="Arial Black" panose="020B0A04020102020204" charset="0"/>
                <a:ea typeface="+mn-ea"/>
                <a:cs typeface="Arial Black" panose="020B0A04020102020204" charset="0"/>
              </a:rPr>
              <a:t>учитель истории и обществознания МБОУ «Первомайская школа»</a:t>
            </a:r>
          </a:p>
          <a:p>
            <a:pPr defTabSz="914400">
              <a:buClrTx/>
              <a:buSzTx/>
            </a:pPr>
            <a:endParaRPr lang="ru-RU" altLang="uk-UA" kern="1200" dirty="0">
              <a:latin typeface="Arial Black" panose="020B0A04020102020204" charset="0"/>
              <a:ea typeface="+mn-ea"/>
              <a:cs typeface="Arial Black" panose="020B0A04020102020204" charset="0"/>
            </a:endParaRPr>
          </a:p>
        </p:txBody>
      </p:sp>
      <p:pic>
        <p:nvPicPr>
          <p:cNvPr id="3" name="Изображение 2" descr="фот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50"/>
            <a:ext cx="4225290" cy="3009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60" y="0"/>
            <a:ext cx="8843010" cy="1150620"/>
          </a:xfrm>
        </p:spPr>
        <p:txBody>
          <a:bodyPr/>
          <a:lstStyle/>
          <a:p>
            <a:r>
              <a:rPr lang="ru-RU" altLang="en-US" sz="3200">
                <a:solidFill>
                  <a:schemeClr val="tx2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Общественная активность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49860" y="771525"/>
            <a:ext cx="8843645" cy="5479415"/>
          </a:xfrm>
        </p:spPr>
        <p:txBody>
          <a:bodyPr/>
          <a:lstStyle/>
          <a:p>
            <a:pPr>
              <a:buFont typeface="Wingdings" panose="05000000000000000000" charset="0"/>
              <a:buChar char="Ø"/>
            </a:pPr>
            <a:r>
              <a:rPr lang="ru-RU" altLang="en-US"/>
              <a:t>член жюри регионального этапа Всероссийской олимпиады по истории в 2018,2020,2022 гг;</a:t>
            </a:r>
          </a:p>
          <a:p>
            <a:pPr>
              <a:buFont typeface="Wingdings" panose="05000000000000000000" charset="0"/>
              <a:buChar char="Ø"/>
            </a:pPr>
            <a:r>
              <a:rPr lang="ru-RU" altLang="en-US"/>
              <a:t>член предметной комисии по составлению заданий на муниципальный этап олимпиады по истории в 2019 г;</a:t>
            </a:r>
          </a:p>
          <a:p>
            <a:pPr>
              <a:buFont typeface="Wingdings" panose="05000000000000000000" charset="0"/>
              <a:buChar char="Ø"/>
            </a:pPr>
            <a:r>
              <a:rPr lang="ru-RU" altLang="en-US"/>
              <a:t>эксперт  по проверке выполнения заданий с развёрнутым ответом ЕГЭ (история, обществознание) в 2015-2021гг;</a:t>
            </a:r>
          </a:p>
          <a:p>
            <a:pPr>
              <a:buFont typeface="Wingdings" panose="05000000000000000000" charset="0"/>
              <a:buChar char="Ø"/>
            </a:pPr>
            <a:r>
              <a:rPr lang="ru-RU" altLang="en-US"/>
              <a:t>член жюри МАН «Искатель» (2018-2019 уч.г, 2021-2022 уч.г)</a:t>
            </a:r>
          </a:p>
          <a:p>
            <a:pPr>
              <a:buFont typeface="Wingdings" panose="05000000000000000000" charset="0"/>
              <a:buChar char="Ø"/>
            </a:pPr>
            <a:r>
              <a:rPr lang="ru-RU" altLang="en-US"/>
              <a:t>член жюри конкурса «Летопись родного края» (2020-2021 уч.год)</a:t>
            </a:r>
          </a:p>
          <a:p>
            <a:pPr>
              <a:buFont typeface="Wingdings" panose="05000000000000000000" charset="0"/>
              <a:buChar char="Ø"/>
            </a:pPr>
            <a:r>
              <a:rPr lang="ru-RU" altLang="en-US"/>
              <a:t>член экспертной  группы по предметам (по аттестации педработников) 2019-2022 гг</a:t>
            </a:r>
          </a:p>
          <a:p>
            <a:pPr>
              <a:buFont typeface="Wingdings" panose="05000000000000000000" charset="0"/>
              <a:buChar char="Ø"/>
            </a:pPr>
            <a:endParaRPr lang="ru-RU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благодарность 17-1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165475" cy="4351655"/>
          </a:xfrm>
          <a:prstGeom prst="rect">
            <a:avLst/>
          </a:prstGeom>
        </p:spPr>
      </p:pic>
      <p:pic>
        <p:nvPicPr>
          <p:cNvPr id="7" name="Замещающее содержимое 6" descr="грамота 19-2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816860" y="0"/>
            <a:ext cx="3165475" cy="4351655"/>
          </a:xfrm>
          <a:prstGeom prst="rect">
            <a:avLst/>
          </a:prstGeom>
        </p:spPr>
      </p:pic>
      <p:pic>
        <p:nvPicPr>
          <p:cNvPr id="9" name="Изображение 8" descr="грамота министерства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140" y="0"/>
            <a:ext cx="3165475" cy="4351655"/>
          </a:xfrm>
          <a:prstGeom prst="rect">
            <a:avLst/>
          </a:prstGeom>
        </p:spPr>
      </p:pic>
      <p:pic>
        <p:nvPicPr>
          <p:cNvPr id="10" name="Изображение 9" descr="письмо от фоксфорд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0" y="3348355"/>
            <a:ext cx="2394585" cy="3301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>
                <a:solidFill>
                  <a:schemeClr val="accent3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Общие сведения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63550" y="1483360"/>
            <a:ext cx="8150225" cy="4693920"/>
          </a:xfrm>
        </p:spPr>
        <p:txBody>
          <a:bodyPr/>
          <a:lstStyle/>
          <a:p>
            <a:r>
              <a:rPr lang="ru-RU" altLang="en-US"/>
              <a:t>1970 года рожения;</a:t>
            </a:r>
          </a:p>
          <a:p>
            <a:r>
              <a:rPr lang="ru-RU" altLang="en-US"/>
              <a:t>окончила исторический факультет Симферопольского государственного университета  им. М.В. Фрунзе в 1992 году;</a:t>
            </a:r>
          </a:p>
          <a:p>
            <a:r>
              <a:rPr lang="ru-RU" altLang="en-US"/>
              <a:t>специальность по диплому - история;</a:t>
            </a:r>
          </a:p>
          <a:p>
            <a:r>
              <a:rPr lang="ru-RU" altLang="en-US"/>
              <a:t>квалификация - «Историк.Преподаватель истории и обществоведения»;</a:t>
            </a:r>
          </a:p>
          <a:p>
            <a:r>
              <a:rPr lang="ru-RU" altLang="en-US"/>
              <a:t>стаж работы 31 год ( на 01.09.2021).</a:t>
            </a:r>
          </a:p>
          <a:p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70" y="365125"/>
            <a:ext cx="8694420" cy="12045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i="0" u="none" strike="noStrike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anose="020B0A04020102020204" charset="0"/>
                <a:ea typeface="+mj-ea"/>
                <a:cs typeface="Arial Black" panose="020B0A04020102020204" charset="0"/>
              </a:rPr>
              <a:t>Тема самообразования (методическая проблема)</a:t>
            </a:r>
          </a:p>
        </p:txBody>
      </p:sp>
      <p:grpSp>
        <p:nvGrpSpPr>
          <p:cNvPr id="3" name="Group 2"/>
          <p:cNvGrpSpPr/>
          <p:nvPr/>
        </p:nvGrpSpPr>
        <p:grpSpPr bwMode="auto">
          <a:xfrm>
            <a:off x="2904226" y="1569956"/>
            <a:ext cx="3512185" cy="4417060"/>
            <a:chOff x="1723" y="618"/>
            <a:chExt cx="2312" cy="3220"/>
          </a:xfrm>
        </p:grpSpPr>
        <p:sp>
          <p:nvSpPr>
            <p:cNvPr id="10251" name="AutoShape 3"/>
            <p:cNvSpPr>
              <a:spLocks noChangeArrowheads="1"/>
            </p:cNvSpPr>
            <p:nvPr/>
          </p:nvSpPr>
          <p:spPr bwMode="auto">
            <a:xfrm>
              <a:off x="1723" y="618"/>
              <a:ext cx="2312" cy="3220"/>
            </a:xfrm>
            <a:prstGeom prst="flowChartDecision">
              <a:avLst/>
            </a:prstGeom>
            <a:gradFill rotWithShape="1"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en-US" sz="1800" b="1">
                  <a:sym typeface="+mn-ea"/>
                </a:rPr>
                <a:t>«Формирование ключевых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en-US" sz="1800" b="1">
                  <a:sym typeface="+mn-ea"/>
                </a:rPr>
                <a:t>компетенций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en-US" sz="1800" b="1">
                  <a:sym typeface="+mn-ea"/>
                </a:rPr>
                <a:t> на уроках истории и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en-US" sz="1800" b="1">
                  <a:sym typeface="+mn-ea"/>
                </a:rPr>
                <a:t>обществознания»</a:t>
              </a:r>
              <a:endParaRPr lang="ru-RU" altLang="ru-RU" sz="1800" b="1"/>
            </a:p>
          </p:txBody>
        </p:sp>
        <p:sp>
          <p:nvSpPr>
            <p:cNvPr id="10252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939" y="1487"/>
              <a:ext cx="1837" cy="1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ru-RU" sz="20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9933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7110" name="AutoShape 6"/>
          <p:cNvSpPr>
            <a:spLocks noChangeArrowheads="1"/>
          </p:cNvSpPr>
          <p:nvPr/>
        </p:nvSpPr>
        <p:spPr bwMode="auto">
          <a:xfrm>
            <a:off x="5621020" y="1569720"/>
            <a:ext cx="2390140" cy="731520"/>
          </a:xfrm>
          <a:prstGeom prst="wedgeRoundRectCallout">
            <a:avLst>
              <a:gd name="adj1" fmla="val -74847"/>
              <a:gd name="adj2" fmla="val 3745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Информационная компетентность</a:t>
            </a:r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6627495" y="3132455"/>
            <a:ext cx="2143760" cy="873125"/>
          </a:xfrm>
          <a:prstGeom prst="wedgeRoundRectCallout">
            <a:avLst>
              <a:gd name="adj1" fmla="val -79875"/>
              <a:gd name="adj2" fmla="val 87481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Личностная компетентность</a:t>
            </a:r>
          </a:p>
        </p:txBody>
      </p:sp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5621020" y="4986020"/>
            <a:ext cx="2795270" cy="656590"/>
          </a:xfrm>
          <a:prstGeom prst="wedgeRoundRectCallout">
            <a:avLst>
              <a:gd name="adj1" fmla="val -69889"/>
              <a:gd name="adj2" fmla="val 10171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Коммуникативная компетентность</a:t>
            </a:r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269240" y="2997200"/>
            <a:ext cx="2502535" cy="861060"/>
          </a:xfrm>
          <a:prstGeom prst="wedgeRoundRectCallout">
            <a:avLst>
              <a:gd name="adj1" fmla="val 69081"/>
              <a:gd name="adj2" fmla="val 89159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Социально-трудовая компетентность</a:t>
            </a:r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539750" y="1420495"/>
            <a:ext cx="3139440" cy="732155"/>
          </a:xfrm>
          <a:prstGeom prst="wedgeRoundRectCallout">
            <a:avLst>
              <a:gd name="adj1" fmla="val 65097"/>
              <a:gd name="adj2" fmla="val 44565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ym typeface="+mn-ea"/>
              </a:rPr>
              <a:t>Учебно-познавательная компетентность</a:t>
            </a:r>
            <a:endParaRPr lang="ru-RU" altLang="ru-RU" sz="1800"/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1086485" y="5164455"/>
            <a:ext cx="2592705" cy="748030"/>
          </a:xfrm>
          <a:prstGeom prst="wedgeRoundRectCallout">
            <a:avLst>
              <a:gd name="adj1" fmla="val 70329"/>
              <a:gd name="adj2" fmla="val -21181"/>
              <a:gd name="adj3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33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Общекультурная компетентность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8" presetClass="entr" presetSubtype="9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2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bldLvl="0" animBg="1"/>
      <p:bldP spid="47111" grpId="0" bldLvl="0" animBg="1"/>
      <p:bldP spid="47109" grpId="0" bldLvl="0" animBg="1"/>
      <p:bldP spid="47113" grpId="0" bldLvl="0" animBg="1"/>
      <p:bldP spid="47114" grpId="0" bldLvl="0" animBg="1"/>
      <p:bldP spid="471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8613140" cy="1325880"/>
          </a:xfrm>
        </p:spPr>
        <p:txBody>
          <a:bodyPr/>
          <a:lstStyle/>
          <a:p>
            <a:r>
              <a:rPr lang="ru-RU" altLang="en-US" sz="3200">
                <a:solidFill>
                  <a:schemeClr val="tx2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Методы, используемые в обучении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60350" y="1421130"/>
            <a:ext cx="8463280" cy="4388485"/>
          </a:xfrm>
        </p:spPr>
        <p:txBody>
          <a:bodyPr/>
          <a:lstStyle/>
          <a:p>
            <a:r>
              <a:rPr lang="ru-RU" altLang="en-US">
                <a:solidFill>
                  <a:schemeClr val="tx2">
                    <a:lumMod val="75000"/>
                  </a:schemeClr>
                </a:solidFill>
                <a:effectLst/>
                <a:sym typeface="+mn-ea"/>
              </a:rPr>
              <a:t>Эвристический метод </a:t>
            </a:r>
            <a:endParaRPr lang="ru-RU" altLang="en-US">
              <a:solidFill>
                <a:schemeClr val="tx2">
                  <a:lumMod val="75000"/>
                </a:schemeClr>
              </a:solidFill>
              <a:effectLst/>
            </a:endParaRPr>
          </a:p>
          <a:p>
            <a:r>
              <a:rPr lang="ru-RU" altLang="en-US">
                <a:solidFill>
                  <a:schemeClr val="tx2">
                    <a:lumMod val="75000"/>
                  </a:schemeClr>
                </a:solidFill>
                <a:effectLst/>
                <a:sym typeface="+mn-ea"/>
              </a:rPr>
              <a:t>Метод проектов</a:t>
            </a:r>
          </a:p>
          <a:p>
            <a:r>
              <a:rPr lang="ru-RU" altLang="en-US">
                <a:solidFill>
                  <a:schemeClr val="tx2">
                    <a:lumMod val="75000"/>
                  </a:schemeClr>
                </a:solidFill>
                <a:effectLst/>
                <a:sym typeface="+mn-ea"/>
              </a:rPr>
              <a:t>Метод проблемного изложения в обучении</a:t>
            </a:r>
            <a:endParaRPr lang="ru-RU" altLang="en-US">
              <a:solidFill>
                <a:schemeClr val="tx2">
                  <a:lumMod val="75000"/>
                </a:schemeClr>
              </a:solidFill>
              <a:effectLst/>
            </a:endParaRPr>
          </a:p>
          <a:p>
            <a:r>
              <a:rPr lang="ru-RU" altLang="en-US">
                <a:solidFill>
                  <a:schemeClr val="tx2">
                    <a:lumMod val="75000"/>
                  </a:schemeClr>
                </a:solidFill>
                <a:effectLst/>
                <a:sym typeface="+mn-ea"/>
              </a:rPr>
              <a:t>Кейс-метод </a:t>
            </a:r>
            <a:endParaRPr lang="ru-RU" altLang="en-US">
              <a:solidFill>
                <a:schemeClr val="tx2">
                  <a:lumMod val="75000"/>
                </a:schemeClr>
              </a:solidFill>
              <a:effectLst/>
            </a:endParaRPr>
          </a:p>
          <a:p>
            <a:r>
              <a:rPr lang="ru-RU" altLang="en-US">
                <a:solidFill>
                  <a:schemeClr val="tx2">
                    <a:lumMod val="75000"/>
                  </a:schemeClr>
                </a:solidFill>
                <a:effectLst/>
                <a:sym typeface="+mn-ea"/>
              </a:rPr>
              <a:t>Исследовательский метод</a:t>
            </a:r>
          </a:p>
          <a:p>
            <a:r>
              <a:rPr lang="ru-RU" altLang="en-US">
                <a:solidFill>
                  <a:schemeClr val="tx2">
                    <a:lumMod val="75000"/>
                  </a:schemeClr>
                </a:solidFill>
                <a:effectLst/>
                <a:sym typeface="+mn-ea"/>
              </a:rPr>
              <a:t>Игровой метод</a:t>
            </a:r>
            <a:endParaRPr lang="ru-RU" altLang="en-US">
              <a:solidFill>
                <a:schemeClr val="tx2">
                  <a:lumMod val="75000"/>
                </a:schemeClr>
              </a:solidFill>
              <a:effectLst/>
            </a:endParaRPr>
          </a:p>
          <a:p>
            <a:r>
              <a:rPr lang="ru-RU" altLang="en-US">
                <a:solidFill>
                  <a:schemeClr val="tx2">
                    <a:lumMod val="75000"/>
                  </a:schemeClr>
                </a:solidFill>
                <a:effectLst/>
                <a:sym typeface="+mn-ea"/>
              </a:rPr>
              <a:t>Метод диалогического взаимодействия</a:t>
            </a:r>
            <a:endParaRPr lang="ru-RU" altLang="en-US">
              <a:solidFill>
                <a:schemeClr val="tx2">
                  <a:lumMod val="75000"/>
                </a:schemeClr>
              </a:solidFill>
              <a:effectLst/>
            </a:endParaRPr>
          </a:p>
          <a:p>
            <a:r>
              <a:rPr lang="ru-RU" altLang="en-US">
                <a:solidFill>
                  <a:schemeClr val="tx2">
                    <a:lumMod val="75000"/>
                  </a:schemeClr>
                </a:solidFill>
                <a:effectLst/>
              </a:rPr>
              <a:t>Частично-поисковый метод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090" y="365125"/>
            <a:ext cx="7287260" cy="1007110"/>
          </a:xfrm>
        </p:spPr>
        <p:txBody>
          <a:bodyPr/>
          <a:lstStyle/>
          <a:p>
            <a:r>
              <a:rPr lang="ru-RU" altLang="en-US" sz="3200">
                <a:solidFill>
                  <a:schemeClr val="tx2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Фрагменты уроков</a:t>
            </a:r>
          </a:p>
        </p:txBody>
      </p:sp>
      <p:pic>
        <p:nvPicPr>
          <p:cNvPr id="4" name="Замещающее содержимое 3" descr="8 кл меню-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82980"/>
            <a:ext cx="2417445" cy="3224530"/>
          </a:xfrm>
          <a:prstGeom prst="rect">
            <a:avLst/>
          </a:prstGeom>
        </p:spPr>
      </p:pic>
      <p:pic>
        <p:nvPicPr>
          <p:cNvPr id="5" name="Замещающее содержимое 4" descr="9 кл ролевая игра.-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92800" y="696595"/>
            <a:ext cx="2397125" cy="2914015"/>
          </a:xfrm>
          <a:prstGeom prst="rect">
            <a:avLst/>
          </a:prstGeom>
        </p:spPr>
      </p:pic>
      <p:pic>
        <p:nvPicPr>
          <p:cNvPr id="6" name="Изображение 5" descr="фг 11 кл кейс Елисея.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810" y="1085215"/>
            <a:ext cx="2350135" cy="2863850"/>
          </a:xfrm>
          <a:prstGeom prst="rect">
            <a:avLst/>
          </a:prstGeom>
        </p:spPr>
      </p:pic>
      <p:pic>
        <p:nvPicPr>
          <p:cNvPr id="7" name="Изображение 6" descr="8 кл семейный бюдже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640" y="3610610"/>
            <a:ext cx="2066925" cy="2676525"/>
          </a:xfrm>
          <a:prstGeom prst="rect">
            <a:avLst/>
          </a:prstGeom>
        </p:spPr>
      </p:pic>
      <p:pic>
        <p:nvPicPr>
          <p:cNvPr id="8" name="Изображение 7" descr="9 кл ролевая игр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6810" y="3654425"/>
            <a:ext cx="2068830" cy="26327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" y="365125"/>
            <a:ext cx="8425815" cy="1325880"/>
          </a:xfrm>
        </p:spPr>
        <p:txBody>
          <a:bodyPr/>
          <a:lstStyle/>
          <a:p>
            <a:r>
              <a:rPr lang="ru-RU" altLang="en-US" sz="3200">
                <a:solidFill>
                  <a:schemeClr val="tx2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Результативность по предмету</a:t>
            </a:r>
          </a:p>
        </p:txBody>
      </p:sp>
      <p:graphicFrame>
        <p:nvGraphicFramePr>
          <p:cNvPr id="7" name="Замещающее содержимое 6" title="история"/>
          <p:cNvGraphicFramePr>
            <a:graphicFrameLocks noGrp="1"/>
          </p:cNvGraphicFramePr>
          <p:nvPr>
            <p:ph sz="half" idx="1"/>
          </p:nvPr>
        </p:nvGraphicFramePr>
        <p:xfrm>
          <a:off x="0" y="1126490"/>
          <a:ext cx="8670290" cy="5160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8928100" cy="1325880"/>
          </a:xfrm>
        </p:spPr>
        <p:txBody>
          <a:bodyPr/>
          <a:lstStyle/>
          <a:p>
            <a:r>
              <a:rPr lang="ru-RU" altLang="en-US" sz="3200">
                <a:solidFill>
                  <a:schemeClr val="accent2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Результативность внешнего мониторинга</a:t>
            </a:r>
          </a:p>
        </p:txBody>
      </p:sp>
      <p:pic>
        <p:nvPicPr>
          <p:cNvPr id="5" name="Замещающее содержимое 4" descr="приказ огэ общество 9 кл 202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9420" y="1536700"/>
            <a:ext cx="2797810" cy="3305175"/>
          </a:xfrm>
          <a:prstGeom prst="rect">
            <a:avLst/>
          </a:prstGeom>
        </p:spPr>
      </p:pic>
      <p:pic>
        <p:nvPicPr>
          <p:cNvPr id="6" name="Замещающее содержимое 5" descr="огэ 2021 9 кл общество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0885" y="1127760"/>
            <a:ext cx="3016885" cy="371411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35" y="4998085"/>
            <a:ext cx="80321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20.05.2021 ГИА 9 кл (обществознание, по выбору)</a:t>
            </a:r>
          </a:p>
          <a:p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Средний балл по  итогам ГИА (обществознание) 9 кл - 4,28</a:t>
            </a:r>
          </a:p>
          <a:p>
            <a:r>
              <a:rPr lang="ru-RU" altLang="en-US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92,8% -качество знаний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15350" cy="551180"/>
          </a:xfrm>
        </p:spPr>
        <p:txBody>
          <a:bodyPr/>
          <a:lstStyle/>
          <a:p>
            <a:r>
              <a:rPr lang="ru-RU" altLang="en-US" sz="3200">
                <a:solidFill>
                  <a:schemeClr val="tx2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Результативность </a:t>
            </a:r>
          </a:p>
        </p:txBody>
      </p:sp>
      <p:pic>
        <p:nvPicPr>
          <p:cNvPr id="5" name="Замещающее содержимое 4" descr="грамота лера-201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60020" y="551180"/>
            <a:ext cx="2825115" cy="4185920"/>
          </a:xfrm>
          <a:prstGeom prst="rect">
            <a:avLst/>
          </a:prstGeom>
        </p:spPr>
      </p:pic>
      <p:pic>
        <p:nvPicPr>
          <p:cNvPr id="6" name="Замещающее содержимое 5" descr="антон-11 кл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93865" y="956310"/>
            <a:ext cx="2915920" cy="4093845"/>
          </a:xfrm>
          <a:prstGeom prst="rect">
            <a:avLst/>
          </a:prstGeom>
        </p:spPr>
      </p:pic>
      <p:pic>
        <p:nvPicPr>
          <p:cNvPr id="7" name="Изображение 6" descr="майя конкурс 20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939" y="484531"/>
            <a:ext cx="2720975" cy="3741420"/>
          </a:xfrm>
          <a:prstGeom prst="rect">
            <a:avLst/>
          </a:prstGeom>
        </p:spPr>
      </p:pic>
      <p:pic>
        <p:nvPicPr>
          <p:cNvPr id="10" name="Изображение 9" descr="грамота уо 20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05" y="1348740"/>
            <a:ext cx="2591435" cy="3701415"/>
          </a:xfrm>
          <a:prstGeom prst="rect">
            <a:avLst/>
          </a:prstGeom>
        </p:spPr>
      </p:pic>
      <p:pic>
        <p:nvPicPr>
          <p:cNvPr id="11" name="Изображение 10" descr="грамота уо 2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25" y="3681730"/>
            <a:ext cx="2427605" cy="2961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4145"/>
            <a:ext cx="8932545" cy="725805"/>
          </a:xfrm>
        </p:spPr>
        <p:txBody>
          <a:bodyPr/>
          <a:lstStyle/>
          <a:p>
            <a:r>
              <a:rPr lang="ru-RU" altLang="en-US" sz="3200">
                <a:solidFill>
                  <a:schemeClr val="tx2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Совершенствование педмастерства</a:t>
            </a:r>
          </a:p>
        </p:txBody>
      </p:sp>
      <p:pic>
        <p:nvPicPr>
          <p:cNvPr id="5" name="Замещающее содержимое 4" descr="диплом мой общество. тест по обществу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660" y="758825"/>
            <a:ext cx="3267710" cy="4621530"/>
          </a:xfrm>
          <a:prstGeom prst="rect">
            <a:avLst/>
          </a:prstGeom>
        </p:spPr>
      </p:pic>
      <p:pic>
        <p:nvPicPr>
          <p:cNvPr id="6" name="Замещающее содержимое 5" descr="грамота педмастерство-201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64200" y="672465"/>
            <a:ext cx="3165475" cy="4351655"/>
          </a:xfrm>
          <a:prstGeom prst="rect">
            <a:avLst/>
          </a:prstGeom>
        </p:spPr>
      </p:pic>
      <p:pic>
        <p:nvPicPr>
          <p:cNvPr id="8" name="Изображение 7" descr="сертификат издательства легион-20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" y="4685665"/>
            <a:ext cx="2998470" cy="2066925"/>
          </a:xfrm>
          <a:prstGeom prst="rect">
            <a:avLst/>
          </a:prstGeom>
        </p:spPr>
      </p:pic>
      <p:pic>
        <p:nvPicPr>
          <p:cNvPr id="9" name="Изображение 8" descr="сертификат налоговая грамотност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130" y="4639310"/>
            <a:ext cx="2988945" cy="2113280"/>
          </a:xfrm>
          <a:prstGeom prst="rect">
            <a:avLst/>
          </a:prstGeom>
        </p:spPr>
      </p:pic>
      <p:pic>
        <p:nvPicPr>
          <p:cNvPr id="10" name="Изображение 9" descr="медаль-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130" y="673100"/>
            <a:ext cx="2708910" cy="39662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255</Words>
  <Application>Microsoft Office PowerPoint</Application>
  <PresentationFormat>Экран (4:3)</PresentationFormat>
  <Paragraphs>53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Медведева Анна Алексеевна</vt:lpstr>
      <vt:lpstr>Общие сведения</vt:lpstr>
      <vt:lpstr>Тема самообразования (методическая проблема)</vt:lpstr>
      <vt:lpstr>Методы, используемые в обучении</vt:lpstr>
      <vt:lpstr>Фрагменты уроков</vt:lpstr>
      <vt:lpstr>Результативность по предмету</vt:lpstr>
      <vt:lpstr>Результативность внешнего мониторинга</vt:lpstr>
      <vt:lpstr>Результативность </vt:lpstr>
      <vt:lpstr>Совершенствование педмастерства</vt:lpstr>
      <vt:lpstr>Общественная активность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Dmytro</dc:creator>
  <cp:lastModifiedBy>пр</cp:lastModifiedBy>
  <cp:revision>5</cp:revision>
  <dcterms:created xsi:type="dcterms:W3CDTF">2016-01-13T15:29:00Z</dcterms:created>
  <dcterms:modified xsi:type="dcterms:W3CDTF">2022-02-25T02:29:48Z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8FF568BF10C64AD693F966FE1EEB8D16</vt:lpwstr>
  </property>
  <property fmtid="{D5CDD505-2E9C-101B-9397-08002B2CF9AE}" pid="3" name="KSOProductBuildVer">
    <vt:lpwstr>1049-11.2.0.10463</vt:lpwstr>
  </property>
</Properties>
</file>