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302" r:id="rId3"/>
    <p:sldId id="259" r:id="rId4"/>
    <p:sldId id="286" r:id="rId5"/>
    <p:sldId id="287" r:id="rId6"/>
    <p:sldId id="288" r:id="rId7"/>
    <p:sldId id="289" r:id="rId8"/>
    <p:sldId id="290" r:id="rId9"/>
    <p:sldId id="260" r:id="rId10"/>
    <p:sldId id="292" r:id="rId11"/>
    <p:sldId id="296" r:id="rId12"/>
    <p:sldId id="298" r:id="rId13"/>
    <p:sldId id="299" r:id="rId14"/>
    <p:sldId id="278" r:id="rId15"/>
    <p:sldId id="293" r:id="rId16"/>
    <p:sldId id="300" r:id="rId17"/>
    <p:sldId id="295" r:id="rId18"/>
    <p:sldId id="301" r:id="rId19"/>
    <p:sldId id="28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333399"/>
    <a:srgbClr val="151515"/>
    <a:srgbClr val="FFFFFF"/>
    <a:srgbClr val="99FFCC"/>
    <a:srgbClr val="0066FF"/>
    <a:srgbClr val="0000FF"/>
    <a:srgbClr val="026A0C"/>
    <a:srgbClr val="CCFFFF"/>
    <a:srgbClr val="CCFFCC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1" autoAdjust="0"/>
    <p:restoredTop sz="94718" autoAdjust="0"/>
  </p:normalViewPr>
  <p:slideViewPr>
    <p:cSldViewPr>
      <p:cViewPr varScale="1">
        <p:scale>
          <a:sx n="69" d="100"/>
          <a:sy n="69" d="100"/>
        </p:scale>
        <p:origin x="-67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003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997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85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3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50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664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164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37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46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5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751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098C-E29D-4A0B-B259-E9EEF552D02B}" type="datetimeFigureOut">
              <a:rPr lang="ru-RU" smtClean="0"/>
              <a:pPr/>
              <a:t>28.10.2023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59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7.png"/><Relationship Id="rId7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7.pn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7.png"/><Relationship Id="rId7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7.png"/><Relationship Id="rId7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42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gif"/><Relationship Id="rId5" Type="http://schemas.openxmlformats.org/officeDocument/2006/relationships/image" Target="../media/image47.gif"/><Relationship Id="rId10" Type="http://schemas.openxmlformats.org/officeDocument/2006/relationships/image" Target="../media/image52.gif"/><Relationship Id="rId4" Type="http://schemas.openxmlformats.org/officeDocument/2006/relationships/image" Target="../media/image46.jpeg"/><Relationship Id="rId9" Type="http://schemas.openxmlformats.org/officeDocument/2006/relationships/image" Target="../media/image5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black_sea_map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324975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500034" y="357166"/>
            <a:ext cx="821537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675"/>
              </a:avLst>
            </a:prstTxWarp>
          </a:bodyPr>
          <a:lstStyle/>
          <a:p>
            <a:pPr algn="ctr"/>
            <a:r>
              <a:rPr lang="ru-RU" sz="3200" b="1" i="1" kern="10" spc="64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Arial Black" pitchFamily="34" charset="0"/>
                <a:cs typeface="Arial"/>
              </a:rPr>
              <a:t>Обитатели Черного моря</a:t>
            </a:r>
          </a:p>
        </p:txBody>
      </p:sp>
      <p:sp>
        <p:nvSpPr>
          <p:cNvPr id="205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501090" y="6286520"/>
            <a:ext cx="642910" cy="571480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3399"/>
                </a:solidFill>
              </a:rPr>
              <a:t>Обитатели Черного моря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Кто лишний?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43240" y="1428736"/>
            <a:ext cx="2857520" cy="1643074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876"/>
            <a:ext cx="9144000" cy="3286124"/>
          </a:xfrm>
          <a:prstGeom prst="rect">
            <a:avLst/>
          </a:prstGeom>
        </p:spPr>
      </p:pic>
      <p:pic>
        <p:nvPicPr>
          <p:cNvPr id="18" name="Рисунок 1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1571612"/>
            <a:ext cx="1091059" cy="1000132"/>
          </a:xfrm>
          <a:prstGeom prst="rect">
            <a:avLst/>
          </a:prstGeom>
        </p:spPr>
      </p:pic>
      <p:pic>
        <p:nvPicPr>
          <p:cNvPr id="19" name="Рисунок 18" descr="okun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285720" y="928670"/>
            <a:ext cx="278608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606-304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000100" y="2786058"/>
            <a:ext cx="2571768" cy="1767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riba-mech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786446" y="2928934"/>
            <a:ext cx="2277400" cy="1700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zagadki-pro-som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072198" y="928670"/>
            <a:ext cx="267701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928662" y="2214554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Катран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142976" y="4286256"/>
            <a:ext cx="242889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Морская звезда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643702" y="228599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FFFF"/>
                </a:solidFill>
              </a:rPr>
              <a:t>Скорпена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72198" y="4286256"/>
            <a:ext cx="171451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Линь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6 0.03287 L -0.23368 -0.2189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0"/>
            <a:ext cx="9358346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3399"/>
                </a:solidFill>
              </a:rPr>
              <a:t>Обитатели Черного  моря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Кто лишний?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1142984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9144000" cy="3071810"/>
          </a:xfrm>
          <a:prstGeom prst="rect">
            <a:avLst/>
          </a:prstGeom>
        </p:spPr>
      </p:pic>
      <p:pic>
        <p:nvPicPr>
          <p:cNvPr id="18" name="Рисунок 1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1500174"/>
            <a:ext cx="1091059" cy="1000132"/>
          </a:xfrm>
          <a:prstGeom prst="rect">
            <a:avLst/>
          </a:prstGeom>
        </p:spPr>
      </p:pic>
      <p:pic>
        <p:nvPicPr>
          <p:cNvPr id="20" name="Рисунок 19" descr="606-304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500298" y="3571876"/>
            <a:ext cx="2571768" cy="166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riba-mec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143636" y="3000372"/>
            <a:ext cx="2500330" cy="1907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0" y="2786058"/>
            <a:ext cx="3000396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морской конёк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5072074"/>
            <a:ext cx="178595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осьминог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2357430"/>
            <a:ext cx="192882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Рыба – игла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000760" y="4643446"/>
            <a:ext cx="285752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Медуза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корнерот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7" name="Рисунок 26" descr="zagadki-pro-morskogo-kon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500034" y="500042"/>
            <a:ext cx="218188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kambala-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935994" y="857232"/>
            <a:ext cx="2993723" cy="1768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-0.06898 L 0.07014 -0.32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3399"/>
                </a:solidFill>
              </a:rPr>
              <a:t>Обитатели Черного  моря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Кто лишний?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1071546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80"/>
            <a:ext cx="9144000" cy="2714620"/>
          </a:xfrm>
          <a:prstGeom prst="rect">
            <a:avLst/>
          </a:prstGeom>
        </p:spPr>
      </p:pic>
      <p:pic>
        <p:nvPicPr>
          <p:cNvPr id="18" name="Рисунок 1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1285860"/>
            <a:ext cx="1091059" cy="1000132"/>
          </a:xfrm>
          <a:prstGeom prst="rect">
            <a:avLst/>
          </a:prstGeom>
        </p:spPr>
      </p:pic>
      <p:pic>
        <p:nvPicPr>
          <p:cNvPr id="20" name="Рисунок 19" descr="606-304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928661" y="3143248"/>
            <a:ext cx="3000396" cy="1182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riba-mech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715008" y="3000372"/>
            <a:ext cx="2357454" cy="1683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714348" y="2571744"/>
            <a:ext cx="1928826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Барабулька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71538" y="4214818"/>
            <a:ext cx="278608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Речной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</a:rPr>
              <a:t>окунь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0826" y="2500306"/>
            <a:ext cx="2286016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Скат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r>
              <a:rPr lang="ru-RU" sz="2400" b="1" dirty="0" err="1" smtClean="0">
                <a:solidFill>
                  <a:srgbClr val="FFFFFF"/>
                </a:solidFill>
              </a:rPr>
              <a:t>хвостокол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500694" y="4643446"/>
            <a:ext cx="250033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Кошачья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</a:rPr>
              <a:t>акула</a:t>
            </a:r>
            <a:endParaRPr lang="ru-RU" sz="2400" b="1" dirty="0">
              <a:solidFill>
                <a:srgbClr val="FFFFFF"/>
              </a:solidFill>
            </a:endParaRPr>
          </a:p>
        </p:txBody>
      </p:sp>
      <p:pic>
        <p:nvPicPr>
          <p:cNvPr id="27" name="Рисунок 26" descr="zagadki-pro-morskogo-kon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571472" y="1000108"/>
            <a:ext cx="2286016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kambala-jp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108146" y="928670"/>
            <a:ext cx="2535820" cy="169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57724E-6 L 0.2125 -0.25161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4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3399"/>
                </a:solidFill>
              </a:rPr>
              <a:t>Обитатели Черного моря      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Кто лишний?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000364" y="1071546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29066"/>
            <a:ext cx="9144000" cy="2928934"/>
          </a:xfrm>
          <a:prstGeom prst="rect">
            <a:avLst/>
          </a:prstGeom>
        </p:spPr>
      </p:pic>
      <p:pic>
        <p:nvPicPr>
          <p:cNvPr id="18" name="Рисунок 17" descr="вопрос-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7620" y="1357298"/>
            <a:ext cx="1091059" cy="1000132"/>
          </a:xfrm>
          <a:prstGeom prst="rect">
            <a:avLst/>
          </a:prstGeom>
        </p:spPr>
      </p:pic>
      <p:pic>
        <p:nvPicPr>
          <p:cNvPr id="19" name="Рисунок 18" descr="okun6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28596" y="857232"/>
            <a:ext cx="2428892" cy="1620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606-304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714348" y="2955717"/>
            <a:ext cx="2500330" cy="1718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riba-mech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500562" y="3214686"/>
            <a:ext cx="2303441" cy="1534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zagadki-pro-som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072198" y="1000108"/>
            <a:ext cx="269617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928662" y="2285992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Камбала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14348" y="4572008"/>
            <a:ext cx="2500330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Морская звезда</a:t>
            </a:r>
            <a:endParaRPr lang="ru-RU" sz="2400" b="1" dirty="0">
              <a:solidFill>
                <a:srgbClr val="FFFFFF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15074" y="2571744"/>
            <a:ext cx="271464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Дельфин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r>
              <a:rPr lang="ru-RU" sz="2400" b="1" dirty="0" smtClean="0">
                <a:solidFill>
                  <a:srgbClr val="FFFFFF"/>
                </a:solidFill>
              </a:rPr>
              <a:t>Афалина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14876" y="4643446"/>
            <a:ext cx="192882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FFF"/>
                </a:solidFill>
              </a:rPr>
              <a:t>Налим</a:t>
            </a:r>
            <a:r>
              <a:rPr lang="ru-RU" sz="2400" b="1" dirty="0" smtClean="0">
                <a:solidFill>
                  <a:srgbClr val="026A0C"/>
                </a:solidFill>
              </a:rPr>
              <a:t> </a:t>
            </a:r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0.04931 L -0.11806 -0.3011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https://msk.wadoo.ru/upload/iblock/791/791615c3b8eed64417b44e4c03bb855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3426898"/>
            <a:ext cx="5224446" cy="3431102"/>
          </a:xfrm>
          <a:prstGeom prst="rect">
            <a:avLst/>
          </a:prstGeom>
          <a:noFill/>
        </p:spPr>
      </p:pic>
      <p:pic>
        <p:nvPicPr>
          <p:cNvPr id="3" name="Рисунок 2" descr="2906849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286512" y="2285992"/>
            <a:ext cx="2500330" cy="3875511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142976" y="0"/>
            <a:ext cx="6572296" cy="2286016"/>
          </a:xfrm>
          <a:prstGeom prst="wedgeEllipseCallout">
            <a:avLst>
              <a:gd name="adj1" fmla="val 27045"/>
              <a:gd name="adj2" fmla="val 86075"/>
            </a:avLst>
          </a:prstGeom>
          <a:solidFill>
            <a:srgbClr val="A5E8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В аквариуме спрятались  жители Черного моря , помоги найти их</a:t>
            </a:r>
          </a:p>
          <a:p>
            <a:pPr algn="ctr"/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333399"/>
                </a:solidFill>
              </a:rPr>
              <a:t>Аквариумные рыбки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CC00"/>
                </a:solidFill>
              </a:rPr>
              <a:t> </a:t>
            </a:r>
            <a:r>
              <a:rPr lang="ru-RU" b="1" dirty="0" smtClean="0">
                <a:solidFill>
                  <a:srgbClr val="0000FF"/>
                </a:solidFill>
              </a:rPr>
              <a:t>Кто лишний?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72264" y="3286124"/>
            <a:ext cx="185738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pic>
        <p:nvPicPr>
          <p:cNvPr id="30" name="Рисунок 29" descr="of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57298"/>
            <a:ext cx="9037530" cy="5500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img_60d209f2322939c3f0a402aa1d60141d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0660" y="2000240"/>
            <a:ext cx="1153890" cy="1857388"/>
          </a:xfrm>
          <a:prstGeom prst="rect">
            <a:avLst/>
          </a:prstGeom>
        </p:spPr>
      </p:pic>
      <p:pic>
        <p:nvPicPr>
          <p:cNvPr id="32" name="Рисунок 31" descr="726072_hhg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714744" y="2428869"/>
            <a:ext cx="2143140" cy="2038074"/>
          </a:xfrm>
          <a:prstGeom prst="rect">
            <a:avLst/>
          </a:prstGeom>
        </p:spPr>
      </p:pic>
      <p:pic>
        <p:nvPicPr>
          <p:cNvPr id="33" name="Рисунок 32" descr="1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6644" y="2199075"/>
            <a:ext cx="1285883" cy="1231105"/>
          </a:xfrm>
          <a:prstGeom prst="rect">
            <a:avLst/>
          </a:prstGeom>
        </p:spPr>
      </p:pic>
      <p:pic>
        <p:nvPicPr>
          <p:cNvPr id="34" name="Рисунок 33" descr="crab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0496" y="5357826"/>
            <a:ext cx="1571636" cy="638177"/>
          </a:xfrm>
          <a:prstGeom prst="rect">
            <a:avLst/>
          </a:prstGeom>
        </p:spPr>
      </p:pic>
      <p:pic>
        <p:nvPicPr>
          <p:cNvPr id="35" name="Рисунок 34" descr="goldy30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71670" y="3357562"/>
            <a:ext cx="1076327" cy="1024456"/>
          </a:xfrm>
          <a:prstGeom prst="rect">
            <a:avLst/>
          </a:prstGeom>
        </p:spPr>
      </p:pic>
      <p:pic>
        <p:nvPicPr>
          <p:cNvPr id="36" name="Рисунок 35" descr="110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800000" flipV="1">
            <a:off x="5286380" y="1928803"/>
            <a:ext cx="1571636" cy="714379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642910" y="2857496"/>
            <a:ext cx="214314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Молодец!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72264" y="2714620"/>
            <a:ext cx="2143140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Молодец!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86182" y="5500702"/>
            <a:ext cx="221457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Молодец!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429256" y="2500306"/>
            <a:ext cx="142876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Гуппи 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857620" y="4357694"/>
            <a:ext cx="192882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Скалярий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85918" y="4500570"/>
            <a:ext cx="171451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Золотая рыбка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3399"/>
                </a:solidFill>
              </a:rPr>
              <a:t>Выбери правильный ответ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3357562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pic>
        <p:nvPicPr>
          <p:cNvPr id="28" name="Рисунок 27" descr="2906849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643050"/>
            <a:ext cx="375515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Овал 36"/>
          <p:cNvSpPr/>
          <p:nvPr/>
        </p:nvSpPr>
        <p:spPr>
          <a:xfrm>
            <a:off x="2357422" y="642918"/>
            <a:ext cx="4214842" cy="785818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Дельфин       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2500306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3000372"/>
            <a:ext cx="221457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4876" y="3000372"/>
            <a:ext cx="314327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026A0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43504" y="3786190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8" y="4214818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26A0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3504" y="4286256"/>
            <a:ext cx="221457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43504" y="5000636"/>
            <a:ext cx="221457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357686" y="1714488"/>
            <a:ext cx="3571900" cy="785818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Млекопитающее животное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357686" y="2571744"/>
            <a:ext cx="3571900" cy="785818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У дельфина нет зубов 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357686" y="3429000"/>
            <a:ext cx="3571900" cy="571504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У дельфинов слабое зрение 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357686" y="4071942"/>
            <a:ext cx="3571900" cy="571504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У дельфинов нет слуха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357686" y="4786322"/>
            <a:ext cx="3571900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Длина тела до 4, 5 метров.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357686" y="5429264"/>
            <a:ext cx="3571900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Дельфин постоянно линяет.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4" name="4-конечная звезда 73"/>
          <p:cNvSpPr/>
          <p:nvPr/>
        </p:nvSpPr>
        <p:spPr>
          <a:xfrm>
            <a:off x="8143900" y="3357562"/>
            <a:ext cx="714380" cy="571504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4-конечная звезда 77"/>
          <p:cNvSpPr/>
          <p:nvPr/>
        </p:nvSpPr>
        <p:spPr>
          <a:xfrm>
            <a:off x="8072462" y="1714488"/>
            <a:ext cx="642942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4-конечная звезда 78"/>
          <p:cNvSpPr/>
          <p:nvPr/>
        </p:nvSpPr>
        <p:spPr>
          <a:xfrm>
            <a:off x="8072462" y="4643446"/>
            <a:ext cx="714380" cy="571504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4-конечная звезда 79"/>
          <p:cNvSpPr/>
          <p:nvPr/>
        </p:nvSpPr>
        <p:spPr>
          <a:xfrm>
            <a:off x="8072462" y="5357826"/>
            <a:ext cx="642942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3399"/>
                </a:solidFill>
              </a:rPr>
              <a:t>Выбери правильный ответ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3429000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pic>
        <p:nvPicPr>
          <p:cNvPr id="28" name="Рисунок 27" descr="2906849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357298"/>
            <a:ext cx="3714776" cy="4633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Овал 36"/>
          <p:cNvSpPr/>
          <p:nvPr/>
        </p:nvSpPr>
        <p:spPr>
          <a:xfrm>
            <a:off x="2500298" y="571480"/>
            <a:ext cx="4214842" cy="785818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Морской   конёк</a:t>
            </a:r>
            <a:endParaRPr lang="ru-RU" sz="2800" b="1" dirty="0">
              <a:solidFill>
                <a:srgbClr val="0000FF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2500306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3000372"/>
            <a:ext cx="221457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4876" y="3000372"/>
            <a:ext cx="314327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026A0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43504" y="3786190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8" y="4214818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26A0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3504" y="4286256"/>
            <a:ext cx="221457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43504" y="5000636"/>
            <a:ext cx="221457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500562" y="1714488"/>
            <a:ext cx="3429024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Морской конек – рыба.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500562" y="2357430"/>
            <a:ext cx="3429024" cy="642942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Скачет под водой 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500562" y="3143248"/>
            <a:ext cx="3429024" cy="928694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Длина тела не более 30 см.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500562" y="4143380"/>
            <a:ext cx="3429024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Не может менять цвет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500562" y="4786322"/>
            <a:ext cx="3429024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Потомство вынашивает самец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500562" y="5429264"/>
            <a:ext cx="3429024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У морского конька нет чешуи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4" name="4-конечная звезда 73"/>
          <p:cNvSpPr/>
          <p:nvPr/>
        </p:nvSpPr>
        <p:spPr>
          <a:xfrm>
            <a:off x="8215338" y="3429000"/>
            <a:ext cx="571504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4-конечная звезда 77"/>
          <p:cNvSpPr/>
          <p:nvPr/>
        </p:nvSpPr>
        <p:spPr>
          <a:xfrm>
            <a:off x="8072462" y="1643050"/>
            <a:ext cx="642942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4-конечная звезда 78"/>
          <p:cNvSpPr/>
          <p:nvPr/>
        </p:nvSpPr>
        <p:spPr>
          <a:xfrm>
            <a:off x="8072462" y="4714884"/>
            <a:ext cx="571504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4-конечная звезда 79"/>
          <p:cNvSpPr/>
          <p:nvPr/>
        </p:nvSpPr>
        <p:spPr>
          <a:xfrm>
            <a:off x="8072462" y="5286388"/>
            <a:ext cx="642942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333399"/>
                </a:solidFill>
              </a:rPr>
              <a:t>Выбери правильный ответ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42976" y="3286124"/>
            <a:ext cx="150019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26" y="5143512"/>
            <a:ext cx="1643074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86578" y="3429000"/>
            <a:ext cx="1643074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500562" y="5072074"/>
            <a:ext cx="2286016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026A0C"/>
              </a:solidFill>
            </a:endParaRPr>
          </a:p>
        </p:txBody>
      </p:sp>
      <p:pic>
        <p:nvPicPr>
          <p:cNvPr id="28" name="Рисунок 27" descr="2906849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47" y="1714488"/>
            <a:ext cx="402553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" name="Овал 36"/>
          <p:cNvSpPr/>
          <p:nvPr/>
        </p:nvSpPr>
        <p:spPr>
          <a:xfrm>
            <a:off x="2500298" y="642918"/>
            <a:ext cx="4214842" cy="785818"/>
          </a:xfrm>
          <a:prstGeom prst="ellipse">
            <a:avLst/>
          </a:prstGeom>
          <a:solidFill>
            <a:srgbClr val="CCFF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Морская звезда        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2500306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143504" y="3000372"/>
            <a:ext cx="2214578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714876" y="3000372"/>
            <a:ext cx="314327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>
              <a:solidFill>
                <a:srgbClr val="026A0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43504" y="3786190"/>
            <a:ext cx="2214578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8" y="4214818"/>
            <a:ext cx="1785950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26A0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3504" y="4286256"/>
            <a:ext cx="221457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43504" y="5000636"/>
            <a:ext cx="2214578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rgbClr val="026A0C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929190" y="1857364"/>
            <a:ext cx="2786082" cy="428628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Хищник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929190" y="2500306"/>
            <a:ext cx="2786082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Не передвигается в воде 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29190" y="3214686"/>
            <a:ext cx="2786082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Продолжительность жизни до 30 лет 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929190" y="3929066"/>
            <a:ext cx="2786082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Питается только водорослями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29190" y="4714884"/>
            <a:ext cx="2857520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Не умеет плавать 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929190" y="5429264"/>
            <a:ext cx="2857520" cy="500066"/>
          </a:xfrm>
          <a:prstGeom prst="rect">
            <a:avLst/>
          </a:prstGeom>
          <a:solidFill>
            <a:srgbClr val="CC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26A0C"/>
                </a:solidFill>
              </a:rPr>
              <a:t>Обитает на дне моря </a:t>
            </a:r>
            <a:endParaRPr lang="ru-RU" b="1" dirty="0">
              <a:solidFill>
                <a:srgbClr val="026A0C"/>
              </a:solidFill>
            </a:endParaRPr>
          </a:p>
        </p:txBody>
      </p:sp>
      <p:sp>
        <p:nvSpPr>
          <p:cNvPr id="74" name="4-конечная звезда 73"/>
          <p:cNvSpPr/>
          <p:nvPr/>
        </p:nvSpPr>
        <p:spPr>
          <a:xfrm>
            <a:off x="8001024" y="3214686"/>
            <a:ext cx="571504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4-конечная звезда 77"/>
          <p:cNvSpPr/>
          <p:nvPr/>
        </p:nvSpPr>
        <p:spPr>
          <a:xfrm>
            <a:off x="7929586" y="1714488"/>
            <a:ext cx="642942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4-конечная звезда 78"/>
          <p:cNvSpPr/>
          <p:nvPr/>
        </p:nvSpPr>
        <p:spPr>
          <a:xfrm>
            <a:off x="7929586" y="4643446"/>
            <a:ext cx="571504" cy="500066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4-конечная звезда 79"/>
          <p:cNvSpPr/>
          <p:nvPr/>
        </p:nvSpPr>
        <p:spPr>
          <a:xfrm>
            <a:off x="8072462" y="5357826"/>
            <a:ext cx="642942" cy="642942"/>
          </a:xfrm>
          <a:prstGeom prst="star4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алее 31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67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8" grpId="0" animBg="1"/>
      <p:bldP spid="79" grpId="0" animBg="1"/>
      <p:bldP spid="8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06849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143635" y="2059580"/>
            <a:ext cx="2852761" cy="4559276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1714480" y="0"/>
            <a:ext cx="4929222" cy="2571768"/>
          </a:xfrm>
          <a:prstGeom prst="wedgeEllipseCallout">
            <a:avLst>
              <a:gd name="adj1" fmla="val 41084"/>
              <a:gd name="adj2" fmla="val 74003"/>
            </a:avLst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Georgia" pitchFamily="18" charset="0"/>
              </a:rPr>
              <a:t>Спасибо,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Georgia" pitchFamily="18" charset="0"/>
              </a:rPr>
              <a:t>до свидания!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</a:endParaRPr>
          </a:p>
        </p:txBody>
      </p:sp>
      <p:pic>
        <p:nvPicPr>
          <p:cNvPr id="2056" name="Picture 8" descr="https://avatars.mds.yandex.net/get-mpic/4947485/img_id9140467379433347870.jpeg/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286124"/>
            <a:ext cx="5143536" cy="426243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conet.ru/uploads/pictures/86281/original_d0_a7_d0_b5_d1_80_d0_bd_d0_be_d0_b5-_d0_bc_d0_be_d1_80_d0_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8530" y="2786058"/>
            <a:ext cx="7065789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572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51515"/>
                </a:solidFill>
                <a:latin typeface="Georgia" pitchFamily="18" charset="0"/>
              </a:rPr>
              <a:t>Россию омывает 13 морей, </a:t>
            </a:r>
            <a:r>
              <a:rPr lang="ru-RU" b="1" dirty="0" smtClean="0">
                <a:solidFill>
                  <a:srgbClr val="151515"/>
                </a:solidFill>
                <a:latin typeface="Georgia" pitchFamily="18" charset="0"/>
              </a:rPr>
              <a:t>а Крымский полуостров – два, вы знаете их названия? (ответы  детей). </a:t>
            </a:r>
            <a:r>
              <a:rPr lang="ru-RU" b="1" dirty="0" smtClean="0">
                <a:solidFill>
                  <a:srgbClr val="151515"/>
                </a:solidFill>
                <a:latin typeface="Georgia" pitchFamily="18" charset="0"/>
              </a:rPr>
              <a:t>  </a:t>
            </a:r>
            <a:r>
              <a:rPr lang="ru-RU" b="1" dirty="0" smtClean="0">
                <a:solidFill>
                  <a:srgbClr val="151515"/>
                </a:solidFill>
                <a:latin typeface="Georgia" pitchFamily="18" charset="0"/>
              </a:rPr>
              <a:t>Сегодня мы отправимся в путешествие к Черному  морю. </a:t>
            </a:r>
            <a:r>
              <a:rPr lang="ru-RU" b="1" dirty="0" smtClean="0">
                <a:solidFill>
                  <a:srgbClr val="151515"/>
                </a:solidFill>
                <a:latin typeface="Georgia" pitchFamily="18" charset="0"/>
              </a:rPr>
              <a:t>Его площадь – 436400 кв.км. Самое глубокое место – 2 км 210 м.</a:t>
            </a:r>
            <a:r>
              <a:rPr lang="ru-RU" b="1" dirty="0" smtClean="0">
                <a:solidFill>
                  <a:srgbClr val="151515"/>
                </a:solidFill>
                <a:latin typeface="Georgia" pitchFamily="18" charset="0"/>
              </a:rPr>
              <a:t> Черное </a:t>
            </a:r>
            <a:r>
              <a:rPr lang="ru-RU" b="1" dirty="0" smtClean="0">
                <a:solidFill>
                  <a:srgbClr val="151515"/>
                </a:solidFill>
                <a:latin typeface="Georgia" pitchFamily="18" charset="0"/>
              </a:rPr>
              <a:t>море очень теплое, не замерзает даже зимой, но неспокойное и бурное. Во время холодов на море очень часто бывает шторм, вода в нем становится черной, мутной. Большие  волны чудовищной силы могут затягивать в пучину не только людей, но и корабли. Поэтому и назвали его Чёрное, что значит "суровое", "грозное", "опасное</a:t>
            </a:r>
            <a:r>
              <a:rPr lang="ru-RU" b="1" i="1" dirty="0" smtClean="0">
                <a:solidFill>
                  <a:srgbClr val="151515"/>
                </a:solidFill>
                <a:latin typeface="Georgia" pitchFamily="18" charset="0"/>
              </a:rPr>
              <a:t>" </a:t>
            </a:r>
            <a:r>
              <a:rPr lang="ru-RU" b="1" i="1" dirty="0" smtClean="0">
                <a:solidFill>
                  <a:srgbClr val="151515"/>
                </a:solidFill>
                <a:latin typeface="Georgia" pitchFamily="18" charset="0"/>
              </a:rPr>
              <a:t>.</a:t>
            </a:r>
            <a:endParaRPr lang="ru-RU" b="1" dirty="0">
              <a:solidFill>
                <a:srgbClr val="151515"/>
              </a:solidFill>
              <a:latin typeface="Georgia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215338" y="6000768"/>
            <a:ext cx="642910" cy="571480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068494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72329" y="3543816"/>
            <a:ext cx="1924067" cy="3075039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500034" y="285728"/>
            <a:ext cx="6572296" cy="4357718"/>
          </a:xfrm>
          <a:prstGeom prst="wedgeEllipseCallout">
            <a:avLst>
              <a:gd name="adj1" fmla="val 49940"/>
              <a:gd name="adj2" fmla="val 48325"/>
            </a:avLst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Привет, дружок!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Я – морской конёк, поиграй со мной, пожалуйста… Отгадай загадки про моих друзей, обитателей Черного моря! Мышкой выбери правильный ответ.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Жми на стрелочку, чтобы перейти к моим загадкам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Мчится, воды рассекая,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Злая хищница морская.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Улыбнулась, подмигнула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Нам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зубастая …………?</a:t>
            </a:r>
          </a:p>
          <a:p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3143240" y="1928802"/>
            <a:ext cx="3000396" cy="1500198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Акула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357430"/>
            <a:ext cx="1091059" cy="785818"/>
          </a:xfrm>
          <a:prstGeom prst="rect">
            <a:avLst/>
          </a:prstGeom>
        </p:spPr>
      </p:pic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643050"/>
            <a:ext cx="2286016" cy="171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143636" y="1428736"/>
            <a:ext cx="256993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429132"/>
            <a:ext cx="9144000" cy="2428868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1071538" y="3571876"/>
            <a:ext cx="2172191" cy="1629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7554" y="3643314"/>
            <a:ext cx="2569933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86512" y="3500438"/>
            <a:ext cx="2286016" cy="1714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Вновь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, играя и шаля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Перед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носом корабля,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Над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водой мелькают спины, 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Мчатся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шустрые…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143240" y="1785926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дельфины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1934" y="2071678"/>
            <a:ext cx="1091059" cy="1000132"/>
          </a:xfrm>
          <a:prstGeom prst="rect">
            <a:avLst/>
          </a:prstGeom>
        </p:spPr>
      </p:pic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071546"/>
            <a:ext cx="2428892" cy="1852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86512" y="1428736"/>
            <a:ext cx="2573002" cy="171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57628"/>
            <a:ext cx="9144000" cy="3000372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571876"/>
            <a:ext cx="219075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857224" y="3071810"/>
            <a:ext cx="180138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30104" y="3429000"/>
            <a:ext cx="2242358" cy="161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Что за дивная лошадка? 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Очень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странные повадки: 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Конь не сеет и не пашет, 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Под водой с рыбёшкой пляшет.</a:t>
            </a:r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14678" y="1714488"/>
            <a:ext cx="2714644" cy="1571636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морской         конёк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2000240"/>
            <a:ext cx="1091059" cy="1000132"/>
          </a:xfrm>
          <a:prstGeom prst="rect">
            <a:avLst/>
          </a:prstGeom>
        </p:spPr>
      </p:pic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1643050"/>
            <a:ext cx="2286016" cy="1510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036708" y="1571612"/>
            <a:ext cx="2250068" cy="150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29066"/>
            <a:ext cx="9144000" cy="2928934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4" y="3214686"/>
            <a:ext cx="1616203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1142975" y="3214686"/>
            <a:ext cx="212003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29322" y="3429000"/>
            <a:ext cx="235745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Глубоко на дне она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Словно на небе видна.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Но не светит и не греет. 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 Потому что не умеет.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00364" y="1714488"/>
            <a:ext cx="3000396" cy="1571636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  морская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звезда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9058" y="1785926"/>
            <a:ext cx="1091059" cy="1000132"/>
          </a:xfrm>
          <a:prstGeom prst="rect">
            <a:avLst/>
          </a:prstGeom>
        </p:spPr>
      </p:pic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1285860"/>
            <a:ext cx="238051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286512" y="1119512"/>
            <a:ext cx="2718017" cy="180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00504"/>
            <a:ext cx="9144000" cy="2857496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7554" y="3429000"/>
            <a:ext cx="2357454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42908" y="3143248"/>
            <a:ext cx="2571769" cy="1895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215074" y="3143248"/>
            <a:ext cx="242889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                                       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Он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драчун и забияка,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Никогда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не знает страха: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На спине – иголки,</a:t>
            </a:r>
            <a:b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                              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А </a:t>
            </a:r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иголки – колки.</a:t>
            </a: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71802" y="1643050"/>
            <a:ext cx="3000396" cy="1714512"/>
          </a:xfrm>
          <a:prstGeom prst="ellipse">
            <a:avLst/>
          </a:prstGeom>
          <a:solidFill>
            <a:srgbClr val="CFFB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00CC"/>
                </a:solidFill>
                <a:latin typeface="Calibri" pitchFamily="34" charset="0"/>
                <a:cs typeface="Times New Roman" pitchFamily="18" charset="0"/>
              </a:rPr>
              <a:t>       ёрш</a:t>
            </a:r>
            <a:endParaRPr lang="ru-RU" sz="3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вопрос-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496" y="1857364"/>
            <a:ext cx="1091059" cy="1000132"/>
          </a:xfrm>
          <a:prstGeom prst="rect">
            <a:avLst/>
          </a:prstGeom>
        </p:spPr>
      </p:pic>
      <p:pic>
        <p:nvPicPr>
          <p:cNvPr id="10" name="Рисунок 9" descr="zagadki-pro-aku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000108"/>
            <a:ext cx="2500330" cy="1664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zagadki-pro-delfino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215073" y="1134294"/>
            <a:ext cx="2436609" cy="1723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0_8e007_9f618877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071942"/>
            <a:ext cx="9144000" cy="2786058"/>
          </a:xfrm>
          <a:prstGeom prst="rect">
            <a:avLst/>
          </a:prstGeom>
        </p:spPr>
      </p:pic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zagadki-pro-morskogo-konk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500438"/>
            <a:ext cx="2405066" cy="180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zagadki-pro-ersh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690931" y="2928934"/>
            <a:ext cx="2445146" cy="184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zagadki-pro-som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3071810"/>
            <a:ext cx="2643206" cy="1763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0" name="Picture 12" descr="https://i.pinimg.com/originals/1d/f0/61/1df06125b092011e8857f0f915e8337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79837"/>
            <a:ext cx="8929718" cy="2378163"/>
          </a:xfrm>
          <a:prstGeom prst="rect">
            <a:avLst/>
          </a:prstGeom>
          <a:noFill/>
        </p:spPr>
      </p:pic>
      <p:pic>
        <p:nvPicPr>
          <p:cNvPr id="3" name="Рисунок 2" descr="29068494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72198" y="2500306"/>
            <a:ext cx="2643206" cy="4096969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1357290" y="285728"/>
            <a:ext cx="6500858" cy="2214578"/>
          </a:xfrm>
          <a:prstGeom prst="wedgeEllipseCallout">
            <a:avLst>
              <a:gd name="adj1" fmla="val 23970"/>
              <a:gd name="adj2" fmla="val 98627"/>
            </a:avLst>
          </a:prstGeom>
          <a:solidFill>
            <a:srgbClr val="A5E8FD"/>
          </a:solidFill>
          <a:ln>
            <a:solidFill>
              <a:srgbClr val="3CCD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Georgia" pitchFamily="18" charset="0"/>
              </a:rPr>
              <a:t>Выбери из четырёх рыбок одну лишнюю </a:t>
            </a:r>
            <a:endParaRPr lang="ru-RU" sz="2400" b="1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357158" y="6143644"/>
            <a:ext cx="500034" cy="500042"/>
          </a:xfrm>
          <a:prstGeom prst="actionButtonForwardNext">
            <a:avLst/>
          </a:prstGeom>
          <a:solidFill>
            <a:srgbClr val="0066FF"/>
          </a:solidFill>
          <a:ln>
            <a:solidFill>
              <a:srgbClr val="99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290" name="AutoShape 2" descr="https://static.vecteezy.com/system/resources/previews/000/526/064/original/coral-reefs-with-a-smiling-starfish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4" name="AutoShape 6" descr="https://thumbs.dreamstime.com/b/%D1%8D%D0%BA%D0%BE%D1%81%D0%B8%D1%81%D1%82%D0%B5%D0%BC%D0%B0-%D0%BA%D0%BE%D1%80%D0%B0%D0%BB%D0%BB%D0%BE%D0%B2%D1%8B%D1%85-%D1%80%D0%B8%D1%84%D0%BE%D0%B2-%D1%81-%D0%B8%D1%81%D0%BF%D0%BE%D0%BB%D1%8C%D0%B7%D0%BE%D0%B2%D0%B0%D0%BD%D0%B8%D0%B5%D0%BC-%D0%BB%D0%B0%D0%BC%D0%B8%D0%BD%D0%B0%D1%80%D0%B8%D0%B8-%D0%BC%D0%BE%D1%80%D1%81%D0%BA%D0%B8%D1%85-2341129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876_2-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14876_2-</Template>
  <TotalTime>207</TotalTime>
  <Words>301</Words>
  <Application>Microsoft Office PowerPoint</Application>
  <PresentationFormat>Экран (4:3)</PresentationFormat>
  <Paragraphs>86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14876_2-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Люба</dc:creator>
  <cp:lastModifiedBy>Люба</cp:lastModifiedBy>
  <cp:revision>33</cp:revision>
  <dcterms:created xsi:type="dcterms:W3CDTF">2020-10-19T08:36:19Z</dcterms:created>
  <dcterms:modified xsi:type="dcterms:W3CDTF">2023-10-28T03:49:41Z</dcterms:modified>
</cp:coreProperties>
</file>