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9" d="100"/>
          <a:sy n="59" d="100"/>
        </p:scale>
        <p:origin x="-1686" y="-3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12.12.2021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19B0651-EE4F-4900-A07F-96A6BFA9D0F0}" type="slidenum">
              <a:rPr lang="ru-RU" smtClean="0"/>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12.12.2021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B19B0651-EE4F-4900-A07F-96A6BFA9D0F0}" type="slidenum">
              <a:rPr lang="ru-RU" smtClean="0"/>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12.12.2021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12.12.2021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B19B0651-EE4F-4900-A07F-96A6BFA9D0F0}" type="slidenum">
              <a:rPr lang="ru-RU" smtClean="0"/>
              <a:t>‹#›</a:t>
            </a:fld>
            <a:endParaRPr lang="ru-RU"/>
          </a:p>
        </p:txBody>
      </p:sp>
      <p:sp>
        <p:nvSpPr>
          <p:cNvPr id="8" name="Объект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B4C71EC6-210F-42DE-9C53-41977AD35B3D}" type="datetimeFigureOut">
              <a:rPr lang="ru-RU" smtClean="0"/>
              <a:t>12.12.2021</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19B0651-EE4F-4900-A07F-96A6BFA9D0F0}" type="slidenum">
              <a:rPr lang="ru-RU" smtClean="0"/>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B4C71EC6-210F-42DE-9C53-41977AD35B3D}" type="datetimeFigureOut">
              <a:rPr lang="ru-RU" smtClean="0"/>
              <a:t>12.12.2021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бъект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Объект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B4C71EC6-210F-42DE-9C53-41977AD35B3D}" type="datetimeFigureOut">
              <a:rPr lang="ru-RU" smtClean="0"/>
              <a:t>12.12.2021</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Объект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Объект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B19B0651-EE4F-4900-A07F-96A6BFA9D0F0}" type="slidenum">
              <a:rPr lang="ru-RU" smtClean="0"/>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12.12.2021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B4C71EC6-210F-42DE-9C53-41977AD35B3D}" type="datetimeFigureOut">
              <a:rPr lang="ru-RU" smtClean="0"/>
              <a:t>12.12.2021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Объект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19B0651-EE4F-4900-A07F-96A6BFA9D0F0}" type="slidenum">
              <a:rPr lang="ru-RU" smtClean="0"/>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12.12.2021</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B4C71EC6-210F-42DE-9C53-41977AD35B3D}" type="datetimeFigureOut">
              <a:rPr lang="ru-RU" smtClean="0"/>
              <a:t>12.12.2021</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4C71EC6-210F-42DE-9C53-41977AD35B3D}" type="datetimeFigureOut">
              <a:rPr lang="ru-RU" smtClean="0"/>
              <a:t>12.12.2021</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19B0651-EE4F-4900-A07F-96A6BFA9D0F0}" type="slidenum">
              <a:rPr lang="ru-RU" smtClean="0"/>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784" y="908720"/>
            <a:ext cx="8465688" cy="3416320"/>
          </a:xfrm>
          <a:prstGeom prst="rect">
            <a:avLst/>
          </a:prstGeom>
          <a:noFill/>
        </p:spPr>
        <p:txBody>
          <a:bodyPr wrap="square" lIns="91440" tIns="45720" rIns="91440" bIns="45720">
            <a:spAutoFit/>
          </a:bodyPr>
          <a:lstStyle/>
          <a:p>
            <a:pPr algn="ctr"/>
            <a:r>
              <a:rPr lang="ru-RU" sz="5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Применение активных методов обучения на уроках в начальных классах.</a:t>
            </a:r>
          </a:p>
        </p:txBody>
      </p:sp>
      <p:sp>
        <p:nvSpPr>
          <p:cNvPr id="3" name="TextBox 2"/>
          <p:cNvSpPr txBox="1"/>
          <p:nvPr/>
        </p:nvSpPr>
        <p:spPr>
          <a:xfrm>
            <a:off x="5292080" y="4437112"/>
            <a:ext cx="3353211" cy="2308324"/>
          </a:xfrm>
          <a:prstGeom prst="rect">
            <a:avLst/>
          </a:prstGeom>
          <a:noFill/>
        </p:spPr>
        <p:txBody>
          <a:bodyPr wrap="square" rtlCol="0">
            <a:spAutoFit/>
          </a:bodyPr>
          <a:lstStyle/>
          <a:p>
            <a:r>
              <a:rPr lang="ru-RU" dirty="0"/>
              <a:t>Подготовила:  Щербакова Юлия Викторовна, учитель начальных классов</a:t>
            </a:r>
          </a:p>
          <a:p>
            <a:r>
              <a:rPr lang="ru-RU" dirty="0"/>
              <a:t>МБОУ «</a:t>
            </a:r>
            <a:r>
              <a:rPr lang="ru-RU" dirty="0" err="1"/>
              <a:t>Маленская</a:t>
            </a:r>
            <a:r>
              <a:rPr lang="ru-RU" dirty="0"/>
              <a:t> школа» с. Маленькое Симферопольский район РК Крым</a:t>
            </a:r>
          </a:p>
          <a:p>
            <a:endParaRPr lang="ru-RU" dirty="0"/>
          </a:p>
        </p:txBody>
      </p:sp>
    </p:spTree>
    <p:extLst>
      <p:ext uri="{BB962C8B-B14F-4D97-AF65-F5344CB8AC3E}">
        <p14:creationId xmlns:p14="http://schemas.microsoft.com/office/powerpoint/2010/main" val="856490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48680"/>
            <a:ext cx="8280920" cy="461665"/>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Организации релаксации и подведения итогов.</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43" y="2394770"/>
            <a:ext cx="4235873" cy="37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81" y="995654"/>
            <a:ext cx="3966080" cy="396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262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8273" y="260648"/>
            <a:ext cx="8712968" cy="1200329"/>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Презентации учебного материала </a:t>
            </a:r>
            <a:r>
              <a:rPr lang="ru-RU" sz="2400" dirty="0">
                <a:latin typeface="Times New Roman" panose="02020603050405020304" pitchFamily="18" charset="0"/>
                <a:cs typeface="Times New Roman" panose="02020603050405020304" pitchFamily="18" charset="0"/>
              </a:rPr>
              <a:t>- использование информационных технологий, электронных учебных пособий, интерактивной доски и др.</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273" y="3429000"/>
            <a:ext cx="3960440" cy="29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470" y="3420752"/>
            <a:ext cx="4464678" cy="297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73" y="1460977"/>
            <a:ext cx="8712968" cy="196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878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0064" y="419472"/>
            <a:ext cx="8856984" cy="461665"/>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Использование </a:t>
            </a:r>
            <a:r>
              <a:rPr lang="ru-RU" sz="2400" b="1" dirty="0">
                <a:latin typeface="Times New Roman" panose="02020603050405020304" pitchFamily="18" charset="0"/>
                <a:cs typeface="Times New Roman" panose="02020603050405020304" pitchFamily="18" charset="0"/>
              </a:rPr>
              <a:t>индуктивных и дедуктивных логических схем.</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1270000"/>
            <a:ext cx="768667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820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1569660"/>
          </a:xfrm>
          <a:prstGeom prst="rect">
            <a:avLst/>
          </a:prstGeom>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Использование форм так называемого интерактивного обучения или их элементов: </a:t>
            </a:r>
            <a:r>
              <a:rPr lang="ru-RU" sz="2400" dirty="0">
                <a:latin typeface="Times New Roman" panose="02020603050405020304" pitchFamily="18" charset="0"/>
                <a:cs typeface="Times New Roman" panose="02020603050405020304" pitchFamily="18" charset="0"/>
              </a:rPr>
              <a:t>«метода проектов», «мозгового штурма», «дебатов», «интервьюирования различных персонажей».</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4149081"/>
            <a:ext cx="3888839" cy="21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350" y="2664450"/>
            <a:ext cx="4896138" cy="367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63" y="1826132"/>
            <a:ext cx="3499734" cy="232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26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88640"/>
            <a:ext cx="7416824" cy="830997"/>
          </a:xfrm>
          <a:prstGeom prst="rect">
            <a:avLst/>
          </a:prstGeom>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Элементы — «изюминки» (обучающий анекдот, интеллектуальная разминка, шаржи, эпиграммы).</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856795"/>
            <a:ext cx="3347864" cy="251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974156"/>
            <a:ext cx="4886697" cy="345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1412776"/>
            <a:ext cx="3672408" cy="254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959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1200329"/>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Нетрадиционные виды уроков</a:t>
            </a:r>
            <a:r>
              <a:rPr lang="ru-RU" sz="2400" dirty="0">
                <a:latin typeface="Times New Roman" panose="02020603050405020304" pitchFamily="18" charset="0"/>
                <a:cs typeface="Times New Roman" panose="02020603050405020304" pitchFamily="18" charset="0"/>
              </a:rPr>
              <a:t>: лекции, экскурсии, уроки-сказки, уроки-конференции, уроки-исследования, проектная деятельность и др.</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638" y="1844824"/>
            <a:ext cx="3783060" cy="456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560620"/>
            <a:ext cx="3285417" cy="293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40" y="4337470"/>
            <a:ext cx="3343938" cy="250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236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712968" cy="954107"/>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Игры, игровые моменты (ролевые, имитационные, дидактические).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651498"/>
            <a:ext cx="4608512" cy="450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436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3998913" cy="46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1584920"/>
            <a:ext cx="3663950"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71" y="468908"/>
            <a:ext cx="86868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78" y="5013176"/>
            <a:ext cx="23415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068" y="4658579"/>
            <a:ext cx="23479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703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49043"/>
            <a:ext cx="8640960" cy="5909310"/>
          </a:xfrm>
          <a:prstGeom prst="rect">
            <a:avLst/>
          </a:prstGeom>
        </p:spPr>
        <p:txBody>
          <a:bodyPr wrap="square">
            <a:spAutoFit/>
          </a:bodyPr>
          <a:lstStyle/>
          <a:p>
            <a:r>
              <a:rPr lang="ru-RU" sz="2000" b="1" dirty="0"/>
              <a:t>Как и у каждой методики есть свои плюсы и минусы.</a:t>
            </a:r>
          </a:p>
          <a:p>
            <a:r>
              <a:rPr lang="ru-RU" sz="2000" b="1" dirty="0"/>
              <a:t>+ </a:t>
            </a:r>
            <a:r>
              <a:rPr lang="ru-RU" sz="2000" dirty="0"/>
              <a:t>Активные методы обучения помогают - развивать мотивацию к обучению и наилучшие стороны ученика, учить учащихся самостоятельно добывать знания,  развивать интерес к предмету, активизировать процесс развития у учащихся коммуникативных навыков, учебно-информационных и учебно-организационных умений.</a:t>
            </a:r>
          </a:p>
          <a:p>
            <a:r>
              <a:rPr lang="ru-RU" sz="2000" b="1" dirty="0"/>
              <a:t> </a:t>
            </a:r>
            <a:r>
              <a:rPr lang="ru-RU" sz="2000" b="1" dirty="0" smtClean="0"/>
              <a:t> </a:t>
            </a:r>
            <a:r>
              <a:rPr lang="ru-RU" sz="2000" b="1" dirty="0"/>
              <a:t>- </a:t>
            </a:r>
            <a:r>
              <a:rPr lang="ru-RU" sz="2000" dirty="0"/>
              <a:t>Уроки с использованием активных методов обучения интересны не только для учащихся, но и для учителей. Дети начальной школы имеют свои особенности, поэтому - не могут совладать  своими эмоциями и на уроках создаётся вполне допустимый рабочий шум при обсуждении проблем; методы лучше вводить постепенно, воспитывая у учащихся  культуру дискуссии и сотрудничества; применять данные методики не обязательно все на каждом и на одном уроке.</a:t>
            </a:r>
          </a:p>
          <a:p>
            <a:r>
              <a:rPr lang="ru-RU" sz="2000" b="1" dirty="0"/>
              <a:t>Таким образом, использование активных методов обучения позволяет    обеспечить эффективную организацию учебного процесса</a:t>
            </a:r>
          </a:p>
          <a:p>
            <a:endParaRPr lang="ru-RU" dirty="0"/>
          </a:p>
        </p:txBody>
      </p:sp>
    </p:spTree>
    <p:extLst>
      <p:ext uri="{BB962C8B-B14F-4D97-AF65-F5344CB8AC3E}">
        <p14:creationId xmlns:p14="http://schemas.microsoft.com/office/powerpoint/2010/main" val="4116964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6897" y="116632"/>
            <a:ext cx="8784976" cy="6370975"/>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Изменения, происходящие в мире, вызвали необходимость разработки новых подходов в системе обучения и воспитания, внедрения государственных стандартов. Перед учителем поставлены новые цели: формирование универсальных учебных действий и мотивации к обучению. Учитель должен не только понимать, чему и как учить, но и организовывать процесс таким образом, чтобы дети задавались вопросами «Чему мне нужно научиться?», «Как мне этому научиться?». Обучение должно быть построено как процесс «открытия» каждым школьником конкретного знания. Из пассивного слушателя ученик должен превратиться в самостоятельную, критически мыслящую личность. Сегодня важно обеспечить общекультурное, личностное и познавательное развитие ребенка. Содержание образования обогащается новыми процессуальными умениями, развитием способностей, оперированием информацией, творческим решением проблем науки и рыночной практики с акцентом на индивидуализацию образовательных программ.</a:t>
            </a:r>
          </a:p>
        </p:txBody>
      </p:sp>
    </p:spTree>
    <p:extLst>
      <p:ext uri="{BB962C8B-B14F-4D97-AF65-F5344CB8AC3E}">
        <p14:creationId xmlns:p14="http://schemas.microsoft.com/office/powerpoint/2010/main" val="3396992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56984" cy="3046988"/>
          </a:xfrm>
          <a:prstGeom prst="rect">
            <a:avLst/>
          </a:prstGeom>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Главная задача каждого преподавателя </a:t>
            </a:r>
            <a:r>
              <a:rPr lang="ru-RU" sz="2400" dirty="0">
                <a:latin typeface="Times New Roman" panose="02020603050405020304" pitchFamily="18" charset="0"/>
                <a:cs typeface="Times New Roman" panose="02020603050405020304" pitchFamily="18" charset="0"/>
              </a:rPr>
              <a:t>– не только дать учащимся определённую сумму знаний, но и развить у них интерес к учению, научить учиться. Без хорошо продуманных методов обучения трудно организовать усвоение программного материала. Учителю необходимо не только доступно все рассказать и показать, но и научить ученика мыслить, привить ему навыки практических действий. По моему мнению, этому могут способствовать активные формы и методы обучения.</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3" y="4365103"/>
            <a:ext cx="1884363"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004" y="3789040"/>
            <a:ext cx="33829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669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4524315"/>
          </a:xfrm>
          <a:prstGeom prst="rect">
            <a:avLst/>
          </a:prstGeom>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Актуальность:</a:t>
            </a:r>
            <a:r>
              <a:rPr lang="ru-RU" sz="2400" dirty="0">
                <a:latin typeface="Times New Roman" panose="02020603050405020304" pitchFamily="18" charset="0"/>
                <a:cs typeface="Times New Roman" panose="02020603050405020304" pitchFamily="18" charset="0"/>
              </a:rPr>
              <a:t> интерес к активным методам обучения вызван острой потребностью улучшить современную дидактическую систему и сделать это с наименьшим риском, т.е. за счет мастерства педагога, а не перегрузки школьников. Активные методы обучения в процессе педагогического общения привносят в классы нетрадиционные для массовой школы паритетные отношения преподавателя и учащихся, новую философию и ценности образования. Образование сможет выполнить свою роль только тогда, когда получит доступ к сокровенным интересам личности, глубинным сторонам общественного бытия, именно для этого необходимо паритетное (равноправное)  общение.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365104"/>
            <a:ext cx="2047875"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474640"/>
            <a:ext cx="3487737"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596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84976" cy="1815882"/>
          </a:xfrm>
          <a:prstGeom prst="rect">
            <a:avLst/>
          </a:prstGeom>
        </p:spPr>
        <p:txBody>
          <a:bodyPr wrap="square">
            <a:spAutoFit/>
          </a:bodyPr>
          <a:lstStyle/>
          <a:p>
            <a:pPr algn="just"/>
            <a:r>
              <a:rPr lang="ru-RU" sz="2800" b="1" dirty="0">
                <a:latin typeface="Times New Roman" panose="02020603050405020304" pitchFamily="18" charset="0"/>
                <a:cs typeface="Times New Roman" panose="02020603050405020304" pitchFamily="18" charset="0"/>
              </a:rPr>
              <a:t>Активные методы обучения </a:t>
            </a:r>
            <a:r>
              <a:rPr lang="ru-RU" sz="2800" dirty="0">
                <a:latin typeface="Times New Roman" panose="02020603050405020304" pitchFamily="18" charset="0"/>
                <a:cs typeface="Times New Roman" panose="02020603050405020304" pitchFamily="18" charset="0"/>
              </a:rPr>
              <a:t>- это методы, которые побуждают учащихся к активной мыслительной и практической деятельности в процессе овладения учебным материалом.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383663"/>
            <a:ext cx="2693369" cy="196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879" y="4623701"/>
            <a:ext cx="2037604" cy="173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493" y="3586064"/>
            <a:ext cx="2085216" cy="155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850" y="2420888"/>
            <a:ext cx="1961505" cy="162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932" y="2204478"/>
            <a:ext cx="2346628" cy="164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8893" y="2829945"/>
            <a:ext cx="2209154" cy="186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9957" y="4364392"/>
            <a:ext cx="2124200" cy="175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5881" y="4946358"/>
            <a:ext cx="2202612" cy="158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275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82012"/>
            <a:ext cx="8784976" cy="2677656"/>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Появление и развитие активных методов обусловлено тем, что перед обучением встали </a:t>
            </a:r>
            <a:r>
              <a:rPr lang="ru-RU" sz="2400" b="1" dirty="0">
                <a:latin typeface="Times New Roman" panose="02020603050405020304" pitchFamily="18" charset="0"/>
                <a:cs typeface="Times New Roman" panose="02020603050405020304" pitchFamily="18" charset="0"/>
              </a:rPr>
              <a:t>новые задачи</a:t>
            </a:r>
            <a:r>
              <a:rPr lang="ru-RU" sz="2400" dirty="0">
                <a:latin typeface="Times New Roman" panose="02020603050405020304" pitchFamily="18" charset="0"/>
                <a:cs typeface="Times New Roman" panose="02020603050405020304" pitchFamily="18" charset="0"/>
              </a:rPr>
              <a:t>: не только дать учащимся знания, но и обеспечить формирование учебной деятельности и развитие познавательных интересов, и способностей, творческого мышления, умений и навыков самостоятельного умственного труда. Возникновение новых задач обусловлено бурным развитием информации.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437525"/>
            <a:ext cx="2733477" cy="229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755576" y="3356992"/>
            <a:ext cx="2160240" cy="2772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651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856984" cy="5078313"/>
          </a:xfrm>
          <a:prstGeom prst="rect">
            <a:avLst/>
          </a:prstGeom>
          <a:noFill/>
        </p:spPr>
        <p:txBody>
          <a:bodyPr wrap="square" lIns="91440" tIns="45720" rIns="91440" bIns="45720">
            <a:spAutoFit/>
          </a:bodyPr>
          <a:lstStyle/>
          <a:p>
            <a:pPr algn="ctr"/>
            <a:r>
              <a:rPr lang="ru-RU" sz="5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Наиболее эффективными активными методами обучения учащихся начальных классов на уроках являются:</a:t>
            </a:r>
          </a:p>
        </p:txBody>
      </p:sp>
    </p:spTree>
    <p:extLst>
      <p:ext uri="{BB962C8B-B14F-4D97-AF65-F5344CB8AC3E}">
        <p14:creationId xmlns:p14="http://schemas.microsoft.com/office/powerpoint/2010/main" val="3695419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80920" cy="1938992"/>
          </a:xfrm>
          <a:prstGeom prst="rect">
            <a:avLst/>
          </a:prstGeom>
        </p:spPr>
        <p:txBody>
          <a:bodyPr wrap="square">
            <a:spAutoFit/>
          </a:bodyPr>
          <a:lstStyle/>
          <a:p>
            <a:pPr algn="just"/>
            <a:r>
              <a:rPr lang="ru-RU" sz="2400" b="1" dirty="0"/>
              <a:t>Нетрадиционное начало традиционного урока </a:t>
            </a:r>
            <a:r>
              <a:rPr lang="ru-RU" dirty="0"/>
              <a:t>– </a:t>
            </a:r>
            <a:r>
              <a:rPr lang="ru-RU" sz="2400" dirty="0"/>
              <a:t>эмоциональный настрой на урок (эпиграф, костюмированное появление, видеофрагмент, увертюра, ребус, загадка, анаграмма), выяснения целей, ожиданий, опасений.</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790533"/>
            <a:ext cx="2834680" cy="141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645024"/>
            <a:ext cx="2644552" cy="198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564904"/>
            <a:ext cx="2543935" cy="190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469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236" y="620688"/>
            <a:ext cx="8712968" cy="1938992"/>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Постановка и решение проблемных вопросов, создание проблемных ситуаций. </a:t>
            </a:r>
            <a:r>
              <a:rPr lang="ru-RU" sz="2400" dirty="0">
                <a:latin typeface="Times New Roman" panose="02020603050405020304" pitchFamily="18" charset="0"/>
                <a:cs typeface="Times New Roman" panose="02020603050405020304" pitchFamily="18" charset="0"/>
              </a:rPr>
              <a:t>Типы проблемных ситуаций, используемых на уроках: ситуация неожиданности; ситуация конфликта; ситуация несоответствия; ситуация неопределенности; ситуация предположения; ситуация выбора.</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387" y="4089180"/>
            <a:ext cx="3089038" cy="22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503" y="2824868"/>
            <a:ext cx="3524494" cy="234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944" y="4869160"/>
            <a:ext cx="2574232" cy="144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2559680"/>
            <a:ext cx="2599172" cy="144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3145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72</TotalTime>
  <Words>718</Words>
  <Application>Microsoft Office PowerPoint</Application>
  <PresentationFormat>Экран (4:3)</PresentationFormat>
  <Paragraphs>22</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Официальная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катя</dc:creator>
  <cp:lastModifiedBy>катя</cp:lastModifiedBy>
  <cp:revision>8</cp:revision>
  <dcterms:created xsi:type="dcterms:W3CDTF">2021-12-12T17:26:45Z</dcterms:created>
  <dcterms:modified xsi:type="dcterms:W3CDTF">2021-12-12T18:49:08Z</dcterms:modified>
</cp:coreProperties>
</file>