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F08"/>
    <a:srgbClr val="D478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83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1D83-E686-4D86-A8D6-EC298BCC7966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F0650-509C-497C-9B69-8DCE47F66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257800" y="0"/>
            <a:ext cx="3429000" cy="6858000"/>
          </a:xfrm>
          <a:prstGeom prst="rect">
            <a:avLst/>
          </a:prstGeom>
          <a:solidFill>
            <a:srgbClr val="6E2F08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90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02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050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03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494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966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85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021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86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56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63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6002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5093-3F3F-424C-BD4D-6D673D2DD9C4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E7E7A-D419-4CD5-A691-23D0B86F05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81" r="48327"/>
          <a:stretch/>
        </p:blipFill>
        <p:spPr>
          <a:xfrm>
            <a:off x="0" y="0"/>
            <a:ext cx="174273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98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1295400"/>
            <a:ext cx="34290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895600"/>
            <a:ext cx="3429000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Задание 18. </a:t>
            </a:r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Классификация путем установления соответствия</a:t>
            </a:r>
            <a:b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3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828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6.Задание 18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Установите соответствие между организационно-правовыми формами и видами юридических лиц: к каждой позиции, данной в первом столбце, подберите соответствующую позицию из второго столбца.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2133600"/>
            <a:ext cx="8991600" cy="472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Виды юридических лиц</a:t>
            </a:r>
          </a:p>
          <a:p>
            <a:r>
              <a:rPr lang="ru-RU" sz="2400" b="1" dirty="0" smtClean="0"/>
              <a:t>А) производственные кооперативы</a:t>
            </a:r>
          </a:p>
          <a:p>
            <a:r>
              <a:rPr lang="ru-RU" sz="2400" b="1" dirty="0" smtClean="0"/>
              <a:t>Б) товарищества собственников жилья</a:t>
            </a:r>
          </a:p>
          <a:p>
            <a:r>
              <a:rPr lang="ru-RU" sz="2400" b="1" dirty="0" smtClean="0"/>
              <a:t>B) хозяйственные товарищества</a:t>
            </a:r>
          </a:p>
          <a:p>
            <a:r>
              <a:rPr lang="ru-RU" sz="2400" b="1" dirty="0" smtClean="0"/>
              <a:t>Г) муниципальные унитарные предприятия</a:t>
            </a:r>
          </a:p>
          <a:p>
            <a:r>
              <a:rPr lang="ru-RU" sz="2400" b="1" dirty="0" smtClean="0"/>
              <a:t>Д) общины коренных малочисленных народов РФ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ОРГАНИЗАЦИОННО-ПРАВОВЫЕ ФОРМЫ ЮРИДИЧЕСКИХ ЛИЦ</a:t>
            </a:r>
          </a:p>
          <a:p>
            <a:r>
              <a:rPr lang="ru-RU" sz="2400" b="1" dirty="0" smtClean="0"/>
              <a:t>1) коммерческие</a:t>
            </a:r>
          </a:p>
          <a:p>
            <a:r>
              <a:rPr lang="ru-RU" sz="2400" b="1" dirty="0" smtClean="0"/>
              <a:t>2) некоммерческие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57800" y="5105400"/>
          <a:ext cx="30480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652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7. Задание 18               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Установите соответствие между действиями и элементами статуса налогоплательщика в РФ: к каждой позиции, данной в первом столбце, подберите соответствующую позицию из второго столбца.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25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ДЕЙСТВИЯ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E2F08"/>
                </a:solidFill>
              </a:rPr>
              <a:t>А) использовать налоговые льготы при наличии оснований и в порядке, установленном законодательством о налогах и сборах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E2F08"/>
                </a:solidFill>
              </a:rPr>
              <a:t>Б) получать отсрочку, рассрочку или инвестиционный налоговый кредит в порядке и на условиях, установленных законодательством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E2F08"/>
                </a:solidFill>
              </a:rPr>
              <a:t>В) уплачивать законно установленные налоги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E2F08"/>
                </a:solidFill>
              </a:rPr>
              <a:t>Г) присутствовать при проведении выездной налоговой проверки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E2F08"/>
                </a:solidFill>
              </a:rPr>
              <a:t>Д) представлять в установленном порядке в налоговый орган по месту учёта налоговые декларации (расчёты), если это предусмотрено законодательством о налогах и сборах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ЭЛЕМЕНТЫ СТАТУСА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НАЛОГОПЛАТЕЛЬЩИКА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E2F08"/>
                </a:solidFill>
              </a:rPr>
              <a:t>       1) права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E2F08"/>
                </a:solidFill>
              </a:rPr>
              <a:t>       2) обязанности</a:t>
            </a:r>
          </a:p>
          <a:p>
            <a:endParaRPr lang="ru-RU" sz="2000" b="1" dirty="0">
              <a:solidFill>
                <a:srgbClr val="6E2F08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181600" y="5181600"/>
          <a:ext cx="2819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/>
                <a:gridCol w="563880"/>
                <a:gridCol w="563880"/>
                <a:gridCol w="563880"/>
                <a:gridCol w="56388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7010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reeform 3"/>
          <p:cNvSpPr>
            <a:spLocks/>
          </p:cNvSpPr>
          <p:nvPr/>
        </p:nvSpPr>
        <p:spPr bwMode="gray">
          <a:xfrm>
            <a:off x="4489450" y="4429125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 rot="3600000">
            <a:off x="3311525" y="4173538"/>
            <a:ext cx="2465387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7200000">
            <a:off x="2982913" y="2873375"/>
            <a:ext cx="2465388" cy="769937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 rot="10800000">
            <a:off x="3606800" y="2000250"/>
            <a:ext cx="2466975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gray">
          <a:xfrm rot="14400000">
            <a:off x="4857750" y="2295525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gray">
          <a:xfrm rot="18000000">
            <a:off x="5187950" y="3509963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273550" y="2590800"/>
            <a:ext cx="2057400" cy="2057400"/>
            <a:chOff x="2016" y="1920"/>
            <a:chExt cx="1680" cy="1680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1173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10400" cy="11890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Для выполнения задания 18 по обществознанию необходимо знать: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600200"/>
            <a:ext cx="70104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 правильное выполненное задание получишь</a:t>
            </a:r>
            <a:r>
              <a:rPr lang="ru-RU" b="1" dirty="0" smtClean="0">
                <a:solidFill>
                  <a:srgbClr val="FF0000"/>
                </a:solidFill>
              </a:rPr>
              <a:t> 2 балла;</a:t>
            </a:r>
          </a:p>
          <a:p>
            <a:r>
              <a:rPr lang="ru-RU" b="1" dirty="0" smtClean="0"/>
              <a:t>На решение отводится примерно 8 минут;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Проверяются умения</a:t>
            </a:r>
          </a:p>
          <a:p>
            <a:r>
              <a:rPr lang="ru-RU" b="1" dirty="0" smtClean="0"/>
              <a:t>Анализировать актуальную информацию о социальных объектах, выявляя их общие черты и различия;</a:t>
            </a:r>
          </a:p>
          <a:p>
            <a:r>
              <a:rPr lang="ru-RU" b="1" dirty="0" smtClean="0"/>
              <a:t>Устанавливать соответствия между существенными чертами и признаками изученных социальных явлений и обществоведческими терминами и понятиями.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Оценивание задания 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600200"/>
            <a:ext cx="7010400" cy="502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Задание относится к базовому уровню сложности. Если задание выполнено полностью верно, за него ставится 2 балла.</a:t>
            </a:r>
          </a:p>
          <a:p>
            <a:r>
              <a:rPr lang="ru-RU" b="1" dirty="0" smtClean="0"/>
              <a:t>При наличии одной ошибки можно рассчитывать только на 1 балл. </a:t>
            </a:r>
          </a:p>
          <a:p>
            <a:r>
              <a:rPr lang="ru-RU" b="1" dirty="0" smtClean="0"/>
              <a:t>Если ошибок две и более, баллы за задание не ставятся.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/>
              <a:t>Алгоритм выполнения задания 18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000" y="1600200"/>
            <a:ext cx="7010400" cy="4876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/>
              <a:t>- внимательно читаем задание;</a:t>
            </a:r>
          </a:p>
          <a:p>
            <a:r>
              <a:rPr lang="ru-RU" b="1" dirty="0" smtClean="0"/>
              <a:t>- анализируем приведенные в нем позиции;</a:t>
            </a:r>
          </a:p>
          <a:p>
            <a:r>
              <a:rPr lang="ru-RU" b="1" dirty="0" smtClean="0"/>
              <a:t>- вспоминаем различия между перечисленными элементами второго столбца;</a:t>
            </a:r>
          </a:p>
          <a:p>
            <a:r>
              <a:rPr lang="ru-RU" b="1" dirty="0" smtClean="0"/>
              <a:t>- подбираем пары к каждому пункту первого столбца;</a:t>
            </a:r>
          </a:p>
          <a:p>
            <a:r>
              <a:rPr lang="ru-RU" b="1" dirty="0" smtClean="0"/>
              <a:t>- записываем цифры в таблицу под соответствующими буквами в поле ответа КИМ. Переносим в бланк ответа № 1 только последовательность цифр.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1. Задание 18 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Установите соответствие между санкциями и видами юридической ответственности: к каждой позиции первого столбца подберите соответствующую позицию из второго столбца.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05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САНКЦИИ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 А) лишение специального права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Б) компенсация морального вреда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В) выговор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Г) увольнение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Д) выдворение за пределы РФ иностранца или лица без гражданства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Е) взыскание неустойки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 ВИДЫ ЮРИДИЧЕСКОЙ ОТВЕТСТВЕННОСТИ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1) дисциплинарная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2) гражданско-правовая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3) административная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5000" y="4495800"/>
          <a:ext cx="2590799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"/>
                <a:gridCol w="530497"/>
                <a:gridCol w="479250"/>
                <a:gridCol w="465015"/>
                <a:gridCol w="597877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8001000" cy="1447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Задание 18 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Установите соответствие между основными функциями и правоохранительными органами власти Российской Федерации, которые их исполняют.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943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ФУНКЦИИ</a:t>
            </a:r>
          </a:p>
          <a:p>
            <a:r>
              <a:rPr lang="ru-RU" sz="2000" b="1" dirty="0" smtClean="0"/>
              <a:t>A) оказание юридической помощи гражданам и организациям</a:t>
            </a:r>
          </a:p>
          <a:p>
            <a:r>
              <a:rPr lang="ru-RU" sz="2000" b="1" dirty="0" smtClean="0"/>
              <a:t>Б) осуществление надзора за деятельностью правоохранительных органов</a:t>
            </a:r>
          </a:p>
          <a:p>
            <a:r>
              <a:rPr lang="ru-RU" sz="2000" b="1" dirty="0" smtClean="0"/>
              <a:t>B) составлять проекты сделок, заявлений и других документов</a:t>
            </a:r>
          </a:p>
          <a:p>
            <a:r>
              <a:rPr lang="ru-RU" sz="2000" b="1" dirty="0" smtClean="0"/>
              <a:t>Г) надзор за исполнением законов органами государственной власти</a:t>
            </a:r>
          </a:p>
          <a:p>
            <a:r>
              <a:rPr lang="ru-RU" sz="2000" b="1" dirty="0" smtClean="0"/>
              <a:t>Д) изготовлять копии документов и выписки из них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НАИМЕНОВАНИЕ ОРГАНА</a:t>
            </a:r>
          </a:p>
          <a:p>
            <a:r>
              <a:rPr lang="ru-RU" sz="2000" b="1" dirty="0" smtClean="0"/>
              <a:t>1) прокуратура</a:t>
            </a:r>
          </a:p>
          <a:p>
            <a:r>
              <a:rPr lang="ru-RU" sz="2000" b="1" dirty="0" smtClean="0"/>
              <a:t>2) адвокатура</a:t>
            </a:r>
          </a:p>
          <a:p>
            <a:r>
              <a:rPr lang="ru-RU" sz="2000" b="1" dirty="0" smtClean="0"/>
              <a:t>3) нотариат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57800" y="4867879"/>
          <a:ext cx="2971800" cy="102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/>
                <a:gridCol w="594360"/>
                <a:gridCol w="594360"/>
                <a:gridCol w="594360"/>
                <a:gridCol w="594360"/>
              </a:tblGrid>
              <a:tr h="4661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575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7620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 smtClean="0"/>
              <a:t>3. Задание 18 </a:t>
            </a:r>
            <a:br>
              <a:rPr lang="ru-RU" sz="2400" b="1" dirty="0" smtClean="0"/>
            </a:br>
            <a:r>
              <a:rPr lang="ru-RU" sz="2400" b="1" dirty="0" smtClean="0"/>
              <a:t>Установите соответствие между правоотношениями и отраслями права, которые их регулируют: к каждой позиции, данной в первом столбце, подберите соответствующую позицию из второго столбца.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41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ПРАВООТНОШЕНИЯ</a:t>
            </a:r>
          </a:p>
          <a:p>
            <a:pPr>
              <a:buNone/>
            </a:pPr>
            <a:r>
              <a:rPr lang="ru-RU" sz="2400" b="1" dirty="0" smtClean="0"/>
              <a:t> А) гражданин был принят на работу в должности механика</a:t>
            </a:r>
          </a:p>
          <a:p>
            <a:pPr>
              <a:buNone/>
            </a:pPr>
            <a:r>
              <a:rPr lang="ru-RU" sz="2400" b="1" dirty="0" smtClean="0"/>
              <a:t>Б) суд установил опеку над несовершеннолетним</a:t>
            </a:r>
          </a:p>
          <a:p>
            <a:pPr>
              <a:buNone/>
            </a:pPr>
            <a:r>
              <a:rPr lang="ru-RU" sz="2400" b="1" dirty="0" smtClean="0"/>
              <a:t>В) суд признал, что деяние было совершено в состоянии необходимой обороны</a:t>
            </a:r>
          </a:p>
          <a:p>
            <a:pPr>
              <a:buNone/>
            </a:pPr>
            <a:r>
              <a:rPr lang="ru-RU" sz="2400" b="1" dirty="0" smtClean="0"/>
              <a:t>Г) гражданину был предоставлен ежегодный отпуск</a:t>
            </a:r>
          </a:p>
          <a:p>
            <a:pPr>
              <a:buNone/>
            </a:pPr>
            <a:r>
              <a:rPr lang="ru-RU" sz="2400" b="1" dirty="0" smtClean="0"/>
              <a:t>Д) гражданин был признан виновным и приговорен к лишению свободы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ОТРАСЛИ ПРАВА</a:t>
            </a:r>
          </a:p>
          <a:p>
            <a:r>
              <a:rPr lang="ru-RU" sz="2400" b="1" dirty="0" smtClean="0"/>
              <a:t>1) трудовое право</a:t>
            </a:r>
          </a:p>
          <a:p>
            <a:r>
              <a:rPr lang="ru-RU" sz="2400" b="1" dirty="0" smtClean="0"/>
              <a:t>2) семейное право</a:t>
            </a:r>
          </a:p>
          <a:p>
            <a:r>
              <a:rPr lang="ru-RU" sz="2400" b="1" dirty="0" smtClean="0"/>
              <a:t>3) уголовное право</a:t>
            </a:r>
          </a:p>
          <a:p>
            <a:pPr>
              <a:buNone/>
            </a:pPr>
            <a:r>
              <a:rPr lang="ru-RU" sz="2800" b="1" dirty="0" smtClean="0"/>
              <a:t> </a:t>
            </a:r>
          </a:p>
          <a:p>
            <a:endParaRPr lang="ru-RU" b="1" dirty="0" smtClean="0"/>
          </a:p>
          <a:p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81600" y="4191000"/>
          <a:ext cx="28194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/>
                <a:gridCol w="563880"/>
                <a:gridCol w="563880"/>
                <a:gridCol w="563880"/>
                <a:gridCol w="56388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524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4. Задание 18 </a:t>
            </a:r>
            <a:br>
              <a:rPr lang="ru-RU" sz="2200" b="1" dirty="0" smtClean="0"/>
            </a:br>
            <a:r>
              <a:rPr lang="ru-RU" sz="2200" b="1" dirty="0" smtClean="0"/>
              <a:t>Установите соответствие между характеристиками и видами юридической ответственности: к каждой позиции, данной в первом столбце, подберите соответствующую позицию из второго столбца.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ХАРАКТЕРИСТИКА</a:t>
            </a:r>
          </a:p>
          <a:p>
            <a:pPr>
              <a:buNone/>
            </a:pPr>
            <a:r>
              <a:rPr lang="ru-RU" sz="2000" b="1" dirty="0" smtClean="0"/>
              <a:t> А) ответственность носит исключительно имущественный характер</a:t>
            </a:r>
          </a:p>
          <a:p>
            <a:pPr>
              <a:buNone/>
            </a:pPr>
            <a:r>
              <a:rPr lang="ru-RU" sz="2000" b="1" dirty="0" smtClean="0"/>
              <a:t>Б) в качестве отдельного субъекта ответственности выделяются должностные лица</a:t>
            </a:r>
          </a:p>
          <a:p>
            <a:pPr>
              <a:buNone/>
            </a:pPr>
            <a:r>
              <a:rPr lang="ru-RU" sz="2000" b="1" dirty="0" smtClean="0"/>
              <a:t>В) одним из последствий наступления ответственности является судимость</a:t>
            </a:r>
          </a:p>
          <a:p>
            <a:pPr>
              <a:buNone/>
            </a:pPr>
            <a:r>
              <a:rPr lang="ru-RU" sz="2000" b="1" dirty="0" smtClean="0"/>
              <a:t>Г) к ответственности могут привлекаться публично-правовые образования</a:t>
            </a:r>
          </a:p>
          <a:p>
            <a:pPr>
              <a:buNone/>
            </a:pPr>
            <a:r>
              <a:rPr lang="ru-RU" sz="2000" b="1" dirty="0" smtClean="0"/>
              <a:t>Д) меры ответственности могут назначаться во внесудебном порядке должностными лицами органов исполнительной власти</a:t>
            </a:r>
          </a:p>
          <a:p>
            <a:pPr>
              <a:buNone/>
            </a:pPr>
            <a:r>
              <a:rPr lang="ru-RU" sz="2000" b="1" dirty="0" smtClean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ВИД</a:t>
            </a:r>
          </a:p>
          <a:p>
            <a:r>
              <a:rPr lang="ru-RU" sz="2000" b="1" dirty="0" smtClean="0"/>
              <a:t>1) административная                          </a:t>
            </a:r>
          </a:p>
          <a:p>
            <a:r>
              <a:rPr lang="ru-RU" sz="2000" b="1" dirty="0" smtClean="0"/>
              <a:t>2) уголовная</a:t>
            </a:r>
          </a:p>
          <a:p>
            <a:r>
              <a:rPr lang="ru-RU" sz="2000" b="1" dirty="0" smtClean="0"/>
              <a:t>3) гражданско-правовая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76800" y="4114800"/>
          <a:ext cx="35814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"/>
                <a:gridCol w="716280"/>
                <a:gridCol w="716280"/>
                <a:gridCol w="716280"/>
                <a:gridCol w="71628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652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5. Задание 18 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6E2F08"/>
                </a:solidFill>
              </a:rPr>
              <a:t>Установите соответствие между примерами обстоятельств расторжения брака и порядком расторжения брака. К каждой позиции, данной в первом столбце, подберите соответствующую позицию из второго столбца.</a:t>
            </a:r>
            <a:br>
              <a:rPr lang="ru-RU" sz="2000" b="1" dirty="0" smtClean="0">
                <a:solidFill>
                  <a:srgbClr val="6E2F08"/>
                </a:solidFill>
              </a:rPr>
            </a:br>
            <a:endParaRPr lang="ru-RU" sz="2000" b="1" dirty="0">
              <a:solidFill>
                <a:srgbClr val="6E2F0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41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ПРИМЕР  ОБСТОЯТЕЛЬСТВА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РАСТОРЖЕНИЯ БРАКА</a:t>
            </a:r>
          </a:p>
          <a:p>
            <a:pPr>
              <a:buNone/>
            </a:pPr>
            <a:r>
              <a:rPr lang="ru-RU" sz="2000" b="1" dirty="0" smtClean="0"/>
              <a:t>А) Супруг гражданки Н. отказывается</a:t>
            </a:r>
          </a:p>
          <a:p>
            <a:pPr>
              <a:buNone/>
            </a:pPr>
            <a:r>
              <a:rPr lang="ru-RU" sz="2000" b="1" dirty="0" smtClean="0"/>
              <a:t>подать заявление о расторжении брака.</a:t>
            </a:r>
          </a:p>
          <a:p>
            <a:pPr>
              <a:buNone/>
            </a:pPr>
            <a:r>
              <a:rPr lang="ru-RU" sz="2000" b="1" dirty="0" smtClean="0"/>
              <a:t>Б) Супруги Анна и Пётр, не имеющие</a:t>
            </a:r>
          </a:p>
          <a:p>
            <a:pPr>
              <a:buNone/>
            </a:pPr>
            <a:r>
              <a:rPr lang="ru-RU" sz="2000" b="1" dirty="0" smtClean="0"/>
              <a:t>общих несовершеннолетних детей,</a:t>
            </a:r>
          </a:p>
          <a:p>
            <a:pPr>
              <a:buNone/>
            </a:pPr>
            <a:r>
              <a:rPr lang="ru-RU" sz="2000" b="1" dirty="0" smtClean="0"/>
              <a:t>дали взаимное согласие</a:t>
            </a:r>
          </a:p>
          <a:p>
            <a:pPr>
              <a:buNone/>
            </a:pPr>
            <a:r>
              <a:rPr lang="ru-RU" sz="2000" b="1" dirty="0" smtClean="0"/>
              <a:t> на расторжение брака.</a:t>
            </a:r>
          </a:p>
          <a:p>
            <a:pPr>
              <a:buNone/>
            </a:pPr>
            <a:r>
              <a:rPr lang="ru-RU" sz="2000" b="1" dirty="0" smtClean="0"/>
              <a:t>В) Супруга гражданина Л., подавшего</a:t>
            </a:r>
          </a:p>
          <a:p>
            <a:pPr>
              <a:buNone/>
            </a:pPr>
            <a:r>
              <a:rPr lang="ru-RU" sz="2000" b="1" dirty="0" smtClean="0"/>
              <a:t>заявление на расторжение брака,</a:t>
            </a:r>
          </a:p>
          <a:p>
            <a:pPr>
              <a:buNone/>
            </a:pPr>
            <a:r>
              <a:rPr lang="ru-RU" sz="2000" b="1" dirty="0" smtClean="0"/>
              <a:t>признана судом недееспособной.</a:t>
            </a:r>
          </a:p>
          <a:p>
            <a:pPr>
              <a:buNone/>
            </a:pPr>
            <a:r>
              <a:rPr lang="ru-RU" sz="2000" b="1" dirty="0" smtClean="0"/>
              <a:t>Г) Гражданин Живов, чья супруга </a:t>
            </a:r>
          </a:p>
          <a:p>
            <a:pPr>
              <a:buNone/>
            </a:pPr>
            <a:r>
              <a:rPr lang="ru-RU" sz="2000" b="1" dirty="0" smtClean="0"/>
              <a:t>подала заявление о расторжении</a:t>
            </a:r>
          </a:p>
          <a:p>
            <a:pPr>
              <a:buNone/>
            </a:pPr>
            <a:r>
              <a:rPr lang="ru-RU" sz="2000" b="1" dirty="0" smtClean="0"/>
              <a:t>брака,  осуждён за совершение преступления к лишению свободы на срок 5 лет.</a:t>
            </a:r>
          </a:p>
          <a:p>
            <a:pPr>
              <a:buNone/>
            </a:pPr>
            <a:r>
              <a:rPr lang="ru-RU" sz="2000" b="1" dirty="0" smtClean="0"/>
              <a:t>Д) Дееспособные супруги Петровы,</a:t>
            </a:r>
          </a:p>
          <a:p>
            <a:r>
              <a:rPr lang="ru-RU" sz="2000" b="1" dirty="0" smtClean="0"/>
              <a:t>родители 9-летнего Ивана, подали</a:t>
            </a:r>
          </a:p>
          <a:p>
            <a:r>
              <a:rPr lang="ru-RU" sz="2000" b="1" dirty="0" smtClean="0"/>
              <a:t>заявление о расторжении брака.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ПОРЯДОК РАСТОРЖЕНИЯ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БРАКА</a:t>
            </a:r>
          </a:p>
          <a:p>
            <a:r>
              <a:rPr lang="ru-RU" sz="2000" b="1" dirty="0" smtClean="0"/>
              <a:t>1) в органах ЗАГС</a:t>
            </a:r>
          </a:p>
          <a:p>
            <a:r>
              <a:rPr lang="ru-RU" sz="2000" b="1" dirty="0" smtClean="0"/>
              <a:t>2) в судебном порядке</a:t>
            </a:r>
          </a:p>
          <a:p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05400" y="5562600"/>
          <a:ext cx="32004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438</Words>
  <Application>Microsoft Office PowerPoint</Application>
  <PresentationFormat>Экран (4:3)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Право</vt:lpstr>
      <vt:lpstr> Для выполнения задания 18 по обществознанию необходимо знать: </vt:lpstr>
      <vt:lpstr>Оценивание задания 18</vt:lpstr>
      <vt:lpstr>Алгоритм выполнения задания 18 </vt:lpstr>
      <vt:lpstr>1. Задание 18  Установите соответствие между санкциями и видами юридической ответственности: к каждой позиции первого столбца подберите соответствующую позицию из второго столбца. </vt:lpstr>
      <vt:lpstr>   2. Задание 18 . Установите соответствие между основными функциями и правоохранительными органами власти Российской Федерации, которые их исполняют.  </vt:lpstr>
      <vt:lpstr>3. Задание 18  Установите соответствие между правоотношениями и отраслями права, которые их регулируют: к каждой позиции, данной в первом столбце, подберите соответствующую позицию из второго столбца. </vt:lpstr>
      <vt:lpstr>  4. Задание 18  Установите соответствие между характеристиками и видами юридической ответственности: к каждой позиции, данной в первом столбце, подберите соответствующую позицию из второго столбца. </vt:lpstr>
      <vt:lpstr> 5. Задание 18  Установите соответствие между примерами обстоятельств расторжения брака и порядком расторжения брака. К каждой позиции, данной в первом столбце, подберите соответствующую позицию из второго столбца. </vt:lpstr>
      <vt:lpstr>  6.Задание 18  Установите соответствие между организационно-правовыми формами и видами юридических лиц: к каждой позиции, данной в первом столбце, подберите соответствующую позицию из второго столбца. </vt:lpstr>
      <vt:lpstr>   7. Задание 18                Установите соответствие между действиями и элементами статуса налогоплательщика в РФ: к каждой позиции, данной в первом столбце, подберите соответствующую позицию из второго столбца.   </vt:lpstr>
      <vt:lpstr>Слайд 12</vt:lpstr>
    </vt:vector>
  </TitlesOfParts>
  <Company>Fairmont Raffles Hotels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Лена</cp:lastModifiedBy>
  <cp:revision>35</cp:revision>
  <dcterms:created xsi:type="dcterms:W3CDTF">2014-07-30T21:18:33Z</dcterms:created>
  <dcterms:modified xsi:type="dcterms:W3CDTF">2021-03-12T06:49:03Z</dcterms:modified>
</cp:coreProperties>
</file>