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4" r:id="rId6"/>
    <p:sldId id="261" r:id="rId7"/>
    <p:sldId id="262" r:id="rId8"/>
    <p:sldId id="263" r:id="rId9"/>
    <p:sldId id="265" r:id="rId10"/>
    <p:sldId id="266" r:id="rId11"/>
    <p:sldId id="267" r:id="rId12"/>
    <p:sldId id="25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2F08"/>
    <a:srgbClr val="D4782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830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AC1D83-E686-4D86-A8D6-EC298BCC7966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F0650-509C-497C-9B69-8DCE47F665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5093-3F3F-424C-BD4D-6D673D2DD9C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E7E7A-D419-4CD5-A691-23D0B86F05B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69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5257800" y="0"/>
            <a:ext cx="3429000" cy="6858000"/>
          </a:xfrm>
          <a:prstGeom prst="rect">
            <a:avLst/>
          </a:prstGeom>
          <a:solidFill>
            <a:srgbClr val="6E2F08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27909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5093-3F3F-424C-BD4D-6D673D2DD9C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E7E7A-D419-4CD5-A691-23D0B86F05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95023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5093-3F3F-424C-BD4D-6D673D2DD9C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E7E7A-D419-4CD5-A691-23D0B86F05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0508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5093-3F3F-424C-BD4D-6D673D2DD9C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E7E7A-D419-4CD5-A691-23D0B86F05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77039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5093-3F3F-424C-BD4D-6D673D2DD9C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E7E7A-D419-4CD5-A691-23D0B86F05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7494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5093-3F3F-424C-BD4D-6D673D2DD9C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E7E7A-D419-4CD5-A691-23D0B86F05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99667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5093-3F3F-424C-BD4D-6D673D2DD9C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E7E7A-D419-4CD5-A691-23D0B86F05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84857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5093-3F3F-424C-BD4D-6D673D2DD9C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E7E7A-D419-4CD5-A691-23D0B86F05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7021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5093-3F3F-424C-BD4D-6D673D2DD9C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E7E7A-D419-4CD5-A691-23D0B86F05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65869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5093-3F3F-424C-BD4D-6D673D2DD9C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E7E7A-D419-4CD5-A691-23D0B86F05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04567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5093-3F3F-424C-BD4D-6D673D2DD9C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E7E7A-D419-4CD5-A691-23D0B86F05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4632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05000" y="274638"/>
            <a:ext cx="7010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05000" y="1600200"/>
            <a:ext cx="7010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D5093-3F3F-424C-BD4D-6D673D2DD9C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E7E7A-D419-4CD5-A691-23D0B86F05B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4081" r="48327"/>
          <a:stretch/>
        </p:blipFill>
        <p:spPr>
          <a:xfrm>
            <a:off x="0" y="0"/>
            <a:ext cx="1742739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39874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57800" y="1295400"/>
            <a:ext cx="3429000" cy="1470025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Право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7800" y="2895600"/>
            <a:ext cx="3429000" cy="17526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Задание 18. </a:t>
            </a:r>
            <a:r>
              <a:rPr lang="ru-RU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Классификация путем установления соответствия</a:t>
            </a:r>
            <a:br>
              <a:rPr lang="ru-RU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endParaRPr lang="en-US" sz="36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837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8915400" cy="18288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6.Задание 18 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Установите соответствие между организационно-правовыми формами и видами юридических лиц: к каждой позиции, данной в первом столбце, подберите соответствующую позицию из второго столбца.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" y="2133600"/>
            <a:ext cx="8991600" cy="47244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numCol="2"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Виды юридических лиц</a:t>
            </a:r>
          </a:p>
          <a:p>
            <a:r>
              <a:rPr lang="ru-RU" sz="2400" b="1" dirty="0" smtClean="0"/>
              <a:t>А) производственные кооперативы</a:t>
            </a:r>
          </a:p>
          <a:p>
            <a:r>
              <a:rPr lang="ru-RU" sz="2400" b="1" dirty="0" smtClean="0"/>
              <a:t>Б) товарищества собственников жилья</a:t>
            </a:r>
          </a:p>
          <a:p>
            <a:r>
              <a:rPr lang="ru-RU" sz="2400" b="1" dirty="0" smtClean="0"/>
              <a:t>B) хозяйственные товарищества</a:t>
            </a:r>
          </a:p>
          <a:p>
            <a:r>
              <a:rPr lang="ru-RU" sz="2400" b="1" dirty="0" smtClean="0"/>
              <a:t>Г) муниципальные унитарные предприятия</a:t>
            </a:r>
          </a:p>
          <a:p>
            <a:r>
              <a:rPr lang="ru-RU" sz="2400" b="1" dirty="0" smtClean="0"/>
              <a:t>Д) общины коренных малочисленных народов РФ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ОРГАНИЗАЦИОННО-ПРАВОВЫЕ ФОРМЫ ЮРИДИЧЕСКИХ ЛИЦ</a:t>
            </a:r>
          </a:p>
          <a:p>
            <a:r>
              <a:rPr lang="ru-RU" sz="2400" b="1" dirty="0" smtClean="0"/>
              <a:t>1) коммерческие</a:t>
            </a:r>
          </a:p>
          <a:p>
            <a:r>
              <a:rPr lang="ru-RU" sz="2400" b="1" dirty="0" smtClean="0"/>
              <a:t>2) некоммерческие</a:t>
            </a:r>
          </a:p>
          <a:p>
            <a:pPr>
              <a:buNone/>
            </a:pP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257800" y="5105400"/>
          <a:ext cx="3048000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12652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7. Задание 18               </a:t>
            </a:r>
            <a:b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Установите соответствие между действиями и элементами статуса налогоплательщика в РФ: к каждой позиции, данной в первом столбце, подберите соответствующую позицию из второго столбца.</a:t>
            </a:r>
            <a:b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200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600200"/>
            <a:ext cx="8763000" cy="52578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numCol="2"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ДЕЙСТВИЯ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6E2F08"/>
                </a:solidFill>
              </a:rPr>
              <a:t>А) использовать налоговые льготы при наличии оснований и в порядке, установленном законодательством о налогах и сборах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6E2F08"/>
                </a:solidFill>
              </a:rPr>
              <a:t>Б) получать отсрочку, рассрочку или инвестиционный налоговый кредит в порядке и на условиях, установленных законодательством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6E2F08"/>
                </a:solidFill>
              </a:rPr>
              <a:t>В) уплачивать законно установленные налоги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6E2F08"/>
                </a:solidFill>
              </a:rPr>
              <a:t>Г) присутствовать при проведении выездной налоговой проверки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6E2F08"/>
                </a:solidFill>
              </a:rPr>
              <a:t>Д) представлять в установленном порядке в налоговый орган по месту учёта налоговые декларации (расчёты), если это предусмотрено законодательством о налогах и сборах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ЭЛЕМЕНТЫ СТАТУСА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НАЛОГОПЛАТЕЛЬЩИКА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6E2F08"/>
                </a:solidFill>
              </a:rPr>
              <a:t>       1) права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6E2F08"/>
                </a:solidFill>
              </a:rPr>
              <a:t>       2) обязанности</a:t>
            </a:r>
          </a:p>
          <a:p>
            <a:endParaRPr lang="ru-RU" sz="2000" b="1" dirty="0">
              <a:solidFill>
                <a:srgbClr val="6E2F08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181600" y="5181600"/>
          <a:ext cx="28194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880"/>
                <a:gridCol w="563880"/>
                <a:gridCol w="563880"/>
                <a:gridCol w="563880"/>
                <a:gridCol w="56388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</a:t>
                      </a:r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</a:t>
                      </a:r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</a:t>
                      </a:r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</a:t>
                      </a:r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0"/>
            <a:ext cx="70104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Freeform 3"/>
          <p:cNvSpPr>
            <a:spLocks/>
          </p:cNvSpPr>
          <p:nvPr/>
        </p:nvSpPr>
        <p:spPr bwMode="gray">
          <a:xfrm>
            <a:off x="4489450" y="4429125"/>
            <a:ext cx="2466975" cy="771525"/>
          </a:xfrm>
          <a:custGeom>
            <a:avLst/>
            <a:gdLst>
              <a:gd name="T0" fmla="*/ 1405 w 1717"/>
              <a:gd name="T1" fmla="*/ 102 h 484"/>
              <a:gd name="T2" fmla="*/ 1540 w 1717"/>
              <a:gd name="T3" fmla="*/ 395 h 484"/>
              <a:gd name="T4" fmla="*/ 1472 w 1717"/>
              <a:gd name="T5" fmla="*/ 369 h 484"/>
              <a:gd name="T6" fmla="*/ 1373 w 1717"/>
              <a:gd name="T7" fmla="*/ 403 h 484"/>
              <a:gd name="T8" fmla="*/ 1274 w 1717"/>
              <a:gd name="T9" fmla="*/ 433 h 484"/>
              <a:gd name="T10" fmla="*/ 1160 w 1717"/>
              <a:gd name="T11" fmla="*/ 458 h 484"/>
              <a:gd name="T12" fmla="*/ 1062 w 1717"/>
              <a:gd name="T13" fmla="*/ 472 h 484"/>
              <a:gd name="T14" fmla="*/ 968 w 1717"/>
              <a:gd name="T15" fmla="*/ 479 h 484"/>
              <a:gd name="T16" fmla="*/ 872 w 1717"/>
              <a:gd name="T17" fmla="*/ 479 h 484"/>
              <a:gd name="T18" fmla="*/ 766 w 1717"/>
              <a:gd name="T19" fmla="*/ 468 h 484"/>
              <a:gd name="T20" fmla="*/ 634 w 1717"/>
              <a:gd name="T21" fmla="*/ 439 h 484"/>
              <a:gd name="T22" fmla="*/ 524 w 1717"/>
              <a:gd name="T23" fmla="*/ 407 h 484"/>
              <a:gd name="T24" fmla="*/ 435 w 1717"/>
              <a:gd name="T25" fmla="*/ 373 h 484"/>
              <a:gd name="T26" fmla="*/ 344 w 1717"/>
              <a:gd name="T27" fmla="*/ 326 h 484"/>
              <a:gd name="T28" fmla="*/ 242 w 1717"/>
              <a:gd name="T29" fmla="*/ 256 h 484"/>
              <a:gd name="T30" fmla="*/ 157 w 1717"/>
              <a:gd name="T31" fmla="*/ 186 h 484"/>
              <a:gd name="T32" fmla="*/ 102 w 1717"/>
              <a:gd name="T33" fmla="*/ 132 h 484"/>
              <a:gd name="T34" fmla="*/ 0 w 1717"/>
              <a:gd name="T35" fmla="*/ 0 h 484"/>
              <a:gd name="T36" fmla="*/ 135 w 1717"/>
              <a:gd name="T37" fmla="*/ 124 h 484"/>
              <a:gd name="T38" fmla="*/ 219 w 1717"/>
              <a:gd name="T39" fmla="*/ 186 h 484"/>
              <a:gd name="T40" fmla="*/ 307 w 1717"/>
              <a:gd name="T41" fmla="*/ 231 h 484"/>
              <a:gd name="T42" fmla="*/ 395 w 1717"/>
              <a:gd name="T43" fmla="*/ 267 h 484"/>
              <a:gd name="T44" fmla="*/ 487 w 1717"/>
              <a:gd name="T45" fmla="*/ 293 h 484"/>
              <a:gd name="T46" fmla="*/ 571 w 1717"/>
              <a:gd name="T47" fmla="*/ 309 h 484"/>
              <a:gd name="T48" fmla="*/ 673 w 1717"/>
              <a:gd name="T49" fmla="*/ 318 h 484"/>
              <a:gd name="T50" fmla="*/ 766 w 1717"/>
              <a:gd name="T51" fmla="*/ 318 h 484"/>
              <a:gd name="T52" fmla="*/ 890 w 1717"/>
              <a:gd name="T53" fmla="*/ 311 h 484"/>
              <a:gd name="T54" fmla="*/ 1000 w 1717"/>
              <a:gd name="T55" fmla="*/ 296 h 484"/>
              <a:gd name="T56" fmla="*/ 1106 w 1717"/>
              <a:gd name="T57" fmla="*/ 274 h 484"/>
              <a:gd name="T58" fmla="*/ 1212 w 1717"/>
              <a:gd name="T59" fmla="*/ 245 h 484"/>
              <a:gd name="T60" fmla="*/ 1318 w 1717"/>
              <a:gd name="T61" fmla="*/ 209 h 484"/>
              <a:gd name="T62" fmla="*/ 1427 w 1717"/>
              <a:gd name="T63" fmla="*/ 153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717" h="484">
                <a:moveTo>
                  <a:pt x="1427" y="153"/>
                </a:moveTo>
                <a:lnTo>
                  <a:pt x="1405" y="102"/>
                </a:lnTo>
                <a:lnTo>
                  <a:pt x="1716" y="132"/>
                </a:lnTo>
                <a:lnTo>
                  <a:pt x="1540" y="395"/>
                </a:lnTo>
                <a:lnTo>
                  <a:pt x="1519" y="344"/>
                </a:lnTo>
                <a:lnTo>
                  <a:pt x="1472" y="369"/>
                </a:lnTo>
                <a:lnTo>
                  <a:pt x="1413" y="391"/>
                </a:lnTo>
                <a:lnTo>
                  <a:pt x="1373" y="403"/>
                </a:lnTo>
                <a:lnTo>
                  <a:pt x="1328" y="418"/>
                </a:lnTo>
                <a:lnTo>
                  <a:pt x="1274" y="433"/>
                </a:lnTo>
                <a:lnTo>
                  <a:pt x="1219" y="447"/>
                </a:lnTo>
                <a:lnTo>
                  <a:pt x="1160" y="458"/>
                </a:lnTo>
                <a:lnTo>
                  <a:pt x="1117" y="464"/>
                </a:lnTo>
                <a:lnTo>
                  <a:pt x="1062" y="472"/>
                </a:lnTo>
                <a:lnTo>
                  <a:pt x="1007" y="479"/>
                </a:lnTo>
                <a:lnTo>
                  <a:pt x="968" y="479"/>
                </a:lnTo>
                <a:lnTo>
                  <a:pt x="916" y="483"/>
                </a:lnTo>
                <a:lnTo>
                  <a:pt x="872" y="479"/>
                </a:lnTo>
                <a:lnTo>
                  <a:pt x="817" y="475"/>
                </a:lnTo>
                <a:lnTo>
                  <a:pt x="766" y="468"/>
                </a:lnTo>
                <a:lnTo>
                  <a:pt x="701" y="453"/>
                </a:lnTo>
                <a:lnTo>
                  <a:pt x="634" y="439"/>
                </a:lnTo>
                <a:lnTo>
                  <a:pt x="576" y="424"/>
                </a:lnTo>
                <a:lnTo>
                  <a:pt x="524" y="407"/>
                </a:lnTo>
                <a:lnTo>
                  <a:pt x="476" y="391"/>
                </a:lnTo>
                <a:lnTo>
                  <a:pt x="435" y="373"/>
                </a:lnTo>
                <a:lnTo>
                  <a:pt x="384" y="349"/>
                </a:lnTo>
                <a:lnTo>
                  <a:pt x="344" y="326"/>
                </a:lnTo>
                <a:lnTo>
                  <a:pt x="293" y="293"/>
                </a:lnTo>
                <a:lnTo>
                  <a:pt x="242" y="256"/>
                </a:lnTo>
                <a:lnTo>
                  <a:pt x="205" y="226"/>
                </a:lnTo>
                <a:lnTo>
                  <a:pt x="157" y="186"/>
                </a:lnTo>
                <a:lnTo>
                  <a:pt x="124" y="158"/>
                </a:lnTo>
                <a:lnTo>
                  <a:pt x="102" y="132"/>
                </a:lnTo>
                <a:lnTo>
                  <a:pt x="62" y="88"/>
                </a:lnTo>
                <a:lnTo>
                  <a:pt x="0" y="0"/>
                </a:lnTo>
                <a:lnTo>
                  <a:pt x="91" y="88"/>
                </a:lnTo>
                <a:lnTo>
                  <a:pt x="135" y="124"/>
                </a:lnTo>
                <a:lnTo>
                  <a:pt x="175" y="158"/>
                </a:lnTo>
                <a:lnTo>
                  <a:pt x="219" y="186"/>
                </a:lnTo>
                <a:lnTo>
                  <a:pt x="263" y="209"/>
                </a:lnTo>
                <a:lnTo>
                  <a:pt x="307" y="231"/>
                </a:lnTo>
                <a:lnTo>
                  <a:pt x="355" y="253"/>
                </a:lnTo>
                <a:lnTo>
                  <a:pt x="395" y="267"/>
                </a:lnTo>
                <a:lnTo>
                  <a:pt x="439" y="282"/>
                </a:lnTo>
                <a:lnTo>
                  <a:pt x="487" y="293"/>
                </a:lnTo>
                <a:lnTo>
                  <a:pt x="534" y="301"/>
                </a:lnTo>
                <a:lnTo>
                  <a:pt x="571" y="309"/>
                </a:lnTo>
                <a:lnTo>
                  <a:pt x="622" y="312"/>
                </a:lnTo>
                <a:lnTo>
                  <a:pt x="673" y="318"/>
                </a:lnTo>
                <a:lnTo>
                  <a:pt x="718" y="318"/>
                </a:lnTo>
                <a:lnTo>
                  <a:pt x="766" y="318"/>
                </a:lnTo>
                <a:lnTo>
                  <a:pt x="828" y="318"/>
                </a:lnTo>
                <a:lnTo>
                  <a:pt x="890" y="311"/>
                </a:lnTo>
                <a:lnTo>
                  <a:pt x="949" y="304"/>
                </a:lnTo>
                <a:lnTo>
                  <a:pt x="1000" y="296"/>
                </a:lnTo>
                <a:lnTo>
                  <a:pt x="1058" y="285"/>
                </a:lnTo>
                <a:lnTo>
                  <a:pt x="1106" y="274"/>
                </a:lnTo>
                <a:lnTo>
                  <a:pt x="1156" y="260"/>
                </a:lnTo>
                <a:lnTo>
                  <a:pt x="1212" y="245"/>
                </a:lnTo>
                <a:lnTo>
                  <a:pt x="1259" y="231"/>
                </a:lnTo>
                <a:lnTo>
                  <a:pt x="1318" y="209"/>
                </a:lnTo>
                <a:lnTo>
                  <a:pt x="1362" y="190"/>
                </a:lnTo>
                <a:lnTo>
                  <a:pt x="1427" y="153"/>
                </a:lnTo>
              </a:path>
            </a:pathLst>
          </a:cu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Freeform 4"/>
          <p:cNvSpPr>
            <a:spLocks/>
          </p:cNvSpPr>
          <p:nvPr/>
        </p:nvSpPr>
        <p:spPr bwMode="gray">
          <a:xfrm rot="3600000">
            <a:off x="3311525" y="4173538"/>
            <a:ext cx="2465387" cy="769938"/>
          </a:xfrm>
          <a:custGeom>
            <a:avLst/>
            <a:gdLst>
              <a:gd name="T0" fmla="*/ 1405 w 1717"/>
              <a:gd name="T1" fmla="*/ 102 h 484"/>
              <a:gd name="T2" fmla="*/ 1540 w 1717"/>
              <a:gd name="T3" fmla="*/ 395 h 484"/>
              <a:gd name="T4" fmla="*/ 1472 w 1717"/>
              <a:gd name="T5" fmla="*/ 369 h 484"/>
              <a:gd name="T6" fmla="*/ 1373 w 1717"/>
              <a:gd name="T7" fmla="*/ 403 h 484"/>
              <a:gd name="T8" fmla="*/ 1274 w 1717"/>
              <a:gd name="T9" fmla="*/ 433 h 484"/>
              <a:gd name="T10" fmla="*/ 1160 w 1717"/>
              <a:gd name="T11" fmla="*/ 458 h 484"/>
              <a:gd name="T12" fmla="*/ 1062 w 1717"/>
              <a:gd name="T13" fmla="*/ 472 h 484"/>
              <a:gd name="T14" fmla="*/ 968 w 1717"/>
              <a:gd name="T15" fmla="*/ 479 h 484"/>
              <a:gd name="T16" fmla="*/ 872 w 1717"/>
              <a:gd name="T17" fmla="*/ 479 h 484"/>
              <a:gd name="T18" fmla="*/ 766 w 1717"/>
              <a:gd name="T19" fmla="*/ 468 h 484"/>
              <a:gd name="T20" fmla="*/ 634 w 1717"/>
              <a:gd name="T21" fmla="*/ 439 h 484"/>
              <a:gd name="T22" fmla="*/ 524 w 1717"/>
              <a:gd name="T23" fmla="*/ 407 h 484"/>
              <a:gd name="T24" fmla="*/ 435 w 1717"/>
              <a:gd name="T25" fmla="*/ 373 h 484"/>
              <a:gd name="T26" fmla="*/ 344 w 1717"/>
              <a:gd name="T27" fmla="*/ 326 h 484"/>
              <a:gd name="T28" fmla="*/ 242 w 1717"/>
              <a:gd name="T29" fmla="*/ 256 h 484"/>
              <a:gd name="T30" fmla="*/ 157 w 1717"/>
              <a:gd name="T31" fmla="*/ 186 h 484"/>
              <a:gd name="T32" fmla="*/ 102 w 1717"/>
              <a:gd name="T33" fmla="*/ 132 h 484"/>
              <a:gd name="T34" fmla="*/ 0 w 1717"/>
              <a:gd name="T35" fmla="*/ 0 h 484"/>
              <a:gd name="T36" fmla="*/ 135 w 1717"/>
              <a:gd name="T37" fmla="*/ 124 h 484"/>
              <a:gd name="T38" fmla="*/ 219 w 1717"/>
              <a:gd name="T39" fmla="*/ 186 h 484"/>
              <a:gd name="T40" fmla="*/ 307 w 1717"/>
              <a:gd name="T41" fmla="*/ 231 h 484"/>
              <a:gd name="T42" fmla="*/ 395 w 1717"/>
              <a:gd name="T43" fmla="*/ 267 h 484"/>
              <a:gd name="T44" fmla="*/ 487 w 1717"/>
              <a:gd name="T45" fmla="*/ 293 h 484"/>
              <a:gd name="T46" fmla="*/ 571 w 1717"/>
              <a:gd name="T47" fmla="*/ 309 h 484"/>
              <a:gd name="T48" fmla="*/ 673 w 1717"/>
              <a:gd name="T49" fmla="*/ 318 h 484"/>
              <a:gd name="T50" fmla="*/ 766 w 1717"/>
              <a:gd name="T51" fmla="*/ 318 h 484"/>
              <a:gd name="T52" fmla="*/ 890 w 1717"/>
              <a:gd name="T53" fmla="*/ 311 h 484"/>
              <a:gd name="T54" fmla="*/ 1000 w 1717"/>
              <a:gd name="T55" fmla="*/ 296 h 484"/>
              <a:gd name="T56" fmla="*/ 1106 w 1717"/>
              <a:gd name="T57" fmla="*/ 274 h 484"/>
              <a:gd name="T58" fmla="*/ 1212 w 1717"/>
              <a:gd name="T59" fmla="*/ 245 h 484"/>
              <a:gd name="T60" fmla="*/ 1318 w 1717"/>
              <a:gd name="T61" fmla="*/ 209 h 484"/>
              <a:gd name="T62" fmla="*/ 1427 w 1717"/>
              <a:gd name="T63" fmla="*/ 153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717" h="484">
                <a:moveTo>
                  <a:pt x="1427" y="153"/>
                </a:moveTo>
                <a:lnTo>
                  <a:pt x="1405" y="102"/>
                </a:lnTo>
                <a:lnTo>
                  <a:pt x="1716" y="132"/>
                </a:lnTo>
                <a:lnTo>
                  <a:pt x="1540" y="395"/>
                </a:lnTo>
                <a:lnTo>
                  <a:pt x="1519" y="344"/>
                </a:lnTo>
                <a:lnTo>
                  <a:pt x="1472" y="369"/>
                </a:lnTo>
                <a:lnTo>
                  <a:pt x="1413" y="391"/>
                </a:lnTo>
                <a:lnTo>
                  <a:pt x="1373" y="403"/>
                </a:lnTo>
                <a:lnTo>
                  <a:pt x="1328" y="418"/>
                </a:lnTo>
                <a:lnTo>
                  <a:pt x="1274" y="433"/>
                </a:lnTo>
                <a:lnTo>
                  <a:pt x="1219" y="447"/>
                </a:lnTo>
                <a:lnTo>
                  <a:pt x="1160" y="458"/>
                </a:lnTo>
                <a:lnTo>
                  <a:pt x="1117" y="464"/>
                </a:lnTo>
                <a:lnTo>
                  <a:pt x="1062" y="472"/>
                </a:lnTo>
                <a:lnTo>
                  <a:pt x="1007" y="479"/>
                </a:lnTo>
                <a:lnTo>
                  <a:pt x="968" y="479"/>
                </a:lnTo>
                <a:lnTo>
                  <a:pt x="916" y="483"/>
                </a:lnTo>
                <a:lnTo>
                  <a:pt x="872" y="479"/>
                </a:lnTo>
                <a:lnTo>
                  <a:pt x="817" y="475"/>
                </a:lnTo>
                <a:lnTo>
                  <a:pt x="766" y="468"/>
                </a:lnTo>
                <a:lnTo>
                  <a:pt x="701" y="453"/>
                </a:lnTo>
                <a:lnTo>
                  <a:pt x="634" y="439"/>
                </a:lnTo>
                <a:lnTo>
                  <a:pt x="576" y="424"/>
                </a:lnTo>
                <a:lnTo>
                  <a:pt x="524" y="407"/>
                </a:lnTo>
                <a:lnTo>
                  <a:pt x="476" y="391"/>
                </a:lnTo>
                <a:lnTo>
                  <a:pt x="435" y="373"/>
                </a:lnTo>
                <a:lnTo>
                  <a:pt x="384" y="349"/>
                </a:lnTo>
                <a:lnTo>
                  <a:pt x="344" y="326"/>
                </a:lnTo>
                <a:lnTo>
                  <a:pt x="293" y="293"/>
                </a:lnTo>
                <a:lnTo>
                  <a:pt x="242" y="256"/>
                </a:lnTo>
                <a:lnTo>
                  <a:pt x="205" y="226"/>
                </a:lnTo>
                <a:lnTo>
                  <a:pt x="157" y="186"/>
                </a:lnTo>
                <a:lnTo>
                  <a:pt x="124" y="158"/>
                </a:lnTo>
                <a:lnTo>
                  <a:pt x="102" y="132"/>
                </a:lnTo>
                <a:lnTo>
                  <a:pt x="62" y="88"/>
                </a:lnTo>
                <a:lnTo>
                  <a:pt x="0" y="0"/>
                </a:lnTo>
                <a:lnTo>
                  <a:pt x="91" y="88"/>
                </a:lnTo>
                <a:lnTo>
                  <a:pt x="135" y="124"/>
                </a:lnTo>
                <a:lnTo>
                  <a:pt x="175" y="158"/>
                </a:lnTo>
                <a:lnTo>
                  <a:pt x="219" y="186"/>
                </a:lnTo>
                <a:lnTo>
                  <a:pt x="263" y="209"/>
                </a:lnTo>
                <a:lnTo>
                  <a:pt x="307" y="231"/>
                </a:lnTo>
                <a:lnTo>
                  <a:pt x="355" y="253"/>
                </a:lnTo>
                <a:lnTo>
                  <a:pt x="395" y="267"/>
                </a:lnTo>
                <a:lnTo>
                  <a:pt x="439" y="282"/>
                </a:lnTo>
                <a:lnTo>
                  <a:pt x="487" y="293"/>
                </a:lnTo>
                <a:lnTo>
                  <a:pt x="534" y="301"/>
                </a:lnTo>
                <a:lnTo>
                  <a:pt x="571" y="309"/>
                </a:lnTo>
                <a:lnTo>
                  <a:pt x="622" y="312"/>
                </a:lnTo>
                <a:lnTo>
                  <a:pt x="673" y="318"/>
                </a:lnTo>
                <a:lnTo>
                  <a:pt x="718" y="318"/>
                </a:lnTo>
                <a:lnTo>
                  <a:pt x="766" y="318"/>
                </a:lnTo>
                <a:lnTo>
                  <a:pt x="828" y="318"/>
                </a:lnTo>
                <a:lnTo>
                  <a:pt x="890" y="311"/>
                </a:lnTo>
                <a:lnTo>
                  <a:pt x="949" y="304"/>
                </a:lnTo>
                <a:lnTo>
                  <a:pt x="1000" y="296"/>
                </a:lnTo>
                <a:lnTo>
                  <a:pt x="1058" y="285"/>
                </a:lnTo>
                <a:lnTo>
                  <a:pt x="1106" y="274"/>
                </a:lnTo>
                <a:lnTo>
                  <a:pt x="1156" y="260"/>
                </a:lnTo>
                <a:lnTo>
                  <a:pt x="1212" y="245"/>
                </a:lnTo>
                <a:lnTo>
                  <a:pt x="1259" y="231"/>
                </a:lnTo>
                <a:lnTo>
                  <a:pt x="1318" y="209"/>
                </a:lnTo>
                <a:lnTo>
                  <a:pt x="1362" y="190"/>
                </a:lnTo>
                <a:lnTo>
                  <a:pt x="1427" y="153"/>
                </a:lnTo>
              </a:path>
            </a:pathLst>
          </a:custGeom>
          <a:solidFill>
            <a:srgbClr val="336699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Freeform 5"/>
          <p:cNvSpPr>
            <a:spLocks/>
          </p:cNvSpPr>
          <p:nvPr/>
        </p:nvSpPr>
        <p:spPr bwMode="gray">
          <a:xfrm rot="7200000">
            <a:off x="2982913" y="2873375"/>
            <a:ext cx="2465388" cy="769937"/>
          </a:xfrm>
          <a:custGeom>
            <a:avLst/>
            <a:gdLst>
              <a:gd name="T0" fmla="*/ 1405 w 1717"/>
              <a:gd name="T1" fmla="*/ 102 h 484"/>
              <a:gd name="T2" fmla="*/ 1540 w 1717"/>
              <a:gd name="T3" fmla="*/ 395 h 484"/>
              <a:gd name="T4" fmla="*/ 1472 w 1717"/>
              <a:gd name="T5" fmla="*/ 369 h 484"/>
              <a:gd name="T6" fmla="*/ 1373 w 1717"/>
              <a:gd name="T7" fmla="*/ 403 h 484"/>
              <a:gd name="T8" fmla="*/ 1274 w 1717"/>
              <a:gd name="T9" fmla="*/ 433 h 484"/>
              <a:gd name="T10" fmla="*/ 1160 w 1717"/>
              <a:gd name="T11" fmla="*/ 458 h 484"/>
              <a:gd name="T12" fmla="*/ 1062 w 1717"/>
              <a:gd name="T13" fmla="*/ 472 h 484"/>
              <a:gd name="T14" fmla="*/ 968 w 1717"/>
              <a:gd name="T15" fmla="*/ 479 h 484"/>
              <a:gd name="T16" fmla="*/ 872 w 1717"/>
              <a:gd name="T17" fmla="*/ 479 h 484"/>
              <a:gd name="T18" fmla="*/ 766 w 1717"/>
              <a:gd name="T19" fmla="*/ 468 h 484"/>
              <a:gd name="T20" fmla="*/ 634 w 1717"/>
              <a:gd name="T21" fmla="*/ 439 h 484"/>
              <a:gd name="T22" fmla="*/ 524 w 1717"/>
              <a:gd name="T23" fmla="*/ 407 h 484"/>
              <a:gd name="T24" fmla="*/ 435 w 1717"/>
              <a:gd name="T25" fmla="*/ 373 h 484"/>
              <a:gd name="T26" fmla="*/ 344 w 1717"/>
              <a:gd name="T27" fmla="*/ 326 h 484"/>
              <a:gd name="T28" fmla="*/ 242 w 1717"/>
              <a:gd name="T29" fmla="*/ 256 h 484"/>
              <a:gd name="T30" fmla="*/ 157 w 1717"/>
              <a:gd name="T31" fmla="*/ 186 h 484"/>
              <a:gd name="T32" fmla="*/ 102 w 1717"/>
              <a:gd name="T33" fmla="*/ 132 h 484"/>
              <a:gd name="T34" fmla="*/ 0 w 1717"/>
              <a:gd name="T35" fmla="*/ 0 h 484"/>
              <a:gd name="T36" fmla="*/ 135 w 1717"/>
              <a:gd name="T37" fmla="*/ 124 h 484"/>
              <a:gd name="T38" fmla="*/ 219 w 1717"/>
              <a:gd name="T39" fmla="*/ 186 h 484"/>
              <a:gd name="T40" fmla="*/ 307 w 1717"/>
              <a:gd name="T41" fmla="*/ 231 h 484"/>
              <a:gd name="T42" fmla="*/ 395 w 1717"/>
              <a:gd name="T43" fmla="*/ 267 h 484"/>
              <a:gd name="T44" fmla="*/ 487 w 1717"/>
              <a:gd name="T45" fmla="*/ 293 h 484"/>
              <a:gd name="T46" fmla="*/ 571 w 1717"/>
              <a:gd name="T47" fmla="*/ 309 h 484"/>
              <a:gd name="T48" fmla="*/ 673 w 1717"/>
              <a:gd name="T49" fmla="*/ 318 h 484"/>
              <a:gd name="T50" fmla="*/ 766 w 1717"/>
              <a:gd name="T51" fmla="*/ 318 h 484"/>
              <a:gd name="T52" fmla="*/ 890 w 1717"/>
              <a:gd name="T53" fmla="*/ 311 h 484"/>
              <a:gd name="T54" fmla="*/ 1000 w 1717"/>
              <a:gd name="T55" fmla="*/ 296 h 484"/>
              <a:gd name="T56" fmla="*/ 1106 w 1717"/>
              <a:gd name="T57" fmla="*/ 274 h 484"/>
              <a:gd name="T58" fmla="*/ 1212 w 1717"/>
              <a:gd name="T59" fmla="*/ 245 h 484"/>
              <a:gd name="T60" fmla="*/ 1318 w 1717"/>
              <a:gd name="T61" fmla="*/ 209 h 484"/>
              <a:gd name="T62" fmla="*/ 1427 w 1717"/>
              <a:gd name="T63" fmla="*/ 153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717" h="484">
                <a:moveTo>
                  <a:pt x="1427" y="153"/>
                </a:moveTo>
                <a:lnTo>
                  <a:pt x="1405" y="102"/>
                </a:lnTo>
                <a:lnTo>
                  <a:pt x="1716" y="132"/>
                </a:lnTo>
                <a:lnTo>
                  <a:pt x="1540" y="395"/>
                </a:lnTo>
                <a:lnTo>
                  <a:pt x="1519" y="344"/>
                </a:lnTo>
                <a:lnTo>
                  <a:pt x="1472" y="369"/>
                </a:lnTo>
                <a:lnTo>
                  <a:pt x="1413" y="391"/>
                </a:lnTo>
                <a:lnTo>
                  <a:pt x="1373" y="403"/>
                </a:lnTo>
                <a:lnTo>
                  <a:pt x="1328" y="418"/>
                </a:lnTo>
                <a:lnTo>
                  <a:pt x="1274" y="433"/>
                </a:lnTo>
                <a:lnTo>
                  <a:pt x="1219" y="447"/>
                </a:lnTo>
                <a:lnTo>
                  <a:pt x="1160" y="458"/>
                </a:lnTo>
                <a:lnTo>
                  <a:pt x="1117" y="464"/>
                </a:lnTo>
                <a:lnTo>
                  <a:pt x="1062" y="472"/>
                </a:lnTo>
                <a:lnTo>
                  <a:pt x="1007" y="479"/>
                </a:lnTo>
                <a:lnTo>
                  <a:pt x="968" y="479"/>
                </a:lnTo>
                <a:lnTo>
                  <a:pt x="916" y="483"/>
                </a:lnTo>
                <a:lnTo>
                  <a:pt x="872" y="479"/>
                </a:lnTo>
                <a:lnTo>
                  <a:pt x="817" y="475"/>
                </a:lnTo>
                <a:lnTo>
                  <a:pt x="766" y="468"/>
                </a:lnTo>
                <a:lnTo>
                  <a:pt x="701" y="453"/>
                </a:lnTo>
                <a:lnTo>
                  <a:pt x="634" y="439"/>
                </a:lnTo>
                <a:lnTo>
                  <a:pt x="576" y="424"/>
                </a:lnTo>
                <a:lnTo>
                  <a:pt x="524" y="407"/>
                </a:lnTo>
                <a:lnTo>
                  <a:pt x="476" y="391"/>
                </a:lnTo>
                <a:lnTo>
                  <a:pt x="435" y="373"/>
                </a:lnTo>
                <a:lnTo>
                  <a:pt x="384" y="349"/>
                </a:lnTo>
                <a:lnTo>
                  <a:pt x="344" y="326"/>
                </a:lnTo>
                <a:lnTo>
                  <a:pt x="293" y="293"/>
                </a:lnTo>
                <a:lnTo>
                  <a:pt x="242" y="256"/>
                </a:lnTo>
                <a:lnTo>
                  <a:pt x="205" y="226"/>
                </a:lnTo>
                <a:lnTo>
                  <a:pt x="157" y="186"/>
                </a:lnTo>
                <a:lnTo>
                  <a:pt x="124" y="158"/>
                </a:lnTo>
                <a:lnTo>
                  <a:pt x="102" y="132"/>
                </a:lnTo>
                <a:lnTo>
                  <a:pt x="62" y="88"/>
                </a:lnTo>
                <a:lnTo>
                  <a:pt x="0" y="0"/>
                </a:lnTo>
                <a:lnTo>
                  <a:pt x="91" y="88"/>
                </a:lnTo>
                <a:lnTo>
                  <a:pt x="135" y="124"/>
                </a:lnTo>
                <a:lnTo>
                  <a:pt x="175" y="158"/>
                </a:lnTo>
                <a:lnTo>
                  <a:pt x="219" y="186"/>
                </a:lnTo>
                <a:lnTo>
                  <a:pt x="263" y="209"/>
                </a:lnTo>
                <a:lnTo>
                  <a:pt x="307" y="231"/>
                </a:lnTo>
                <a:lnTo>
                  <a:pt x="355" y="253"/>
                </a:lnTo>
                <a:lnTo>
                  <a:pt x="395" y="267"/>
                </a:lnTo>
                <a:lnTo>
                  <a:pt x="439" y="282"/>
                </a:lnTo>
                <a:lnTo>
                  <a:pt x="487" y="293"/>
                </a:lnTo>
                <a:lnTo>
                  <a:pt x="534" y="301"/>
                </a:lnTo>
                <a:lnTo>
                  <a:pt x="571" y="309"/>
                </a:lnTo>
                <a:lnTo>
                  <a:pt x="622" y="312"/>
                </a:lnTo>
                <a:lnTo>
                  <a:pt x="673" y="318"/>
                </a:lnTo>
                <a:lnTo>
                  <a:pt x="718" y="318"/>
                </a:lnTo>
                <a:lnTo>
                  <a:pt x="766" y="318"/>
                </a:lnTo>
                <a:lnTo>
                  <a:pt x="828" y="318"/>
                </a:lnTo>
                <a:lnTo>
                  <a:pt x="890" y="311"/>
                </a:lnTo>
                <a:lnTo>
                  <a:pt x="949" y="304"/>
                </a:lnTo>
                <a:lnTo>
                  <a:pt x="1000" y="296"/>
                </a:lnTo>
                <a:lnTo>
                  <a:pt x="1058" y="285"/>
                </a:lnTo>
                <a:lnTo>
                  <a:pt x="1106" y="274"/>
                </a:lnTo>
                <a:lnTo>
                  <a:pt x="1156" y="260"/>
                </a:lnTo>
                <a:lnTo>
                  <a:pt x="1212" y="245"/>
                </a:lnTo>
                <a:lnTo>
                  <a:pt x="1259" y="231"/>
                </a:lnTo>
                <a:lnTo>
                  <a:pt x="1318" y="209"/>
                </a:lnTo>
                <a:lnTo>
                  <a:pt x="1362" y="190"/>
                </a:lnTo>
                <a:lnTo>
                  <a:pt x="1427" y="153"/>
                </a:lnTo>
              </a:path>
            </a:pathLst>
          </a:custGeom>
          <a:solidFill>
            <a:srgbClr val="0066CC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gray">
          <a:xfrm rot="10800000">
            <a:off x="3606800" y="2000250"/>
            <a:ext cx="2466975" cy="769938"/>
          </a:xfrm>
          <a:custGeom>
            <a:avLst/>
            <a:gdLst>
              <a:gd name="T0" fmla="*/ 1405 w 1717"/>
              <a:gd name="T1" fmla="*/ 102 h 484"/>
              <a:gd name="T2" fmla="*/ 1540 w 1717"/>
              <a:gd name="T3" fmla="*/ 395 h 484"/>
              <a:gd name="T4" fmla="*/ 1472 w 1717"/>
              <a:gd name="T5" fmla="*/ 369 h 484"/>
              <a:gd name="T6" fmla="*/ 1373 w 1717"/>
              <a:gd name="T7" fmla="*/ 403 h 484"/>
              <a:gd name="T8" fmla="*/ 1274 w 1717"/>
              <a:gd name="T9" fmla="*/ 433 h 484"/>
              <a:gd name="T10" fmla="*/ 1160 w 1717"/>
              <a:gd name="T11" fmla="*/ 458 h 484"/>
              <a:gd name="T12" fmla="*/ 1062 w 1717"/>
              <a:gd name="T13" fmla="*/ 472 h 484"/>
              <a:gd name="T14" fmla="*/ 968 w 1717"/>
              <a:gd name="T15" fmla="*/ 479 h 484"/>
              <a:gd name="T16" fmla="*/ 872 w 1717"/>
              <a:gd name="T17" fmla="*/ 479 h 484"/>
              <a:gd name="T18" fmla="*/ 766 w 1717"/>
              <a:gd name="T19" fmla="*/ 468 h 484"/>
              <a:gd name="T20" fmla="*/ 634 w 1717"/>
              <a:gd name="T21" fmla="*/ 439 h 484"/>
              <a:gd name="T22" fmla="*/ 524 w 1717"/>
              <a:gd name="T23" fmla="*/ 407 h 484"/>
              <a:gd name="T24" fmla="*/ 435 w 1717"/>
              <a:gd name="T25" fmla="*/ 373 h 484"/>
              <a:gd name="T26" fmla="*/ 344 w 1717"/>
              <a:gd name="T27" fmla="*/ 326 h 484"/>
              <a:gd name="T28" fmla="*/ 242 w 1717"/>
              <a:gd name="T29" fmla="*/ 256 h 484"/>
              <a:gd name="T30" fmla="*/ 157 w 1717"/>
              <a:gd name="T31" fmla="*/ 186 h 484"/>
              <a:gd name="T32" fmla="*/ 102 w 1717"/>
              <a:gd name="T33" fmla="*/ 132 h 484"/>
              <a:gd name="T34" fmla="*/ 0 w 1717"/>
              <a:gd name="T35" fmla="*/ 0 h 484"/>
              <a:gd name="T36" fmla="*/ 135 w 1717"/>
              <a:gd name="T37" fmla="*/ 124 h 484"/>
              <a:gd name="T38" fmla="*/ 219 w 1717"/>
              <a:gd name="T39" fmla="*/ 186 h 484"/>
              <a:gd name="T40" fmla="*/ 307 w 1717"/>
              <a:gd name="T41" fmla="*/ 231 h 484"/>
              <a:gd name="T42" fmla="*/ 395 w 1717"/>
              <a:gd name="T43" fmla="*/ 267 h 484"/>
              <a:gd name="T44" fmla="*/ 487 w 1717"/>
              <a:gd name="T45" fmla="*/ 293 h 484"/>
              <a:gd name="T46" fmla="*/ 571 w 1717"/>
              <a:gd name="T47" fmla="*/ 309 h 484"/>
              <a:gd name="T48" fmla="*/ 673 w 1717"/>
              <a:gd name="T49" fmla="*/ 318 h 484"/>
              <a:gd name="T50" fmla="*/ 766 w 1717"/>
              <a:gd name="T51" fmla="*/ 318 h 484"/>
              <a:gd name="T52" fmla="*/ 890 w 1717"/>
              <a:gd name="T53" fmla="*/ 311 h 484"/>
              <a:gd name="T54" fmla="*/ 1000 w 1717"/>
              <a:gd name="T55" fmla="*/ 296 h 484"/>
              <a:gd name="T56" fmla="*/ 1106 w 1717"/>
              <a:gd name="T57" fmla="*/ 274 h 484"/>
              <a:gd name="T58" fmla="*/ 1212 w 1717"/>
              <a:gd name="T59" fmla="*/ 245 h 484"/>
              <a:gd name="T60" fmla="*/ 1318 w 1717"/>
              <a:gd name="T61" fmla="*/ 209 h 484"/>
              <a:gd name="T62" fmla="*/ 1427 w 1717"/>
              <a:gd name="T63" fmla="*/ 153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717" h="484">
                <a:moveTo>
                  <a:pt x="1427" y="153"/>
                </a:moveTo>
                <a:lnTo>
                  <a:pt x="1405" y="102"/>
                </a:lnTo>
                <a:lnTo>
                  <a:pt x="1716" y="132"/>
                </a:lnTo>
                <a:lnTo>
                  <a:pt x="1540" y="395"/>
                </a:lnTo>
                <a:lnTo>
                  <a:pt x="1519" y="344"/>
                </a:lnTo>
                <a:lnTo>
                  <a:pt x="1472" y="369"/>
                </a:lnTo>
                <a:lnTo>
                  <a:pt x="1413" y="391"/>
                </a:lnTo>
                <a:lnTo>
                  <a:pt x="1373" y="403"/>
                </a:lnTo>
                <a:lnTo>
                  <a:pt x="1328" y="418"/>
                </a:lnTo>
                <a:lnTo>
                  <a:pt x="1274" y="433"/>
                </a:lnTo>
                <a:lnTo>
                  <a:pt x="1219" y="447"/>
                </a:lnTo>
                <a:lnTo>
                  <a:pt x="1160" y="458"/>
                </a:lnTo>
                <a:lnTo>
                  <a:pt x="1117" y="464"/>
                </a:lnTo>
                <a:lnTo>
                  <a:pt x="1062" y="472"/>
                </a:lnTo>
                <a:lnTo>
                  <a:pt x="1007" y="479"/>
                </a:lnTo>
                <a:lnTo>
                  <a:pt x="968" y="479"/>
                </a:lnTo>
                <a:lnTo>
                  <a:pt x="916" y="483"/>
                </a:lnTo>
                <a:lnTo>
                  <a:pt x="872" y="479"/>
                </a:lnTo>
                <a:lnTo>
                  <a:pt x="817" y="475"/>
                </a:lnTo>
                <a:lnTo>
                  <a:pt x="766" y="468"/>
                </a:lnTo>
                <a:lnTo>
                  <a:pt x="701" y="453"/>
                </a:lnTo>
                <a:lnTo>
                  <a:pt x="634" y="439"/>
                </a:lnTo>
                <a:lnTo>
                  <a:pt x="576" y="424"/>
                </a:lnTo>
                <a:lnTo>
                  <a:pt x="524" y="407"/>
                </a:lnTo>
                <a:lnTo>
                  <a:pt x="476" y="391"/>
                </a:lnTo>
                <a:lnTo>
                  <a:pt x="435" y="373"/>
                </a:lnTo>
                <a:lnTo>
                  <a:pt x="384" y="349"/>
                </a:lnTo>
                <a:lnTo>
                  <a:pt x="344" y="326"/>
                </a:lnTo>
                <a:lnTo>
                  <a:pt x="293" y="293"/>
                </a:lnTo>
                <a:lnTo>
                  <a:pt x="242" y="256"/>
                </a:lnTo>
                <a:lnTo>
                  <a:pt x="205" y="226"/>
                </a:lnTo>
                <a:lnTo>
                  <a:pt x="157" y="186"/>
                </a:lnTo>
                <a:lnTo>
                  <a:pt x="124" y="158"/>
                </a:lnTo>
                <a:lnTo>
                  <a:pt x="102" y="132"/>
                </a:lnTo>
                <a:lnTo>
                  <a:pt x="62" y="88"/>
                </a:lnTo>
                <a:lnTo>
                  <a:pt x="0" y="0"/>
                </a:lnTo>
                <a:lnTo>
                  <a:pt x="91" y="88"/>
                </a:lnTo>
                <a:lnTo>
                  <a:pt x="135" y="124"/>
                </a:lnTo>
                <a:lnTo>
                  <a:pt x="175" y="158"/>
                </a:lnTo>
                <a:lnTo>
                  <a:pt x="219" y="186"/>
                </a:lnTo>
                <a:lnTo>
                  <a:pt x="263" y="209"/>
                </a:lnTo>
                <a:lnTo>
                  <a:pt x="307" y="231"/>
                </a:lnTo>
                <a:lnTo>
                  <a:pt x="355" y="253"/>
                </a:lnTo>
                <a:lnTo>
                  <a:pt x="395" y="267"/>
                </a:lnTo>
                <a:lnTo>
                  <a:pt x="439" y="282"/>
                </a:lnTo>
                <a:lnTo>
                  <a:pt x="487" y="293"/>
                </a:lnTo>
                <a:lnTo>
                  <a:pt x="534" y="301"/>
                </a:lnTo>
                <a:lnTo>
                  <a:pt x="571" y="309"/>
                </a:lnTo>
                <a:lnTo>
                  <a:pt x="622" y="312"/>
                </a:lnTo>
                <a:lnTo>
                  <a:pt x="673" y="318"/>
                </a:lnTo>
                <a:lnTo>
                  <a:pt x="718" y="318"/>
                </a:lnTo>
                <a:lnTo>
                  <a:pt x="766" y="318"/>
                </a:lnTo>
                <a:lnTo>
                  <a:pt x="828" y="318"/>
                </a:lnTo>
                <a:lnTo>
                  <a:pt x="890" y="311"/>
                </a:lnTo>
                <a:lnTo>
                  <a:pt x="949" y="304"/>
                </a:lnTo>
                <a:lnTo>
                  <a:pt x="1000" y="296"/>
                </a:lnTo>
                <a:lnTo>
                  <a:pt x="1058" y="285"/>
                </a:lnTo>
                <a:lnTo>
                  <a:pt x="1106" y="274"/>
                </a:lnTo>
                <a:lnTo>
                  <a:pt x="1156" y="260"/>
                </a:lnTo>
                <a:lnTo>
                  <a:pt x="1212" y="245"/>
                </a:lnTo>
                <a:lnTo>
                  <a:pt x="1259" y="231"/>
                </a:lnTo>
                <a:lnTo>
                  <a:pt x="1318" y="209"/>
                </a:lnTo>
                <a:lnTo>
                  <a:pt x="1362" y="190"/>
                </a:lnTo>
                <a:lnTo>
                  <a:pt x="1427" y="153"/>
                </a:lnTo>
              </a:path>
            </a:pathLst>
          </a:custGeom>
          <a:solidFill>
            <a:srgbClr val="0099CC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Freeform 7"/>
          <p:cNvSpPr>
            <a:spLocks/>
          </p:cNvSpPr>
          <p:nvPr/>
        </p:nvSpPr>
        <p:spPr bwMode="gray">
          <a:xfrm rot="14400000">
            <a:off x="4857750" y="2295525"/>
            <a:ext cx="2465388" cy="769938"/>
          </a:xfrm>
          <a:custGeom>
            <a:avLst/>
            <a:gdLst>
              <a:gd name="T0" fmla="*/ 1405 w 1717"/>
              <a:gd name="T1" fmla="*/ 102 h 484"/>
              <a:gd name="T2" fmla="*/ 1540 w 1717"/>
              <a:gd name="T3" fmla="*/ 395 h 484"/>
              <a:gd name="T4" fmla="*/ 1472 w 1717"/>
              <a:gd name="T5" fmla="*/ 369 h 484"/>
              <a:gd name="T6" fmla="*/ 1373 w 1717"/>
              <a:gd name="T7" fmla="*/ 403 h 484"/>
              <a:gd name="T8" fmla="*/ 1274 w 1717"/>
              <a:gd name="T9" fmla="*/ 433 h 484"/>
              <a:gd name="T10" fmla="*/ 1160 w 1717"/>
              <a:gd name="T11" fmla="*/ 458 h 484"/>
              <a:gd name="T12" fmla="*/ 1062 w 1717"/>
              <a:gd name="T13" fmla="*/ 472 h 484"/>
              <a:gd name="T14" fmla="*/ 968 w 1717"/>
              <a:gd name="T15" fmla="*/ 479 h 484"/>
              <a:gd name="T16" fmla="*/ 872 w 1717"/>
              <a:gd name="T17" fmla="*/ 479 h 484"/>
              <a:gd name="T18" fmla="*/ 766 w 1717"/>
              <a:gd name="T19" fmla="*/ 468 h 484"/>
              <a:gd name="T20" fmla="*/ 634 w 1717"/>
              <a:gd name="T21" fmla="*/ 439 h 484"/>
              <a:gd name="T22" fmla="*/ 524 w 1717"/>
              <a:gd name="T23" fmla="*/ 407 h 484"/>
              <a:gd name="T24" fmla="*/ 435 w 1717"/>
              <a:gd name="T25" fmla="*/ 373 h 484"/>
              <a:gd name="T26" fmla="*/ 344 w 1717"/>
              <a:gd name="T27" fmla="*/ 326 h 484"/>
              <a:gd name="T28" fmla="*/ 242 w 1717"/>
              <a:gd name="T29" fmla="*/ 256 h 484"/>
              <a:gd name="T30" fmla="*/ 157 w 1717"/>
              <a:gd name="T31" fmla="*/ 186 h 484"/>
              <a:gd name="T32" fmla="*/ 102 w 1717"/>
              <a:gd name="T33" fmla="*/ 132 h 484"/>
              <a:gd name="T34" fmla="*/ 0 w 1717"/>
              <a:gd name="T35" fmla="*/ 0 h 484"/>
              <a:gd name="T36" fmla="*/ 135 w 1717"/>
              <a:gd name="T37" fmla="*/ 124 h 484"/>
              <a:gd name="T38" fmla="*/ 219 w 1717"/>
              <a:gd name="T39" fmla="*/ 186 h 484"/>
              <a:gd name="T40" fmla="*/ 307 w 1717"/>
              <a:gd name="T41" fmla="*/ 231 h 484"/>
              <a:gd name="T42" fmla="*/ 395 w 1717"/>
              <a:gd name="T43" fmla="*/ 267 h 484"/>
              <a:gd name="T44" fmla="*/ 487 w 1717"/>
              <a:gd name="T45" fmla="*/ 293 h 484"/>
              <a:gd name="T46" fmla="*/ 571 w 1717"/>
              <a:gd name="T47" fmla="*/ 309 h 484"/>
              <a:gd name="T48" fmla="*/ 673 w 1717"/>
              <a:gd name="T49" fmla="*/ 318 h 484"/>
              <a:gd name="T50" fmla="*/ 766 w 1717"/>
              <a:gd name="T51" fmla="*/ 318 h 484"/>
              <a:gd name="T52" fmla="*/ 890 w 1717"/>
              <a:gd name="T53" fmla="*/ 311 h 484"/>
              <a:gd name="T54" fmla="*/ 1000 w 1717"/>
              <a:gd name="T55" fmla="*/ 296 h 484"/>
              <a:gd name="T56" fmla="*/ 1106 w 1717"/>
              <a:gd name="T57" fmla="*/ 274 h 484"/>
              <a:gd name="T58" fmla="*/ 1212 w 1717"/>
              <a:gd name="T59" fmla="*/ 245 h 484"/>
              <a:gd name="T60" fmla="*/ 1318 w 1717"/>
              <a:gd name="T61" fmla="*/ 209 h 484"/>
              <a:gd name="T62" fmla="*/ 1427 w 1717"/>
              <a:gd name="T63" fmla="*/ 153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717" h="484">
                <a:moveTo>
                  <a:pt x="1427" y="153"/>
                </a:moveTo>
                <a:lnTo>
                  <a:pt x="1405" y="102"/>
                </a:lnTo>
                <a:lnTo>
                  <a:pt x="1716" y="132"/>
                </a:lnTo>
                <a:lnTo>
                  <a:pt x="1540" y="395"/>
                </a:lnTo>
                <a:lnTo>
                  <a:pt x="1519" y="344"/>
                </a:lnTo>
                <a:lnTo>
                  <a:pt x="1472" y="369"/>
                </a:lnTo>
                <a:lnTo>
                  <a:pt x="1413" y="391"/>
                </a:lnTo>
                <a:lnTo>
                  <a:pt x="1373" y="403"/>
                </a:lnTo>
                <a:lnTo>
                  <a:pt x="1328" y="418"/>
                </a:lnTo>
                <a:lnTo>
                  <a:pt x="1274" y="433"/>
                </a:lnTo>
                <a:lnTo>
                  <a:pt x="1219" y="447"/>
                </a:lnTo>
                <a:lnTo>
                  <a:pt x="1160" y="458"/>
                </a:lnTo>
                <a:lnTo>
                  <a:pt x="1117" y="464"/>
                </a:lnTo>
                <a:lnTo>
                  <a:pt x="1062" y="472"/>
                </a:lnTo>
                <a:lnTo>
                  <a:pt x="1007" y="479"/>
                </a:lnTo>
                <a:lnTo>
                  <a:pt x="968" y="479"/>
                </a:lnTo>
                <a:lnTo>
                  <a:pt x="916" y="483"/>
                </a:lnTo>
                <a:lnTo>
                  <a:pt x="872" y="479"/>
                </a:lnTo>
                <a:lnTo>
                  <a:pt x="817" y="475"/>
                </a:lnTo>
                <a:lnTo>
                  <a:pt x="766" y="468"/>
                </a:lnTo>
                <a:lnTo>
                  <a:pt x="701" y="453"/>
                </a:lnTo>
                <a:lnTo>
                  <a:pt x="634" y="439"/>
                </a:lnTo>
                <a:lnTo>
                  <a:pt x="576" y="424"/>
                </a:lnTo>
                <a:lnTo>
                  <a:pt x="524" y="407"/>
                </a:lnTo>
                <a:lnTo>
                  <a:pt x="476" y="391"/>
                </a:lnTo>
                <a:lnTo>
                  <a:pt x="435" y="373"/>
                </a:lnTo>
                <a:lnTo>
                  <a:pt x="384" y="349"/>
                </a:lnTo>
                <a:lnTo>
                  <a:pt x="344" y="326"/>
                </a:lnTo>
                <a:lnTo>
                  <a:pt x="293" y="293"/>
                </a:lnTo>
                <a:lnTo>
                  <a:pt x="242" y="256"/>
                </a:lnTo>
                <a:lnTo>
                  <a:pt x="205" y="226"/>
                </a:lnTo>
                <a:lnTo>
                  <a:pt x="157" y="186"/>
                </a:lnTo>
                <a:lnTo>
                  <a:pt x="124" y="158"/>
                </a:lnTo>
                <a:lnTo>
                  <a:pt x="102" y="132"/>
                </a:lnTo>
                <a:lnTo>
                  <a:pt x="62" y="88"/>
                </a:lnTo>
                <a:lnTo>
                  <a:pt x="0" y="0"/>
                </a:lnTo>
                <a:lnTo>
                  <a:pt x="91" y="88"/>
                </a:lnTo>
                <a:lnTo>
                  <a:pt x="135" y="124"/>
                </a:lnTo>
                <a:lnTo>
                  <a:pt x="175" y="158"/>
                </a:lnTo>
                <a:lnTo>
                  <a:pt x="219" y="186"/>
                </a:lnTo>
                <a:lnTo>
                  <a:pt x="263" y="209"/>
                </a:lnTo>
                <a:lnTo>
                  <a:pt x="307" y="231"/>
                </a:lnTo>
                <a:lnTo>
                  <a:pt x="355" y="253"/>
                </a:lnTo>
                <a:lnTo>
                  <a:pt x="395" y="267"/>
                </a:lnTo>
                <a:lnTo>
                  <a:pt x="439" y="282"/>
                </a:lnTo>
                <a:lnTo>
                  <a:pt x="487" y="293"/>
                </a:lnTo>
                <a:lnTo>
                  <a:pt x="534" y="301"/>
                </a:lnTo>
                <a:lnTo>
                  <a:pt x="571" y="309"/>
                </a:lnTo>
                <a:lnTo>
                  <a:pt x="622" y="312"/>
                </a:lnTo>
                <a:lnTo>
                  <a:pt x="673" y="318"/>
                </a:lnTo>
                <a:lnTo>
                  <a:pt x="718" y="318"/>
                </a:lnTo>
                <a:lnTo>
                  <a:pt x="766" y="318"/>
                </a:lnTo>
                <a:lnTo>
                  <a:pt x="828" y="318"/>
                </a:lnTo>
                <a:lnTo>
                  <a:pt x="890" y="311"/>
                </a:lnTo>
                <a:lnTo>
                  <a:pt x="949" y="304"/>
                </a:lnTo>
                <a:lnTo>
                  <a:pt x="1000" y="296"/>
                </a:lnTo>
                <a:lnTo>
                  <a:pt x="1058" y="285"/>
                </a:lnTo>
                <a:lnTo>
                  <a:pt x="1106" y="274"/>
                </a:lnTo>
                <a:lnTo>
                  <a:pt x="1156" y="260"/>
                </a:lnTo>
                <a:lnTo>
                  <a:pt x="1212" y="245"/>
                </a:lnTo>
                <a:lnTo>
                  <a:pt x="1259" y="231"/>
                </a:lnTo>
                <a:lnTo>
                  <a:pt x="1318" y="209"/>
                </a:lnTo>
                <a:lnTo>
                  <a:pt x="1362" y="190"/>
                </a:lnTo>
                <a:lnTo>
                  <a:pt x="1427" y="153"/>
                </a:lnTo>
              </a:path>
            </a:pathLst>
          </a:custGeom>
          <a:solidFill>
            <a:srgbClr val="6699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Freeform 8"/>
          <p:cNvSpPr>
            <a:spLocks/>
          </p:cNvSpPr>
          <p:nvPr/>
        </p:nvSpPr>
        <p:spPr bwMode="gray">
          <a:xfrm rot="18000000">
            <a:off x="5187950" y="3509963"/>
            <a:ext cx="2466975" cy="771525"/>
          </a:xfrm>
          <a:custGeom>
            <a:avLst/>
            <a:gdLst>
              <a:gd name="T0" fmla="*/ 1405 w 1717"/>
              <a:gd name="T1" fmla="*/ 102 h 484"/>
              <a:gd name="T2" fmla="*/ 1540 w 1717"/>
              <a:gd name="T3" fmla="*/ 395 h 484"/>
              <a:gd name="T4" fmla="*/ 1472 w 1717"/>
              <a:gd name="T5" fmla="*/ 369 h 484"/>
              <a:gd name="T6" fmla="*/ 1373 w 1717"/>
              <a:gd name="T7" fmla="*/ 403 h 484"/>
              <a:gd name="T8" fmla="*/ 1274 w 1717"/>
              <a:gd name="T9" fmla="*/ 433 h 484"/>
              <a:gd name="T10" fmla="*/ 1160 w 1717"/>
              <a:gd name="T11" fmla="*/ 458 h 484"/>
              <a:gd name="T12" fmla="*/ 1062 w 1717"/>
              <a:gd name="T13" fmla="*/ 472 h 484"/>
              <a:gd name="T14" fmla="*/ 968 w 1717"/>
              <a:gd name="T15" fmla="*/ 479 h 484"/>
              <a:gd name="T16" fmla="*/ 872 w 1717"/>
              <a:gd name="T17" fmla="*/ 479 h 484"/>
              <a:gd name="T18" fmla="*/ 766 w 1717"/>
              <a:gd name="T19" fmla="*/ 468 h 484"/>
              <a:gd name="T20" fmla="*/ 634 w 1717"/>
              <a:gd name="T21" fmla="*/ 439 h 484"/>
              <a:gd name="T22" fmla="*/ 524 w 1717"/>
              <a:gd name="T23" fmla="*/ 407 h 484"/>
              <a:gd name="T24" fmla="*/ 435 w 1717"/>
              <a:gd name="T25" fmla="*/ 373 h 484"/>
              <a:gd name="T26" fmla="*/ 344 w 1717"/>
              <a:gd name="T27" fmla="*/ 326 h 484"/>
              <a:gd name="T28" fmla="*/ 242 w 1717"/>
              <a:gd name="T29" fmla="*/ 256 h 484"/>
              <a:gd name="T30" fmla="*/ 157 w 1717"/>
              <a:gd name="T31" fmla="*/ 186 h 484"/>
              <a:gd name="T32" fmla="*/ 102 w 1717"/>
              <a:gd name="T33" fmla="*/ 132 h 484"/>
              <a:gd name="T34" fmla="*/ 0 w 1717"/>
              <a:gd name="T35" fmla="*/ 0 h 484"/>
              <a:gd name="T36" fmla="*/ 135 w 1717"/>
              <a:gd name="T37" fmla="*/ 124 h 484"/>
              <a:gd name="T38" fmla="*/ 219 w 1717"/>
              <a:gd name="T39" fmla="*/ 186 h 484"/>
              <a:gd name="T40" fmla="*/ 307 w 1717"/>
              <a:gd name="T41" fmla="*/ 231 h 484"/>
              <a:gd name="T42" fmla="*/ 395 w 1717"/>
              <a:gd name="T43" fmla="*/ 267 h 484"/>
              <a:gd name="T44" fmla="*/ 487 w 1717"/>
              <a:gd name="T45" fmla="*/ 293 h 484"/>
              <a:gd name="T46" fmla="*/ 571 w 1717"/>
              <a:gd name="T47" fmla="*/ 309 h 484"/>
              <a:gd name="T48" fmla="*/ 673 w 1717"/>
              <a:gd name="T49" fmla="*/ 318 h 484"/>
              <a:gd name="T50" fmla="*/ 766 w 1717"/>
              <a:gd name="T51" fmla="*/ 318 h 484"/>
              <a:gd name="T52" fmla="*/ 890 w 1717"/>
              <a:gd name="T53" fmla="*/ 311 h 484"/>
              <a:gd name="T54" fmla="*/ 1000 w 1717"/>
              <a:gd name="T55" fmla="*/ 296 h 484"/>
              <a:gd name="T56" fmla="*/ 1106 w 1717"/>
              <a:gd name="T57" fmla="*/ 274 h 484"/>
              <a:gd name="T58" fmla="*/ 1212 w 1717"/>
              <a:gd name="T59" fmla="*/ 245 h 484"/>
              <a:gd name="T60" fmla="*/ 1318 w 1717"/>
              <a:gd name="T61" fmla="*/ 209 h 484"/>
              <a:gd name="T62" fmla="*/ 1427 w 1717"/>
              <a:gd name="T63" fmla="*/ 153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717" h="484">
                <a:moveTo>
                  <a:pt x="1427" y="153"/>
                </a:moveTo>
                <a:lnTo>
                  <a:pt x="1405" y="102"/>
                </a:lnTo>
                <a:lnTo>
                  <a:pt x="1716" y="132"/>
                </a:lnTo>
                <a:lnTo>
                  <a:pt x="1540" y="395"/>
                </a:lnTo>
                <a:lnTo>
                  <a:pt x="1519" y="344"/>
                </a:lnTo>
                <a:lnTo>
                  <a:pt x="1472" y="369"/>
                </a:lnTo>
                <a:lnTo>
                  <a:pt x="1413" y="391"/>
                </a:lnTo>
                <a:lnTo>
                  <a:pt x="1373" y="403"/>
                </a:lnTo>
                <a:lnTo>
                  <a:pt x="1328" y="418"/>
                </a:lnTo>
                <a:lnTo>
                  <a:pt x="1274" y="433"/>
                </a:lnTo>
                <a:lnTo>
                  <a:pt x="1219" y="447"/>
                </a:lnTo>
                <a:lnTo>
                  <a:pt x="1160" y="458"/>
                </a:lnTo>
                <a:lnTo>
                  <a:pt x="1117" y="464"/>
                </a:lnTo>
                <a:lnTo>
                  <a:pt x="1062" y="472"/>
                </a:lnTo>
                <a:lnTo>
                  <a:pt x="1007" y="479"/>
                </a:lnTo>
                <a:lnTo>
                  <a:pt x="968" y="479"/>
                </a:lnTo>
                <a:lnTo>
                  <a:pt x="916" y="483"/>
                </a:lnTo>
                <a:lnTo>
                  <a:pt x="872" y="479"/>
                </a:lnTo>
                <a:lnTo>
                  <a:pt x="817" y="475"/>
                </a:lnTo>
                <a:lnTo>
                  <a:pt x="766" y="468"/>
                </a:lnTo>
                <a:lnTo>
                  <a:pt x="701" y="453"/>
                </a:lnTo>
                <a:lnTo>
                  <a:pt x="634" y="439"/>
                </a:lnTo>
                <a:lnTo>
                  <a:pt x="576" y="424"/>
                </a:lnTo>
                <a:lnTo>
                  <a:pt x="524" y="407"/>
                </a:lnTo>
                <a:lnTo>
                  <a:pt x="476" y="391"/>
                </a:lnTo>
                <a:lnTo>
                  <a:pt x="435" y="373"/>
                </a:lnTo>
                <a:lnTo>
                  <a:pt x="384" y="349"/>
                </a:lnTo>
                <a:lnTo>
                  <a:pt x="344" y="326"/>
                </a:lnTo>
                <a:lnTo>
                  <a:pt x="293" y="293"/>
                </a:lnTo>
                <a:lnTo>
                  <a:pt x="242" y="256"/>
                </a:lnTo>
                <a:lnTo>
                  <a:pt x="205" y="226"/>
                </a:lnTo>
                <a:lnTo>
                  <a:pt x="157" y="186"/>
                </a:lnTo>
                <a:lnTo>
                  <a:pt x="124" y="158"/>
                </a:lnTo>
                <a:lnTo>
                  <a:pt x="102" y="132"/>
                </a:lnTo>
                <a:lnTo>
                  <a:pt x="62" y="88"/>
                </a:lnTo>
                <a:lnTo>
                  <a:pt x="0" y="0"/>
                </a:lnTo>
                <a:lnTo>
                  <a:pt x="91" y="88"/>
                </a:lnTo>
                <a:lnTo>
                  <a:pt x="135" y="124"/>
                </a:lnTo>
                <a:lnTo>
                  <a:pt x="175" y="158"/>
                </a:lnTo>
                <a:lnTo>
                  <a:pt x="219" y="186"/>
                </a:lnTo>
                <a:lnTo>
                  <a:pt x="263" y="209"/>
                </a:lnTo>
                <a:lnTo>
                  <a:pt x="307" y="231"/>
                </a:lnTo>
                <a:lnTo>
                  <a:pt x="355" y="253"/>
                </a:lnTo>
                <a:lnTo>
                  <a:pt x="395" y="267"/>
                </a:lnTo>
                <a:lnTo>
                  <a:pt x="439" y="282"/>
                </a:lnTo>
                <a:lnTo>
                  <a:pt x="487" y="293"/>
                </a:lnTo>
                <a:lnTo>
                  <a:pt x="534" y="301"/>
                </a:lnTo>
                <a:lnTo>
                  <a:pt x="571" y="309"/>
                </a:lnTo>
                <a:lnTo>
                  <a:pt x="622" y="312"/>
                </a:lnTo>
                <a:lnTo>
                  <a:pt x="673" y="318"/>
                </a:lnTo>
                <a:lnTo>
                  <a:pt x="718" y="318"/>
                </a:lnTo>
                <a:lnTo>
                  <a:pt x="766" y="318"/>
                </a:lnTo>
                <a:lnTo>
                  <a:pt x="828" y="318"/>
                </a:lnTo>
                <a:lnTo>
                  <a:pt x="890" y="311"/>
                </a:lnTo>
                <a:lnTo>
                  <a:pt x="949" y="304"/>
                </a:lnTo>
                <a:lnTo>
                  <a:pt x="1000" y="296"/>
                </a:lnTo>
                <a:lnTo>
                  <a:pt x="1058" y="285"/>
                </a:lnTo>
                <a:lnTo>
                  <a:pt x="1106" y="274"/>
                </a:lnTo>
                <a:lnTo>
                  <a:pt x="1156" y="260"/>
                </a:lnTo>
                <a:lnTo>
                  <a:pt x="1212" y="245"/>
                </a:lnTo>
                <a:lnTo>
                  <a:pt x="1259" y="231"/>
                </a:lnTo>
                <a:lnTo>
                  <a:pt x="1318" y="209"/>
                </a:lnTo>
                <a:lnTo>
                  <a:pt x="1362" y="190"/>
                </a:lnTo>
                <a:lnTo>
                  <a:pt x="1427" y="153"/>
                </a:lnTo>
              </a:path>
            </a:pathLst>
          </a:custGeom>
          <a:solidFill>
            <a:srgbClr val="666699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4273550" y="2590800"/>
            <a:ext cx="2057400" cy="2057400"/>
            <a:chOff x="2016" y="1920"/>
            <a:chExt cx="1680" cy="1680"/>
          </a:xfrm>
        </p:grpSpPr>
        <p:sp>
          <p:nvSpPr>
            <p:cNvPr id="11" name="Oval 10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311731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010400" cy="118903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Для выполнения задания 18 по обществознанию необходимо знать: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5000" y="1600200"/>
            <a:ext cx="7010400" cy="45259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b="1" dirty="0" smtClean="0"/>
              <a:t>За правильное выполненное задание получишь</a:t>
            </a:r>
            <a:r>
              <a:rPr lang="ru-RU" b="1" dirty="0" smtClean="0">
                <a:solidFill>
                  <a:srgbClr val="FF0000"/>
                </a:solidFill>
              </a:rPr>
              <a:t> 2 балла;</a:t>
            </a:r>
          </a:p>
          <a:p>
            <a:r>
              <a:rPr lang="ru-RU" b="1" dirty="0" smtClean="0"/>
              <a:t>На решение отводится примерно 8 минут;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Проверяются умения</a:t>
            </a:r>
          </a:p>
          <a:p>
            <a:r>
              <a:rPr lang="ru-RU" b="1" dirty="0" smtClean="0"/>
              <a:t>Анализировать актуальную информацию о социальных объектах, выявляя их общие черты и различия;</a:t>
            </a:r>
          </a:p>
          <a:p>
            <a:r>
              <a:rPr lang="ru-RU" b="1" dirty="0" smtClean="0"/>
              <a:t>Устанавливать соответствия между существенными чертами и признаками изученных социальных явлений и обществоведческими терминами и понятиями.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Оценивание задания 18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5000" y="1600200"/>
            <a:ext cx="7010400" cy="50292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Задание относится к базовому уровню сложности. Если задание выполнено полностью верно, за него ставится 2 балла.</a:t>
            </a:r>
          </a:p>
          <a:p>
            <a:r>
              <a:rPr lang="ru-RU" b="1" dirty="0" smtClean="0"/>
              <a:t>При наличии одной ошибки можно рассчитывать только на 1 балл. </a:t>
            </a:r>
          </a:p>
          <a:p>
            <a:r>
              <a:rPr lang="ru-RU" b="1" dirty="0" smtClean="0"/>
              <a:t>Если ошибок две и более, баллы за задание не ставятся.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4000" dirty="0" smtClean="0"/>
              <a:t>Алгоритм выполнения задания 18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5000" y="1600200"/>
            <a:ext cx="7010400" cy="48768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ru-RU" b="1" dirty="0" smtClean="0"/>
              <a:t>- внимательно читаем задание;</a:t>
            </a:r>
          </a:p>
          <a:p>
            <a:r>
              <a:rPr lang="ru-RU" b="1" dirty="0" smtClean="0"/>
              <a:t>- анализируем приведенные в нем позиции;</a:t>
            </a:r>
          </a:p>
          <a:p>
            <a:r>
              <a:rPr lang="ru-RU" b="1" dirty="0" smtClean="0"/>
              <a:t>- вспоминаем различия между перечисленными элементами второго столбца;</a:t>
            </a:r>
          </a:p>
          <a:p>
            <a:r>
              <a:rPr lang="ru-RU" b="1" dirty="0" smtClean="0"/>
              <a:t>- подбираем пары к каждому пункту первого столбца;</a:t>
            </a:r>
          </a:p>
          <a:p>
            <a:r>
              <a:rPr lang="ru-RU" b="1" dirty="0" smtClean="0"/>
              <a:t>- записываем цифры в таблицу под соответствующими буквами в поле ответа КИМ. Переносим в бланк ответа № 1 только последовательность цифр.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458200" cy="9906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1. Задание 18 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Установите соответствие между санкциями и видами юридической ответственности: к каждой позиции первого столбца подберите соответствующую позицию из второго столбца.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447800"/>
            <a:ext cx="8991600" cy="51054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numCol="2"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САНКЦИИ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 А) лишение специального права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Б) компенсация морального вреда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В) выговор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Г) увольнение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Д) выдворение за пределы РФ иностранца или лица без гражданства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Е) взыскание неустойки</a:t>
            </a:r>
          </a:p>
          <a:p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 ВИДЫ ЮРИДИЧЕСКОЙ ОТВЕТСТВЕННОСТИ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1) дисциплинарная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2) гражданско-правовая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3) административная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15000" y="4495800"/>
          <a:ext cx="2590799" cy="99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"/>
                <a:gridCol w="530497"/>
                <a:gridCol w="479250"/>
                <a:gridCol w="465015"/>
                <a:gridCol w="597877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0"/>
            <a:ext cx="8001000" cy="14478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2.</a:t>
            </a: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Задание 18 .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Установите соответствие между основными функциями и правоохранительными органами власти Российской Федерации, которые их исполняют.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943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2">
            <a:normAutofit/>
          </a:bodyPr>
          <a:lstStyle/>
          <a:p>
            <a:endParaRPr lang="ru-RU" sz="2000" b="1" dirty="0" smtClean="0">
              <a:solidFill>
                <a:srgbClr val="C00000"/>
              </a:solidFill>
            </a:endParaRPr>
          </a:p>
          <a:p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ФУНКЦИИ</a:t>
            </a:r>
          </a:p>
          <a:p>
            <a:r>
              <a:rPr lang="ru-RU" sz="2000" b="1" dirty="0" smtClean="0"/>
              <a:t>A) оказание юридической помощи гражданам и организациям</a:t>
            </a:r>
          </a:p>
          <a:p>
            <a:r>
              <a:rPr lang="ru-RU" sz="2000" b="1" dirty="0" smtClean="0"/>
              <a:t>Б) осуществление надзора за деятельностью правоохранительных органов</a:t>
            </a:r>
          </a:p>
          <a:p>
            <a:r>
              <a:rPr lang="ru-RU" sz="2000" b="1" dirty="0" smtClean="0"/>
              <a:t>B) составлять проекты сделок, заявлений и других документов</a:t>
            </a:r>
          </a:p>
          <a:p>
            <a:r>
              <a:rPr lang="ru-RU" sz="2000" b="1" dirty="0" smtClean="0"/>
              <a:t>Г) надзор за исполнением законов органами государственной власти</a:t>
            </a:r>
          </a:p>
          <a:p>
            <a:r>
              <a:rPr lang="ru-RU" sz="2000" b="1" dirty="0" smtClean="0"/>
              <a:t>Д) изготовлять копии документов и выписки из них</a:t>
            </a:r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r>
              <a:rPr lang="ru-RU" sz="2000" b="1" dirty="0" smtClean="0"/>
              <a:t> </a:t>
            </a:r>
            <a:r>
              <a:rPr lang="ru-RU" sz="2000" b="1" dirty="0" smtClean="0">
                <a:solidFill>
                  <a:srgbClr val="C00000"/>
                </a:solidFill>
              </a:rPr>
              <a:t>НАИМЕНОВАНИЕ ОРГАНА</a:t>
            </a:r>
          </a:p>
          <a:p>
            <a:r>
              <a:rPr lang="ru-RU" sz="2000" b="1" dirty="0" smtClean="0"/>
              <a:t>1) прокуратура</a:t>
            </a:r>
          </a:p>
          <a:p>
            <a:r>
              <a:rPr lang="ru-RU" sz="2000" b="1" dirty="0" smtClean="0"/>
              <a:t>2) адвокатура</a:t>
            </a:r>
          </a:p>
          <a:p>
            <a:r>
              <a:rPr lang="ru-RU" sz="2000" b="1" dirty="0" smtClean="0"/>
              <a:t>3) нотариат 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257800" y="4867879"/>
          <a:ext cx="2971800" cy="1023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360"/>
                <a:gridCol w="594360"/>
                <a:gridCol w="594360"/>
                <a:gridCol w="594360"/>
                <a:gridCol w="594360"/>
              </a:tblGrid>
              <a:tr h="46612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А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  <a:tr h="55756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838200"/>
            <a:ext cx="8686800" cy="76200"/>
          </a:xfrm>
        </p:spPr>
        <p:txBody>
          <a:bodyPr>
            <a:normAutofit fontScale="90000"/>
          </a:bodyPr>
          <a:lstStyle/>
          <a:p>
            <a:pPr lvl="0"/>
            <a:r>
              <a:rPr lang="ru-RU" sz="2400" b="1" dirty="0" smtClean="0"/>
              <a:t>3. Задание 18 </a:t>
            </a:r>
            <a:br>
              <a:rPr lang="ru-RU" sz="2400" b="1" dirty="0" smtClean="0"/>
            </a:br>
            <a:r>
              <a:rPr lang="ru-RU" sz="2400" b="1" dirty="0" smtClean="0"/>
              <a:t>Установите соответствие между правоотношениями и отраслями права, которые их регулируют: к каждой позиции, данной в первом столбце, подберите соответствующую позицию из второго столбца.</a:t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447800"/>
            <a:ext cx="8991600" cy="5410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2"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sz="2400" b="1" dirty="0" smtClean="0">
                <a:solidFill>
                  <a:srgbClr val="C00000"/>
                </a:solidFill>
              </a:rPr>
              <a:t>ПРАВООТНОШЕНИЯ</a:t>
            </a:r>
          </a:p>
          <a:p>
            <a:pPr>
              <a:buNone/>
            </a:pPr>
            <a:r>
              <a:rPr lang="ru-RU" sz="2400" b="1" dirty="0" smtClean="0"/>
              <a:t> А) гражданин был принят на работу в должности механика</a:t>
            </a:r>
          </a:p>
          <a:p>
            <a:pPr>
              <a:buNone/>
            </a:pPr>
            <a:r>
              <a:rPr lang="ru-RU" sz="2400" b="1" dirty="0" smtClean="0"/>
              <a:t>Б) суд установил опеку над несовершеннолетним</a:t>
            </a:r>
          </a:p>
          <a:p>
            <a:pPr>
              <a:buNone/>
            </a:pPr>
            <a:r>
              <a:rPr lang="ru-RU" sz="2400" b="1" dirty="0" smtClean="0"/>
              <a:t>В) суд признал, что деяние было совершено в состоянии необходимой обороны</a:t>
            </a:r>
          </a:p>
          <a:p>
            <a:pPr>
              <a:buNone/>
            </a:pPr>
            <a:r>
              <a:rPr lang="ru-RU" sz="2400" b="1" dirty="0" smtClean="0"/>
              <a:t>Г) гражданину был предоставлен ежегодный отпуск</a:t>
            </a:r>
          </a:p>
          <a:p>
            <a:pPr>
              <a:buNone/>
            </a:pPr>
            <a:r>
              <a:rPr lang="ru-RU" sz="2400" b="1" dirty="0" smtClean="0"/>
              <a:t>Д) гражданин был признан виновным и приговорен к лишению свободы</a:t>
            </a:r>
          </a:p>
          <a:p>
            <a:pPr>
              <a:buNone/>
            </a:pPr>
            <a:endParaRPr lang="ru-RU" sz="24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ОТРАСЛИ ПРАВА</a:t>
            </a:r>
          </a:p>
          <a:p>
            <a:r>
              <a:rPr lang="ru-RU" sz="2400" b="1" dirty="0" smtClean="0"/>
              <a:t>1) трудовое право</a:t>
            </a:r>
          </a:p>
          <a:p>
            <a:r>
              <a:rPr lang="ru-RU" sz="2400" b="1" dirty="0" smtClean="0"/>
              <a:t>2) семейное право</a:t>
            </a:r>
          </a:p>
          <a:p>
            <a:r>
              <a:rPr lang="ru-RU" sz="2400" b="1" dirty="0" smtClean="0"/>
              <a:t>3) уголовное право</a:t>
            </a:r>
          </a:p>
          <a:p>
            <a:pPr>
              <a:buNone/>
            </a:pPr>
            <a:r>
              <a:rPr lang="ru-RU" sz="2800" b="1" dirty="0" smtClean="0"/>
              <a:t> </a:t>
            </a:r>
          </a:p>
          <a:p>
            <a:endParaRPr lang="ru-RU" b="1" dirty="0" smtClean="0"/>
          </a:p>
          <a:p>
            <a:endParaRPr lang="ru-RU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181600" y="4191000"/>
          <a:ext cx="2819400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880"/>
                <a:gridCol w="563880"/>
                <a:gridCol w="563880"/>
                <a:gridCol w="563880"/>
                <a:gridCol w="563880"/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524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>4. Задание 18 </a:t>
            </a:r>
            <a:br>
              <a:rPr lang="ru-RU" sz="2200" b="1" dirty="0" smtClean="0"/>
            </a:br>
            <a:r>
              <a:rPr lang="ru-RU" sz="2200" b="1" dirty="0" smtClean="0"/>
              <a:t>Установите соответствие между характеристиками и видами юридической ответственности: к каждой позиции, данной в первом столбце, подберите соответствующую позицию из второго столбца.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numCol="2"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ХАРАКТЕРИСТИКА</a:t>
            </a:r>
          </a:p>
          <a:p>
            <a:pPr>
              <a:buNone/>
            </a:pPr>
            <a:r>
              <a:rPr lang="ru-RU" sz="2000" b="1" dirty="0" smtClean="0"/>
              <a:t> А) ответственность носит исключительно имущественный характер</a:t>
            </a:r>
          </a:p>
          <a:p>
            <a:pPr>
              <a:buNone/>
            </a:pPr>
            <a:r>
              <a:rPr lang="ru-RU" sz="2000" b="1" dirty="0" smtClean="0"/>
              <a:t>Б) в качестве отдельного субъекта ответственности выделяются должностные лица</a:t>
            </a:r>
          </a:p>
          <a:p>
            <a:pPr>
              <a:buNone/>
            </a:pPr>
            <a:r>
              <a:rPr lang="ru-RU" sz="2000" b="1" dirty="0" smtClean="0"/>
              <a:t>В) одним из последствий наступления ответственности является судимость</a:t>
            </a:r>
          </a:p>
          <a:p>
            <a:pPr>
              <a:buNone/>
            </a:pPr>
            <a:r>
              <a:rPr lang="ru-RU" sz="2000" b="1" dirty="0" smtClean="0"/>
              <a:t>Г) к ответственности могут привлекаться публично-правовые образования</a:t>
            </a:r>
          </a:p>
          <a:p>
            <a:pPr>
              <a:buNone/>
            </a:pPr>
            <a:r>
              <a:rPr lang="ru-RU" sz="2000" b="1" dirty="0" smtClean="0"/>
              <a:t>Д) меры ответственности могут назначаться во внесудебном порядке должностными лицами органов исполнительной власти</a:t>
            </a:r>
          </a:p>
          <a:p>
            <a:pPr>
              <a:buNone/>
            </a:pPr>
            <a:r>
              <a:rPr lang="ru-RU" sz="2000" b="1" dirty="0" smtClean="0"/>
              <a:t> </a:t>
            </a:r>
            <a:r>
              <a:rPr lang="ru-RU" sz="2000" b="1" dirty="0" smtClean="0">
                <a:solidFill>
                  <a:srgbClr val="C00000"/>
                </a:solidFill>
              </a:rPr>
              <a:t>ВИД</a:t>
            </a:r>
          </a:p>
          <a:p>
            <a:r>
              <a:rPr lang="ru-RU" sz="2000" b="1" dirty="0" smtClean="0"/>
              <a:t>1) административная                          </a:t>
            </a:r>
          </a:p>
          <a:p>
            <a:r>
              <a:rPr lang="ru-RU" sz="2000" b="1" dirty="0" smtClean="0"/>
              <a:t>2) уголовная</a:t>
            </a:r>
          </a:p>
          <a:p>
            <a:r>
              <a:rPr lang="ru-RU" sz="2000" b="1" dirty="0" smtClean="0"/>
              <a:t>3) гражданско-правовая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876800" y="4114800"/>
          <a:ext cx="3581400" cy="129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6280"/>
                <a:gridCol w="716280"/>
                <a:gridCol w="716280"/>
                <a:gridCol w="716280"/>
                <a:gridCol w="716280"/>
              </a:tblGrid>
              <a:tr h="6477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А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Б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В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Г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Д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2652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5. Задание 18 </a:t>
            </a:r>
            <a:br>
              <a:rPr lang="ru-RU" sz="2000" b="1" dirty="0" smtClean="0"/>
            </a:br>
            <a:r>
              <a:rPr lang="ru-RU" sz="2000" b="1" dirty="0" smtClean="0">
                <a:solidFill>
                  <a:srgbClr val="6E2F08"/>
                </a:solidFill>
              </a:rPr>
              <a:t>Установите соответствие между примерами обстоятельств расторжения брака и порядком расторжения брака. К каждой позиции, данной в первом столбце, подберите соответствующую позицию из второго столбца.</a:t>
            </a:r>
            <a:br>
              <a:rPr lang="ru-RU" sz="2000" b="1" dirty="0" smtClean="0">
                <a:solidFill>
                  <a:srgbClr val="6E2F08"/>
                </a:solidFill>
              </a:rPr>
            </a:br>
            <a:endParaRPr lang="ru-RU" sz="2000" b="1" dirty="0">
              <a:solidFill>
                <a:srgbClr val="6E2F08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447800"/>
            <a:ext cx="8991600" cy="54102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numCol="2"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ПРИМЕР  ОБСТОЯТЕЛЬСТВА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РАСТОРЖЕНИЯ БРАКА</a:t>
            </a:r>
          </a:p>
          <a:p>
            <a:pPr>
              <a:buNone/>
            </a:pPr>
            <a:r>
              <a:rPr lang="ru-RU" sz="2000" b="1" dirty="0" smtClean="0"/>
              <a:t>А) Супруг гражданки Н. отказывается</a:t>
            </a:r>
          </a:p>
          <a:p>
            <a:pPr>
              <a:buNone/>
            </a:pPr>
            <a:r>
              <a:rPr lang="ru-RU" sz="2000" b="1" dirty="0" smtClean="0"/>
              <a:t>подать заявление о расторжении брака.</a:t>
            </a:r>
          </a:p>
          <a:p>
            <a:pPr>
              <a:buNone/>
            </a:pPr>
            <a:r>
              <a:rPr lang="ru-RU" sz="2000" b="1" dirty="0" smtClean="0"/>
              <a:t>Б) Супруги Анна и Пётр, не имеющие</a:t>
            </a:r>
          </a:p>
          <a:p>
            <a:pPr>
              <a:buNone/>
            </a:pPr>
            <a:r>
              <a:rPr lang="ru-RU" sz="2000" b="1" dirty="0" smtClean="0"/>
              <a:t>общих несовершеннолетних детей,</a:t>
            </a:r>
          </a:p>
          <a:p>
            <a:pPr>
              <a:buNone/>
            </a:pPr>
            <a:r>
              <a:rPr lang="ru-RU" sz="2000" b="1" dirty="0" smtClean="0"/>
              <a:t>дали взаимное согласие</a:t>
            </a:r>
          </a:p>
          <a:p>
            <a:pPr>
              <a:buNone/>
            </a:pPr>
            <a:r>
              <a:rPr lang="ru-RU" sz="2000" b="1" dirty="0" smtClean="0"/>
              <a:t> на расторжение брака.</a:t>
            </a:r>
          </a:p>
          <a:p>
            <a:pPr>
              <a:buNone/>
            </a:pPr>
            <a:r>
              <a:rPr lang="ru-RU" sz="2000" b="1" dirty="0" smtClean="0"/>
              <a:t>В) Супруга гражданина Л., подавшего</a:t>
            </a:r>
          </a:p>
          <a:p>
            <a:pPr>
              <a:buNone/>
            </a:pPr>
            <a:r>
              <a:rPr lang="ru-RU" sz="2000" b="1" dirty="0" smtClean="0"/>
              <a:t>заявление на расторжение брака,</a:t>
            </a:r>
          </a:p>
          <a:p>
            <a:pPr>
              <a:buNone/>
            </a:pPr>
            <a:r>
              <a:rPr lang="ru-RU" sz="2000" b="1" dirty="0" smtClean="0"/>
              <a:t>признана судом недееспособной.</a:t>
            </a:r>
          </a:p>
          <a:p>
            <a:pPr>
              <a:buNone/>
            </a:pPr>
            <a:r>
              <a:rPr lang="ru-RU" sz="2000" b="1" dirty="0" smtClean="0"/>
              <a:t>Г) Гражданин Живов, чья супруга </a:t>
            </a:r>
          </a:p>
          <a:p>
            <a:pPr>
              <a:buNone/>
            </a:pPr>
            <a:r>
              <a:rPr lang="ru-RU" sz="2000" b="1" dirty="0" smtClean="0"/>
              <a:t>подала заявление о расторжении</a:t>
            </a:r>
          </a:p>
          <a:p>
            <a:pPr>
              <a:buNone/>
            </a:pPr>
            <a:r>
              <a:rPr lang="ru-RU" sz="2000" b="1" dirty="0" smtClean="0"/>
              <a:t>брака,  осуждён за совершение преступления к лишению свободы на срок 5 лет.</a:t>
            </a:r>
          </a:p>
          <a:p>
            <a:pPr>
              <a:buNone/>
            </a:pPr>
            <a:r>
              <a:rPr lang="ru-RU" sz="2000" b="1" dirty="0" smtClean="0"/>
              <a:t>Д) Дееспособные супруги Петровы,</a:t>
            </a:r>
          </a:p>
          <a:p>
            <a:r>
              <a:rPr lang="ru-RU" sz="2000" b="1" dirty="0" smtClean="0"/>
              <a:t>родители 9-летнего Ивана, подали</a:t>
            </a:r>
          </a:p>
          <a:p>
            <a:r>
              <a:rPr lang="ru-RU" sz="2000" b="1" dirty="0" smtClean="0"/>
              <a:t>заявление о расторжении брака.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ПОРЯДОК РАСТОРЖЕНИЯ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БРАКА</a:t>
            </a:r>
          </a:p>
          <a:p>
            <a:r>
              <a:rPr lang="ru-RU" sz="2000" b="1" dirty="0" smtClean="0"/>
              <a:t>1) в органах ЗАГС</a:t>
            </a:r>
          </a:p>
          <a:p>
            <a:r>
              <a:rPr lang="ru-RU" sz="2000" b="1" dirty="0" smtClean="0"/>
              <a:t>2) в судебном порядке</a:t>
            </a:r>
          </a:p>
          <a:p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105400" y="5562600"/>
          <a:ext cx="3200400" cy="99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/>
                <a:gridCol w="640080"/>
                <a:gridCol w="640080"/>
                <a:gridCol w="640080"/>
                <a:gridCol w="64008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438</Words>
  <Application>Microsoft Office PowerPoint</Application>
  <PresentationFormat>Экран (4:3)</PresentationFormat>
  <Paragraphs>154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Право</vt:lpstr>
      <vt:lpstr> Для выполнения задания 18 по обществознанию необходимо знать: </vt:lpstr>
      <vt:lpstr>Оценивание задания 18</vt:lpstr>
      <vt:lpstr>Алгоритм выполнения задания 18 </vt:lpstr>
      <vt:lpstr>1. Задание 18  Установите соответствие между санкциями и видами юридической ответственности: к каждой позиции первого столбца подберите соответствующую позицию из второго столбца. </vt:lpstr>
      <vt:lpstr>   2. Задание 18 . Установите соответствие между основными функциями и правоохранительными органами власти Российской Федерации, которые их исполняют.  </vt:lpstr>
      <vt:lpstr>3. Задание 18  Установите соответствие между правоотношениями и отраслями права, которые их регулируют: к каждой позиции, данной в первом столбце, подберите соответствующую позицию из второго столбца. </vt:lpstr>
      <vt:lpstr>  4. Задание 18  Установите соответствие между характеристиками и видами юридической ответственности: к каждой позиции, данной в первом столбце, подберите соответствующую позицию из второго столбца. </vt:lpstr>
      <vt:lpstr> 5. Задание 18  Установите соответствие между примерами обстоятельств расторжения брака и порядком расторжения брака. К каждой позиции, данной в первом столбце, подберите соответствующую позицию из второго столбца. </vt:lpstr>
      <vt:lpstr>  6.Задание 18  Установите соответствие между организационно-правовыми формами и видами юридических лиц: к каждой позиции, данной в первом столбце, подберите соответствующую позицию из второго столбца. </vt:lpstr>
      <vt:lpstr>   7. Задание 18                Установите соответствие между действиями и элементами статуса налогоплательщика в РФ: к каждой позиции, данной в первом столбце, подберите соответствующую позицию из второго столбца.   </vt:lpstr>
      <vt:lpstr>Слайд 12</vt:lpstr>
    </vt:vector>
  </TitlesOfParts>
  <Company>Fairmont Raffles Hotels International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pmarkasian</dc:creator>
  <cp:lastModifiedBy>Лена</cp:lastModifiedBy>
  <cp:revision>35</cp:revision>
  <dcterms:created xsi:type="dcterms:W3CDTF">2014-07-30T21:18:33Z</dcterms:created>
  <dcterms:modified xsi:type="dcterms:W3CDTF">2021-03-12T06:49:03Z</dcterms:modified>
</cp:coreProperties>
</file>