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26B43E-B260-4B98-BBEE-94D496258EEF}" type="datetimeFigureOut">
              <a:rPr lang="ru-RU" smtClean="0"/>
              <a:t>30.01.2020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BA4EE9-1020-46C1-BB1B-7438989C1CB9}" type="slidenum">
              <a:rPr lang="ru-RU" smtClean="0"/>
              <a:t>‹#›</a:t>
            </a:fld>
            <a:endParaRPr lang="ru-RU"/>
          </a:p>
        </p:txBody>
      </p:sp>
    </p:spTree>
    <p:extLst>
      <p:ext uri="{BB962C8B-B14F-4D97-AF65-F5344CB8AC3E}">
        <p14:creationId xmlns:p14="http://schemas.microsoft.com/office/powerpoint/2010/main" val="98342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9BA4EE9-1020-46C1-BB1B-7438989C1CB9}" type="slidenum">
              <a:rPr lang="ru-RU" smtClean="0"/>
              <a:t>35</a:t>
            </a:fld>
            <a:endParaRPr lang="ru-RU"/>
          </a:p>
        </p:txBody>
      </p:sp>
    </p:spTree>
    <p:extLst>
      <p:ext uri="{BB962C8B-B14F-4D97-AF65-F5344CB8AC3E}">
        <p14:creationId xmlns:p14="http://schemas.microsoft.com/office/powerpoint/2010/main" val="2047328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29.01.2020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29.01.2020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29.01.2020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29.01.2020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29.01.2020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29.01.2020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29.01.2020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8.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499992" y="5733256"/>
            <a:ext cx="4392488" cy="882119"/>
          </a:xfrm>
        </p:spPr>
        <p:txBody>
          <a:bodyPr>
            <a:normAutofit fontScale="70000" lnSpcReduction="20000"/>
          </a:bodyPr>
          <a:lstStyle/>
          <a:p>
            <a:pPr algn="r"/>
            <a:r>
              <a:rPr lang="ru-RU" dirty="0" smtClean="0"/>
              <a:t>МБОУ «Гвардейская школа №1»</a:t>
            </a:r>
          </a:p>
          <a:p>
            <a:pPr algn="r"/>
            <a:r>
              <a:rPr lang="ru-RU" dirty="0"/>
              <a:t>у</a:t>
            </a:r>
            <a:r>
              <a:rPr lang="ru-RU" dirty="0" smtClean="0"/>
              <a:t>читель географии</a:t>
            </a:r>
          </a:p>
          <a:p>
            <a:pPr algn="r"/>
            <a:r>
              <a:rPr lang="ru-RU" dirty="0" err="1" smtClean="0"/>
              <a:t>Волык</a:t>
            </a:r>
            <a:r>
              <a:rPr lang="ru-RU" dirty="0" smtClean="0"/>
              <a:t> Наталья Анатольевна</a:t>
            </a:r>
            <a:endParaRPr lang="ru-RU" dirty="0"/>
          </a:p>
        </p:txBody>
      </p:sp>
      <p:sp>
        <p:nvSpPr>
          <p:cNvPr id="2" name="Заголовок 1"/>
          <p:cNvSpPr>
            <a:spLocks noGrp="1"/>
          </p:cNvSpPr>
          <p:nvPr>
            <p:ph type="ctrTitle"/>
          </p:nvPr>
        </p:nvSpPr>
        <p:spPr>
          <a:xfrm>
            <a:off x="817581" y="116631"/>
            <a:ext cx="7175351" cy="1440161"/>
          </a:xfrm>
        </p:spPr>
        <p:txBody>
          <a:bodyPr/>
          <a:lstStyle/>
          <a:p>
            <a:r>
              <a:rPr lang="ru-RU" sz="2800" dirty="0" smtClean="0"/>
              <a:t/>
            </a:r>
            <a:br>
              <a:rPr lang="ru-RU" sz="2800" dirty="0" smtClean="0"/>
            </a:br>
            <a:r>
              <a:rPr lang="ru-RU" sz="3200" dirty="0" smtClean="0"/>
              <a:t>Задания по фрагменту </a:t>
            </a:r>
            <a:br>
              <a:rPr lang="ru-RU" sz="3200" dirty="0" smtClean="0"/>
            </a:br>
            <a:r>
              <a:rPr lang="ru-RU" sz="3200" dirty="0" smtClean="0"/>
              <a:t>топографической карты (9-12)</a:t>
            </a:r>
            <a:endParaRPr lang="ru-RU" sz="3200" dirty="0"/>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520" y="2060848"/>
            <a:ext cx="5544616" cy="4106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922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20688"/>
            <a:ext cx="8208912" cy="2232248"/>
          </a:xfrm>
        </p:spPr>
        <p:txBody>
          <a:bodyPr/>
          <a:lstStyle/>
          <a:p>
            <a:pPr marL="0" lvl="0" indent="0" algn="l">
              <a:spcBef>
                <a:spcPct val="20000"/>
              </a:spcBef>
              <a:spcAft>
                <a:spcPts val="300"/>
              </a:spcAft>
            </a:pPr>
            <a:r>
              <a:rPr lang="ru-RU" sz="2000" b="0" dirty="0">
                <a:solidFill>
                  <a:srgbClr val="212745"/>
                </a:solidFill>
                <a:effectLst/>
                <a:ea typeface="+mn-ea"/>
                <a:cs typeface="+mn-cs"/>
              </a:rPr>
              <a:t>Точка А расположена на спуске в карьер на высоте 90 м. Точка  В расположена на высоте 117,5 м. Это самая высокая вершина данной карты, от которой горизонтали идут на спуск. Спуск пологий, так как горизонтали расположены далеко друг от друга. Резкий спуск начинается на высоте 100 м.</a:t>
            </a:r>
            <a:br>
              <a:rPr lang="ru-RU" sz="2000" b="0" dirty="0">
                <a:solidFill>
                  <a:srgbClr val="212745"/>
                </a:solidFill>
                <a:effectLst/>
                <a:ea typeface="+mn-ea"/>
                <a:cs typeface="+mn-cs"/>
              </a:rPr>
            </a:br>
            <a:endParaRPr lang="ru-RU" dirty="0"/>
          </a:p>
        </p:txBody>
      </p:sp>
      <p:sp>
        <p:nvSpPr>
          <p:cNvPr id="3" name="Текст 2"/>
          <p:cNvSpPr>
            <a:spLocks noGrp="1"/>
          </p:cNvSpPr>
          <p:nvPr>
            <p:ph type="body" idx="1"/>
          </p:nvPr>
        </p:nvSpPr>
        <p:spPr>
          <a:xfrm>
            <a:off x="5288748" y="2780928"/>
            <a:ext cx="3459716" cy="1473243"/>
          </a:xfrm>
        </p:spPr>
        <p:txBody>
          <a:bodyPr>
            <a:normAutofit lnSpcReduction="10000"/>
          </a:bodyPr>
          <a:lstStyle/>
          <a:p>
            <a:pPr algn="l"/>
            <a:r>
              <a:rPr lang="ru-RU" dirty="0" smtClean="0"/>
              <a:t>Следовательно, верно построен профиль № 3.</a:t>
            </a:r>
          </a:p>
          <a:p>
            <a:pPr algn="l"/>
            <a:endParaRPr lang="ru-RU" dirty="0" smtClean="0"/>
          </a:p>
          <a:p>
            <a:pPr algn="l"/>
            <a:r>
              <a:rPr lang="ru-RU" dirty="0" smtClean="0"/>
              <a:t>Ответ: 3</a:t>
            </a:r>
            <a:endParaRPr lang="ru-RU" dirty="0"/>
          </a:p>
        </p:txBody>
      </p:sp>
      <p:pic>
        <p:nvPicPr>
          <p:cNvPr id="1024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2974" t="13769" r="13404" b="2597"/>
          <a:stretch/>
        </p:blipFill>
        <p:spPr bwMode="auto">
          <a:xfrm>
            <a:off x="251520" y="2204864"/>
            <a:ext cx="5037228" cy="409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6-конечная звезда 4"/>
          <p:cNvSpPr/>
          <p:nvPr/>
        </p:nvSpPr>
        <p:spPr>
          <a:xfrm>
            <a:off x="2146040" y="4565460"/>
            <a:ext cx="156592" cy="156592"/>
          </a:xfrm>
          <a:prstGeom prst="star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6" name="6-конечная звезда 5"/>
          <p:cNvSpPr/>
          <p:nvPr/>
        </p:nvSpPr>
        <p:spPr>
          <a:xfrm>
            <a:off x="3491880" y="3254168"/>
            <a:ext cx="236671" cy="228600"/>
          </a:xfrm>
          <a:prstGeom prst="star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 name="Прямая со стрелкой 8"/>
          <p:cNvCxnSpPr/>
          <p:nvPr/>
        </p:nvCxnSpPr>
        <p:spPr>
          <a:xfrm flipH="1">
            <a:off x="2483768" y="3368468"/>
            <a:ext cx="1126447" cy="10686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54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fade">
                                      <p:cBhvr>
                                        <p:cTn id="14" dur="1000"/>
                                        <p:tgtEl>
                                          <p:spTgt spid="10242"/>
                                        </p:tgtEl>
                                      </p:cBhvr>
                                    </p:animEffect>
                                    <p:anim calcmode="lin" valueType="num">
                                      <p:cBhvr>
                                        <p:cTn id="15" dur="1000" fill="hold"/>
                                        <p:tgtEl>
                                          <p:spTgt spid="10242"/>
                                        </p:tgtEl>
                                        <p:attrNameLst>
                                          <p:attrName>ppt_x</p:attrName>
                                        </p:attrNameLst>
                                      </p:cBhvr>
                                      <p:tavLst>
                                        <p:tav tm="0">
                                          <p:val>
                                            <p:strVal val="#ppt_x"/>
                                          </p:val>
                                        </p:tav>
                                        <p:tav tm="100000">
                                          <p:val>
                                            <p:strVal val="#ppt_x"/>
                                          </p:val>
                                        </p:tav>
                                      </p:tavLst>
                                    </p:anim>
                                    <p:anim calcmode="lin" valueType="num">
                                      <p:cBhvr>
                                        <p:cTn id="16"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1000"/>
                                        <p:tgtEl>
                                          <p:spTgt spid="3">
                                            <p:txEl>
                                              <p:pRg st="0" end="0"/>
                                            </p:txEl>
                                          </p:spTgt>
                                        </p:tgtEl>
                                      </p:cBhvr>
                                    </p:animEffect>
                                    <p:anim calcmode="lin" valueType="num">
                                      <p:cBhvr>
                                        <p:cTn id="4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fade">
                                      <p:cBhvr>
                                        <p:cTn id="49" dur="1000"/>
                                        <p:tgtEl>
                                          <p:spTgt spid="3">
                                            <p:txEl>
                                              <p:pRg st="2" end="2"/>
                                            </p:txEl>
                                          </p:spTgt>
                                        </p:tgtEl>
                                      </p:cBhvr>
                                    </p:animEffect>
                                    <p:anim calcmode="lin" valueType="num">
                                      <p:cBhvr>
                                        <p:cTn id="5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640960" cy="1080120"/>
          </a:xfrm>
        </p:spPr>
        <p:txBody>
          <a:bodyPr/>
          <a:lstStyle/>
          <a:p>
            <a:pPr algn="l"/>
            <a:r>
              <a:rPr lang="ru-RU" sz="2000" dirty="0" smtClean="0"/>
              <a:t>12. Школьники выбирают место для игры в футбол. Оцените, какой из участков, обозначенных на карте цифрами 1,2 и 3, больше всего подходит для этого. Для обоснования своего ответа приведите два довода.</a:t>
            </a:r>
            <a:endParaRPr lang="ru-RU" sz="2000" dirty="0"/>
          </a:p>
        </p:txBody>
      </p:sp>
      <p:sp>
        <p:nvSpPr>
          <p:cNvPr id="3" name="Текст 2"/>
          <p:cNvSpPr>
            <a:spLocks noGrp="1"/>
          </p:cNvSpPr>
          <p:nvPr>
            <p:ph type="body" idx="1"/>
          </p:nvPr>
        </p:nvSpPr>
        <p:spPr>
          <a:xfrm>
            <a:off x="5822180" y="1844824"/>
            <a:ext cx="3214316" cy="3816424"/>
          </a:xfrm>
        </p:spPr>
        <p:txBody>
          <a:bodyPr>
            <a:normAutofit/>
          </a:bodyPr>
          <a:lstStyle/>
          <a:p>
            <a:pPr algn="l"/>
            <a:r>
              <a:rPr lang="ru-RU" sz="1800" dirty="0" smtClean="0"/>
              <a:t>В ответе говорится, что больше всего указанным требованиям подходит участок 1 и приведены доводы:</a:t>
            </a:r>
          </a:p>
          <a:p>
            <a:pPr algn="l"/>
            <a:r>
              <a:rPr lang="ru-RU" sz="1800" dirty="0" smtClean="0"/>
              <a:t> 1)участок расположен на плоской горизонтальной поверхности;</a:t>
            </a:r>
          </a:p>
          <a:p>
            <a:pPr algn="l"/>
            <a:r>
              <a:rPr lang="ru-RU" sz="1800" dirty="0" smtClean="0"/>
              <a:t>2)участок находится на лугу      ИЛИ                 </a:t>
            </a:r>
          </a:p>
          <a:p>
            <a:pPr algn="l"/>
            <a:r>
              <a:rPr lang="ru-RU" sz="1800" dirty="0" smtClean="0"/>
              <a:t>на участке нет кустарника</a:t>
            </a:r>
            <a:endParaRPr lang="ru-RU" sz="1800" dirty="0"/>
          </a:p>
        </p:txBody>
      </p:sp>
      <p:pic>
        <p:nvPicPr>
          <p:cNvPr id="1126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3201" t="13131" r="12718" b="2597"/>
          <a:stretch/>
        </p:blipFill>
        <p:spPr bwMode="auto">
          <a:xfrm>
            <a:off x="260198" y="1494981"/>
            <a:ext cx="5498652" cy="4480383"/>
          </a:xfrm>
          <a:prstGeom prst="rect">
            <a:avLst/>
          </a:prstGeom>
          <a:solidFill>
            <a:srgbClr val="FF0000"/>
          </a:solidFill>
          <a:ln w="9525">
            <a:gradFill>
              <a:gsLst>
                <a:gs pos="0">
                  <a:srgbClr val="FF0000"/>
                </a:gs>
                <a:gs pos="100000">
                  <a:srgbClr val="FF0000"/>
                </a:gs>
                <a:gs pos="100000">
                  <a:schemeClr val="accent1">
                    <a:tint val="23500"/>
                    <a:satMod val="160000"/>
                  </a:schemeClr>
                </a:gs>
              </a:gsLst>
              <a:lin ang="5400000" scaled="0"/>
            </a:gradFill>
            <a:miter lim="800000"/>
            <a:headEnd/>
            <a:tailEnd/>
          </a:ln>
          <a:effectLst/>
        </p:spPr>
      </p:pic>
      <p:sp>
        <p:nvSpPr>
          <p:cNvPr id="4" name="Рамка 3"/>
          <p:cNvSpPr/>
          <p:nvPr/>
        </p:nvSpPr>
        <p:spPr>
          <a:xfrm>
            <a:off x="1115616" y="1916832"/>
            <a:ext cx="504056" cy="648072"/>
          </a:xfrm>
          <a:prstGeom prst="frame">
            <a:avLst>
              <a:gd name="adj1" fmla="val 128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41609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fade">
                                      <p:cBhvr>
                                        <p:cTn id="14" dur="1000"/>
                                        <p:tgtEl>
                                          <p:spTgt spid="11266"/>
                                        </p:tgtEl>
                                      </p:cBhvr>
                                    </p:animEffect>
                                    <p:anim calcmode="lin" valueType="num">
                                      <p:cBhvr>
                                        <p:cTn id="15" dur="1000" fill="hold"/>
                                        <p:tgtEl>
                                          <p:spTgt spid="11266"/>
                                        </p:tgtEl>
                                        <p:attrNameLst>
                                          <p:attrName>ppt_x</p:attrName>
                                        </p:attrNameLst>
                                      </p:cBhvr>
                                      <p:tavLst>
                                        <p:tav tm="0">
                                          <p:val>
                                            <p:strVal val="#ppt_x"/>
                                          </p:val>
                                        </p:tav>
                                        <p:tav tm="100000">
                                          <p:val>
                                            <p:strVal val="#ppt_x"/>
                                          </p:val>
                                        </p:tav>
                                      </p:tavLst>
                                    </p:anim>
                                    <p:anim calcmode="lin" valueType="num">
                                      <p:cBhvr>
                                        <p:cTn id="16"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1000"/>
                                        <p:tgtEl>
                                          <p:spTgt spid="3">
                                            <p:txEl>
                                              <p:pRg st="1" end="1"/>
                                            </p:txEl>
                                          </p:spTgt>
                                        </p:tgtEl>
                                      </p:cBhvr>
                                    </p:animEffect>
                                    <p:anim calcmode="lin" valueType="num">
                                      <p:cBhvr>
                                        <p:cTn id="3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1000"/>
                                        <p:tgtEl>
                                          <p:spTgt spid="3">
                                            <p:txEl>
                                              <p:pRg st="3" end="3"/>
                                            </p:txEl>
                                          </p:spTgt>
                                        </p:tgtEl>
                                      </p:cBhvr>
                                    </p:animEffect>
                                    <p:anim calcmode="lin" valueType="num">
                                      <p:cBhvr>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352927" cy="1008112"/>
          </a:xfrm>
        </p:spPr>
        <p:txBody>
          <a:bodyPr/>
          <a:lstStyle/>
          <a:p>
            <a:pPr algn="l"/>
            <a:r>
              <a:rPr lang="ru-RU" sz="1800" dirty="0">
                <a:gradFill>
                  <a:gsLst>
                    <a:gs pos="0">
                      <a:prstClr val="black"/>
                    </a:gs>
                    <a:gs pos="40000">
                      <a:prstClr val="black">
                        <a:lumMod val="75000"/>
                        <a:lumOff val="25000"/>
                      </a:prstClr>
                    </a:gs>
                    <a:gs pos="100000">
                      <a:srgbClr val="212745">
                        <a:alpha val="65000"/>
                      </a:srgbClr>
                    </a:gs>
                  </a:gsLst>
                  <a:lin ang="5400000" scaled="0"/>
                </a:gradFill>
              </a:rPr>
              <a:t>9. Определите по карте расстояние на местности по прямой от точки А до точки В. Полученный результат округлите до десятков метров. Ответ запишите в виде числа.</a:t>
            </a:r>
            <a:endParaRPr lang="ru-RU" dirty="0"/>
          </a:p>
        </p:txBody>
      </p:sp>
      <p:pic>
        <p:nvPicPr>
          <p:cNvPr id="1229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4764" t="22868" r="53734" b="34014"/>
          <a:stretch/>
        </p:blipFill>
        <p:spPr bwMode="auto">
          <a:xfrm>
            <a:off x="755577" y="1193109"/>
            <a:ext cx="6454286" cy="4972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Двойная стрелка влево/вправо 2"/>
          <p:cNvSpPr/>
          <p:nvPr/>
        </p:nvSpPr>
        <p:spPr>
          <a:xfrm rot="19505391">
            <a:off x="2627243" y="1567869"/>
            <a:ext cx="400372" cy="25174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3681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fade">
                                      <p:cBhvr>
                                        <p:cTn id="14" dur="1000"/>
                                        <p:tgtEl>
                                          <p:spTgt spid="12290"/>
                                        </p:tgtEl>
                                      </p:cBhvr>
                                    </p:animEffect>
                                    <p:anim calcmode="lin" valueType="num">
                                      <p:cBhvr>
                                        <p:cTn id="15" dur="1000" fill="hold"/>
                                        <p:tgtEl>
                                          <p:spTgt spid="12290"/>
                                        </p:tgtEl>
                                        <p:attrNameLst>
                                          <p:attrName>ppt_x</p:attrName>
                                        </p:attrNameLst>
                                      </p:cBhvr>
                                      <p:tavLst>
                                        <p:tav tm="0">
                                          <p:val>
                                            <p:strVal val="#ppt_x"/>
                                          </p:val>
                                        </p:tav>
                                        <p:tav tm="100000">
                                          <p:val>
                                            <p:strVal val="#ppt_x"/>
                                          </p:val>
                                        </p:tav>
                                      </p:tavLst>
                                    </p:anim>
                                    <p:anim calcmode="lin" valueType="num">
                                      <p:cBhvr>
                                        <p:cTn id="16"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496944" cy="936104"/>
          </a:xfrm>
        </p:spPr>
        <p:txBody>
          <a:bodyPr/>
          <a:lstStyle/>
          <a:p>
            <a:pPr algn="l"/>
            <a:r>
              <a:rPr lang="ru-RU" sz="2000" dirty="0">
                <a:gradFill>
                  <a:gsLst>
                    <a:gs pos="0">
                      <a:prstClr val="black"/>
                    </a:gs>
                    <a:gs pos="40000">
                      <a:prstClr val="black">
                        <a:lumMod val="75000"/>
                        <a:lumOff val="25000"/>
                      </a:prstClr>
                    </a:gs>
                    <a:gs pos="100000">
                      <a:srgbClr val="212745">
                        <a:alpha val="65000"/>
                      </a:srgbClr>
                    </a:gs>
                  </a:gsLst>
                  <a:lin ang="5400000" scaled="0"/>
                </a:gradFill>
              </a:rPr>
              <a:t>Расстояние на карте между точками А и В равно </a:t>
            </a:r>
            <a:r>
              <a:rPr lang="ru-RU" sz="2000" dirty="0" smtClean="0">
                <a:gradFill>
                  <a:gsLst>
                    <a:gs pos="0">
                      <a:prstClr val="black"/>
                    </a:gs>
                    <a:gs pos="40000">
                      <a:prstClr val="black">
                        <a:lumMod val="75000"/>
                        <a:lumOff val="25000"/>
                      </a:prstClr>
                    </a:gs>
                    <a:gs pos="100000">
                      <a:srgbClr val="212745">
                        <a:alpha val="65000"/>
                      </a:srgbClr>
                    </a:gs>
                  </a:gsLst>
                  <a:lin ang="5400000" scaled="0"/>
                </a:gradFill>
              </a:rPr>
              <a:t>4,5 </a:t>
            </a:r>
            <a:r>
              <a:rPr lang="ru-RU" sz="2000" dirty="0">
                <a:gradFill>
                  <a:gsLst>
                    <a:gs pos="0">
                      <a:prstClr val="black"/>
                    </a:gs>
                    <a:gs pos="40000">
                      <a:prstClr val="black">
                        <a:lumMod val="75000"/>
                        <a:lumOff val="25000"/>
                      </a:prstClr>
                    </a:gs>
                    <a:gs pos="100000">
                      <a:srgbClr val="212745">
                        <a:alpha val="65000"/>
                      </a:srgbClr>
                    </a:gs>
                  </a:gsLst>
                  <a:lin ang="5400000" scaled="0"/>
                </a:gradFill>
              </a:rPr>
              <a:t>см</a:t>
            </a:r>
            <a:endParaRPr lang="ru-RU" dirty="0"/>
          </a:p>
        </p:txBody>
      </p:sp>
      <p:sp>
        <p:nvSpPr>
          <p:cNvPr id="3" name="Текст 2"/>
          <p:cNvSpPr>
            <a:spLocks noGrp="1"/>
          </p:cNvSpPr>
          <p:nvPr>
            <p:ph type="body" idx="1"/>
          </p:nvPr>
        </p:nvSpPr>
        <p:spPr>
          <a:xfrm>
            <a:off x="683568" y="3933056"/>
            <a:ext cx="8064896" cy="1509915"/>
          </a:xfrm>
        </p:spPr>
        <p:txBody>
          <a:bodyPr>
            <a:normAutofit fontScale="92500" lnSpcReduction="10000"/>
          </a:bodyPr>
          <a:lstStyle/>
          <a:p>
            <a:pPr algn="ctr"/>
            <a:r>
              <a:rPr lang="ru-RU" dirty="0"/>
              <a:t>Воспользуемся именованным масштабом под картой </a:t>
            </a:r>
          </a:p>
          <a:p>
            <a:pPr algn="ctr"/>
            <a:r>
              <a:rPr lang="ru-RU" dirty="0"/>
              <a:t>     </a:t>
            </a:r>
            <a:r>
              <a:rPr lang="ru-RU" dirty="0" smtClean="0"/>
              <a:t> </a:t>
            </a:r>
            <a:r>
              <a:rPr lang="ru-RU" dirty="0"/>
              <a:t>Масштаб В 1 см 100 м</a:t>
            </a:r>
          </a:p>
          <a:p>
            <a:pPr algn="ctr"/>
            <a:r>
              <a:rPr lang="ru-RU" dirty="0"/>
              <a:t>         </a:t>
            </a:r>
            <a:r>
              <a:rPr lang="ru-RU" dirty="0" smtClean="0"/>
              <a:t>4,5 </a:t>
            </a:r>
            <a:r>
              <a:rPr lang="ru-RU" dirty="0"/>
              <a:t>см х 100 м = </a:t>
            </a:r>
            <a:r>
              <a:rPr lang="ru-RU" dirty="0" smtClean="0"/>
              <a:t>450 </a:t>
            </a:r>
            <a:r>
              <a:rPr lang="ru-RU" dirty="0"/>
              <a:t>м</a:t>
            </a:r>
          </a:p>
          <a:p>
            <a:pPr algn="ctr"/>
            <a:r>
              <a:rPr lang="ru-RU" dirty="0"/>
              <a:t>Ответ записываем в виде числа: </a:t>
            </a:r>
            <a:r>
              <a:rPr lang="ru-RU" dirty="0" smtClean="0"/>
              <a:t>450</a:t>
            </a:r>
            <a:endParaRPr lang="ru-RU" dirty="0"/>
          </a:p>
          <a:p>
            <a:pPr algn="ctr"/>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72816"/>
            <a:ext cx="6696744" cy="144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01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fade">
                                      <p:cBhvr>
                                        <p:cTn id="14" dur="1000"/>
                                        <p:tgtEl>
                                          <p:spTgt spid="13314"/>
                                        </p:tgtEl>
                                      </p:cBhvr>
                                    </p:animEffect>
                                    <p:anim calcmode="lin" valueType="num">
                                      <p:cBhvr>
                                        <p:cTn id="15" dur="1000" fill="hold"/>
                                        <p:tgtEl>
                                          <p:spTgt spid="13314"/>
                                        </p:tgtEl>
                                        <p:attrNameLst>
                                          <p:attrName>ppt_x</p:attrName>
                                        </p:attrNameLst>
                                      </p:cBhvr>
                                      <p:tavLst>
                                        <p:tav tm="0">
                                          <p:val>
                                            <p:strVal val="#ppt_x"/>
                                          </p:val>
                                        </p:tav>
                                        <p:tav tm="100000">
                                          <p:val>
                                            <p:strVal val="#ppt_x"/>
                                          </p:val>
                                        </p:tav>
                                      </p:tavLst>
                                    </p:anim>
                                    <p:anim calcmode="lin" valueType="num">
                                      <p:cBhvr>
                                        <p:cTn id="16"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352928" cy="864096"/>
          </a:xfrm>
        </p:spPr>
        <p:txBody>
          <a:bodyPr/>
          <a:lstStyle/>
          <a:p>
            <a:pPr algn="l"/>
            <a:r>
              <a:rPr lang="ru-RU" sz="2000" dirty="0">
                <a:gradFill>
                  <a:gsLst>
                    <a:gs pos="0">
                      <a:prstClr val="black"/>
                    </a:gs>
                    <a:gs pos="40000">
                      <a:prstClr val="black">
                        <a:lumMod val="75000"/>
                        <a:lumOff val="25000"/>
                      </a:prstClr>
                    </a:gs>
                    <a:gs pos="100000">
                      <a:srgbClr val="212745">
                        <a:alpha val="65000"/>
                      </a:srgbClr>
                    </a:gs>
                  </a:gsLst>
                  <a:lin ang="5400000" scaled="0"/>
                </a:gradFill>
              </a:rPr>
              <a:t>10. Определите по карте, в каком направлении от </a:t>
            </a:r>
            <a:r>
              <a:rPr lang="ru-RU" sz="2000" dirty="0" smtClean="0">
                <a:gradFill>
                  <a:gsLst>
                    <a:gs pos="0">
                      <a:prstClr val="black"/>
                    </a:gs>
                    <a:gs pos="40000">
                      <a:prstClr val="black">
                        <a:lumMod val="75000"/>
                        <a:lumOff val="25000"/>
                      </a:prstClr>
                    </a:gs>
                    <a:gs pos="100000">
                      <a:srgbClr val="212745">
                        <a:alpha val="65000"/>
                      </a:srgbClr>
                    </a:gs>
                  </a:gsLst>
                  <a:lin ang="5400000" scaled="0"/>
                </a:gradFill>
              </a:rPr>
              <a:t>башни находится родник.</a:t>
            </a:r>
            <a:endParaRPr lang="ru-RU" dirty="0"/>
          </a:p>
        </p:txBody>
      </p:sp>
      <p:sp>
        <p:nvSpPr>
          <p:cNvPr id="3" name="Текст 2"/>
          <p:cNvSpPr>
            <a:spLocks noGrp="1"/>
          </p:cNvSpPr>
          <p:nvPr>
            <p:ph type="body" idx="1"/>
          </p:nvPr>
        </p:nvSpPr>
        <p:spPr>
          <a:xfrm>
            <a:off x="611560" y="5661248"/>
            <a:ext cx="8029444" cy="1008112"/>
          </a:xfrm>
        </p:spPr>
        <p:txBody>
          <a:bodyPr>
            <a:normAutofit fontScale="92500" lnSpcReduction="10000"/>
          </a:bodyPr>
          <a:lstStyle/>
          <a:p>
            <a:pPr lvl="0" algn="l">
              <a:buClr>
                <a:srgbClr val="F14124">
                  <a:lumMod val="75000"/>
                </a:srgbClr>
              </a:buClr>
            </a:pPr>
            <a:r>
              <a:rPr lang="ru-RU" dirty="0" smtClean="0">
                <a:solidFill>
                  <a:srgbClr val="212745"/>
                </a:solidFill>
              </a:rPr>
              <a:t>От башни </a:t>
            </a:r>
            <a:r>
              <a:rPr lang="ru-RU" dirty="0">
                <a:solidFill>
                  <a:srgbClr val="212745"/>
                </a:solidFill>
              </a:rPr>
              <a:t>выбираем направление на север, и определяем направление </a:t>
            </a:r>
            <a:r>
              <a:rPr lang="ru-RU" dirty="0" smtClean="0">
                <a:solidFill>
                  <a:srgbClr val="212745"/>
                </a:solidFill>
              </a:rPr>
              <a:t>относительно родника: север (С)</a:t>
            </a:r>
            <a:endParaRPr lang="ru-RU" dirty="0">
              <a:solidFill>
                <a:srgbClr val="212745"/>
              </a:solidFill>
            </a:endParaRPr>
          </a:p>
          <a:p>
            <a:pPr lvl="0" algn="l">
              <a:buClr>
                <a:srgbClr val="F14124">
                  <a:lumMod val="75000"/>
                </a:srgbClr>
              </a:buClr>
            </a:pPr>
            <a:r>
              <a:rPr lang="ru-RU" dirty="0">
                <a:solidFill>
                  <a:srgbClr val="212745"/>
                </a:solidFill>
              </a:rPr>
              <a:t>Ответ: </a:t>
            </a:r>
            <a:r>
              <a:rPr lang="ru-RU" dirty="0" smtClean="0">
                <a:solidFill>
                  <a:srgbClr val="212745"/>
                </a:solidFill>
              </a:rPr>
              <a:t>север (С)</a:t>
            </a:r>
            <a:endParaRPr lang="ru-RU" dirty="0">
              <a:solidFill>
                <a:srgbClr val="212745"/>
              </a:solidFill>
            </a:endParaRPr>
          </a:p>
          <a:p>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939" y="980728"/>
            <a:ext cx="5973038" cy="4596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трелка вверх 3"/>
          <p:cNvSpPr/>
          <p:nvPr/>
        </p:nvSpPr>
        <p:spPr>
          <a:xfrm>
            <a:off x="2483769" y="2492896"/>
            <a:ext cx="72008" cy="2016224"/>
          </a:xfrm>
          <a:prstGeom prst="upArrow">
            <a:avLst/>
          </a:prstGeom>
          <a:solidFill>
            <a:srgbClr val="FF0000">
              <a:alpha val="9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439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38"/>
                                        </p:tgtEl>
                                        <p:attrNameLst>
                                          <p:attrName>style.visibility</p:attrName>
                                        </p:attrNameLst>
                                      </p:cBhvr>
                                      <p:to>
                                        <p:strVal val="visible"/>
                                      </p:to>
                                    </p:set>
                                    <p:animEffect transition="in" filter="fade">
                                      <p:cBhvr>
                                        <p:cTn id="14" dur="1000"/>
                                        <p:tgtEl>
                                          <p:spTgt spid="14338"/>
                                        </p:tgtEl>
                                      </p:cBhvr>
                                    </p:animEffect>
                                    <p:anim calcmode="lin" valueType="num">
                                      <p:cBhvr>
                                        <p:cTn id="15" dur="1000" fill="hold"/>
                                        <p:tgtEl>
                                          <p:spTgt spid="14338"/>
                                        </p:tgtEl>
                                        <p:attrNameLst>
                                          <p:attrName>ppt_x</p:attrName>
                                        </p:attrNameLst>
                                      </p:cBhvr>
                                      <p:tavLst>
                                        <p:tav tm="0">
                                          <p:val>
                                            <p:strVal val="#ppt_x"/>
                                          </p:val>
                                        </p:tav>
                                        <p:tav tm="100000">
                                          <p:val>
                                            <p:strVal val="#ppt_x"/>
                                          </p:val>
                                        </p:tav>
                                      </p:tavLst>
                                    </p:anim>
                                    <p:anim calcmode="lin" valueType="num">
                                      <p:cBhvr>
                                        <p:cTn id="16"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0"/>
            <a:ext cx="8424936" cy="1152128"/>
          </a:xfrm>
        </p:spPr>
        <p:txBody>
          <a:bodyPr/>
          <a:lstStyle/>
          <a:p>
            <a:pPr algn="l"/>
            <a:r>
              <a:rPr lang="ru-RU" sz="2000" dirty="0">
                <a:gradFill>
                  <a:gsLst>
                    <a:gs pos="0">
                      <a:prstClr val="black"/>
                    </a:gs>
                    <a:gs pos="40000">
                      <a:prstClr val="black">
                        <a:lumMod val="75000"/>
                        <a:lumOff val="25000"/>
                      </a:prstClr>
                    </a:gs>
                    <a:gs pos="100000">
                      <a:srgbClr val="212745">
                        <a:alpha val="65000"/>
                      </a:srgbClr>
                    </a:gs>
                  </a:gsLst>
                  <a:lin ang="5400000" scaled="0"/>
                </a:gradFill>
              </a:rPr>
              <a:t>11. На рисунках представлены варианты профиля рельефа местности, построенные на основе карты по линии А-В разными учащимися. Какой из профилей построен верно?</a:t>
            </a:r>
            <a:endParaRPr lang="ru-RU" dirty="0"/>
          </a:p>
        </p:txBody>
      </p:sp>
      <p:pic>
        <p:nvPicPr>
          <p:cNvPr id="1536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3967" t="24111" r="13593" b="49385"/>
          <a:stretch/>
        </p:blipFill>
        <p:spPr bwMode="auto">
          <a:xfrm>
            <a:off x="539552" y="1850659"/>
            <a:ext cx="7973500" cy="366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78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fade">
                                      <p:cBhvr>
                                        <p:cTn id="14" dur="1000"/>
                                        <p:tgtEl>
                                          <p:spTgt spid="15362"/>
                                        </p:tgtEl>
                                      </p:cBhvr>
                                    </p:animEffect>
                                    <p:anim calcmode="lin" valueType="num">
                                      <p:cBhvr>
                                        <p:cTn id="15" dur="1000" fill="hold"/>
                                        <p:tgtEl>
                                          <p:spTgt spid="15362"/>
                                        </p:tgtEl>
                                        <p:attrNameLst>
                                          <p:attrName>ppt_x</p:attrName>
                                        </p:attrNameLst>
                                      </p:cBhvr>
                                      <p:tavLst>
                                        <p:tav tm="0">
                                          <p:val>
                                            <p:strVal val="#ppt_x"/>
                                          </p:val>
                                        </p:tav>
                                        <p:tav tm="100000">
                                          <p:val>
                                            <p:strVal val="#ppt_x"/>
                                          </p:val>
                                        </p:tav>
                                      </p:tavLst>
                                    </p:anim>
                                    <p:anim calcmode="lin" valueType="num">
                                      <p:cBhvr>
                                        <p:cTn id="16"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16216" y="2420888"/>
            <a:ext cx="2304256" cy="3094280"/>
          </a:xfrm>
        </p:spPr>
        <p:txBody>
          <a:bodyPr/>
          <a:lstStyle/>
          <a:p>
            <a:pPr algn="l"/>
            <a:r>
              <a:rPr lang="ru-RU" sz="1800" dirty="0"/>
              <a:t>Следовательно, верно построен профиль № </a:t>
            </a:r>
            <a:r>
              <a:rPr lang="ru-RU" sz="1800" dirty="0" smtClean="0"/>
              <a:t>4.</a:t>
            </a:r>
            <a:r>
              <a:rPr lang="ru-RU" sz="1800" dirty="0"/>
              <a:t/>
            </a:r>
            <a:br>
              <a:rPr lang="ru-RU" sz="1800" dirty="0"/>
            </a:br>
            <a:r>
              <a:rPr lang="ru-RU" sz="1800" dirty="0"/>
              <a:t/>
            </a:r>
            <a:br>
              <a:rPr lang="ru-RU" sz="1800" dirty="0"/>
            </a:br>
            <a:r>
              <a:rPr lang="ru-RU" sz="1800" dirty="0"/>
              <a:t>Ответ: </a:t>
            </a:r>
            <a:r>
              <a:rPr lang="ru-RU" sz="1800" dirty="0" smtClean="0"/>
              <a:t>4</a:t>
            </a:r>
            <a:r>
              <a:rPr lang="ru-RU" sz="1800" dirty="0"/>
              <a:t/>
            </a:r>
            <a:br>
              <a:rPr lang="ru-RU" sz="1800" dirty="0"/>
            </a:br>
            <a:endParaRPr lang="ru-RU" sz="1800" dirty="0"/>
          </a:p>
        </p:txBody>
      </p:sp>
      <p:sp>
        <p:nvSpPr>
          <p:cNvPr id="5" name="Объект 4"/>
          <p:cNvSpPr>
            <a:spLocks noGrp="1"/>
          </p:cNvSpPr>
          <p:nvPr>
            <p:ph sz="quarter" idx="13"/>
          </p:nvPr>
        </p:nvSpPr>
        <p:spPr>
          <a:xfrm>
            <a:off x="683568" y="188640"/>
            <a:ext cx="7920880" cy="2016224"/>
          </a:xfrm>
        </p:spPr>
        <p:txBody>
          <a:bodyPr>
            <a:normAutofit lnSpcReduction="10000"/>
          </a:bodyPr>
          <a:lstStyle/>
          <a:p>
            <a:r>
              <a:rPr lang="ru-RU" dirty="0" smtClean="0"/>
              <a:t>Русло реки занимает самую низкую позицию рельефа данной местности и пересекает линию А-В ближе к точке А. Расстояние между горизонталями равно 2,5 м. Точка </a:t>
            </a:r>
            <a:r>
              <a:rPr lang="ru-RU" dirty="0"/>
              <a:t>А расположена </a:t>
            </a:r>
            <a:r>
              <a:rPr lang="ru-RU" dirty="0" smtClean="0"/>
              <a:t>на </a:t>
            </a:r>
            <a:r>
              <a:rPr lang="ru-RU" dirty="0"/>
              <a:t>высоте </a:t>
            </a:r>
            <a:r>
              <a:rPr lang="ru-RU" dirty="0" smtClean="0"/>
              <a:t>примерно 104 м (между горизонталями 102,5 м и 105 м. Точка  </a:t>
            </a:r>
            <a:r>
              <a:rPr lang="ru-RU" dirty="0"/>
              <a:t>В расположена на высоте </a:t>
            </a:r>
            <a:r>
              <a:rPr lang="ru-RU" dirty="0" smtClean="0"/>
              <a:t>107,5 </a:t>
            </a:r>
            <a:r>
              <a:rPr lang="ru-RU" dirty="0"/>
              <a:t>м. </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70985"/>
            <a:ext cx="5975350"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Стрелка вверх 5"/>
          <p:cNvSpPr/>
          <p:nvPr/>
        </p:nvSpPr>
        <p:spPr>
          <a:xfrm rot="19258089" flipH="1">
            <a:off x="1816666" y="2644693"/>
            <a:ext cx="123173" cy="702843"/>
          </a:xfrm>
          <a:prstGeom prst="upArrow">
            <a:avLst>
              <a:gd name="adj1" fmla="val 10567"/>
              <a:gd name="adj2" fmla="val 6964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rot="19398781" flipH="1">
            <a:off x="2434410" y="3218044"/>
            <a:ext cx="229131" cy="159811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6-конечная звезда 7"/>
          <p:cNvSpPr/>
          <p:nvPr/>
        </p:nvSpPr>
        <p:spPr>
          <a:xfrm>
            <a:off x="1483230" y="2606420"/>
            <a:ext cx="251745" cy="155853"/>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6-конечная звезда 8"/>
          <p:cNvSpPr/>
          <p:nvPr/>
        </p:nvSpPr>
        <p:spPr>
          <a:xfrm>
            <a:off x="2853267" y="4469685"/>
            <a:ext cx="264972" cy="286854"/>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798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387"/>
                                        </p:tgtEl>
                                        <p:attrNameLst>
                                          <p:attrName>style.visibility</p:attrName>
                                        </p:attrNameLst>
                                      </p:cBhvr>
                                      <p:to>
                                        <p:strVal val="visible"/>
                                      </p:to>
                                    </p:set>
                                    <p:animEffect transition="in" filter="fade">
                                      <p:cBhvr>
                                        <p:cTn id="14" dur="1000"/>
                                        <p:tgtEl>
                                          <p:spTgt spid="16387"/>
                                        </p:tgtEl>
                                      </p:cBhvr>
                                    </p:animEffect>
                                    <p:anim calcmode="lin" valueType="num">
                                      <p:cBhvr>
                                        <p:cTn id="15" dur="1000" fill="hold"/>
                                        <p:tgtEl>
                                          <p:spTgt spid="16387"/>
                                        </p:tgtEl>
                                        <p:attrNameLst>
                                          <p:attrName>ppt_x</p:attrName>
                                        </p:attrNameLst>
                                      </p:cBhvr>
                                      <p:tavLst>
                                        <p:tav tm="0">
                                          <p:val>
                                            <p:strVal val="#ppt_x"/>
                                          </p:val>
                                        </p:tav>
                                        <p:tav tm="100000">
                                          <p:val>
                                            <p:strVal val="#ppt_x"/>
                                          </p:val>
                                        </p:tav>
                                      </p:tavLst>
                                    </p:anim>
                                    <p:anim calcmode="lin" valueType="num">
                                      <p:cBhvr>
                                        <p:cTn id="16"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80920" cy="2376264"/>
          </a:xfrm>
        </p:spPr>
        <p:txBody>
          <a:bodyPr/>
          <a:lstStyle/>
          <a:p>
            <a:pPr algn="l"/>
            <a:r>
              <a:rPr lang="ru-RU" sz="1800" dirty="0" smtClean="0"/>
              <a:t>Российский фермер выбирает участок для закладки нового фруктового сада. Ему нужен участок, на котором весной рано сходит снег, а летом почва лучше всего прогревается солнцем. Он также должен иметь расположение, удобное для вывоза собранного урожая на консервный завод. Определите, какой из участков, обозначенных на карте цифрами 1,2 или 3, больше всего отвечает указанным требованиям. Для обоснования своего ответа приведите два довода. </a:t>
            </a:r>
            <a:endParaRPr lang="ru-RU" sz="1800" dirty="0"/>
          </a:p>
        </p:txBody>
      </p:sp>
      <p:sp>
        <p:nvSpPr>
          <p:cNvPr id="3" name="Текст 2"/>
          <p:cNvSpPr>
            <a:spLocks noGrp="1"/>
          </p:cNvSpPr>
          <p:nvPr>
            <p:ph type="body" idx="1"/>
          </p:nvPr>
        </p:nvSpPr>
        <p:spPr>
          <a:xfrm>
            <a:off x="5794822" y="2924944"/>
            <a:ext cx="2881634" cy="2808312"/>
          </a:xfrm>
        </p:spPr>
        <p:txBody>
          <a:bodyPr>
            <a:normAutofit fontScale="92500" lnSpcReduction="20000"/>
          </a:bodyPr>
          <a:lstStyle/>
          <a:p>
            <a:pPr algn="l"/>
            <a:r>
              <a:rPr lang="ru-RU" dirty="0" smtClean="0"/>
              <a:t>Больше всего указанным требованиям подходит участок № 2</a:t>
            </a:r>
          </a:p>
          <a:p>
            <a:pPr algn="l"/>
            <a:r>
              <a:rPr lang="ru-RU" dirty="0"/>
              <a:t>и</a:t>
            </a:r>
            <a:r>
              <a:rPr lang="ru-RU" dirty="0" smtClean="0"/>
              <a:t> приведены доводы:</a:t>
            </a:r>
          </a:p>
          <a:p>
            <a:pPr algn="l"/>
            <a:r>
              <a:rPr lang="ru-RU" dirty="0" smtClean="0"/>
              <a:t>1)участок находится рядом с шоссе;</a:t>
            </a:r>
          </a:p>
          <a:p>
            <a:pPr algn="l"/>
            <a:r>
              <a:rPr lang="ru-RU" dirty="0" smtClean="0"/>
              <a:t>2)участок находится на склоне южной экспозиции</a:t>
            </a:r>
            <a:endParaRPr lang="ru-RU"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98" y="2536140"/>
            <a:ext cx="5543302" cy="426498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Рамка 3"/>
          <p:cNvSpPr/>
          <p:nvPr/>
        </p:nvSpPr>
        <p:spPr>
          <a:xfrm>
            <a:off x="2698017" y="2945904"/>
            <a:ext cx="576063" cy="627112"/>
          </a:xfrm>
          <a:prstGeom prst="frame">
            <a:avLst>
              <a:gd name="adj1" fmla="val 1087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10522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410"/>
                                        </p:tgtEl>
                                        <p:attrNameLst>
                                          <p:attrName>style.visibility</p:attrName>
                                        </p:attrNameLst>
                                      </p:cBhvr>
                                      <p:to>
                                        <p:strVal val="visible"/>
                                      </p:to>
                                    </p:set>
                                    <p:animEffect transition="in" filter="fade">
                                      <p:cBhvr>
                                        <p:cTn id="14" dur="1000"/>
                                        <p:tgtEl>
                                          <p:spTgt spid="17410"/>
                                        </p:tgtEl>
                                      </p:cBhvr>
                                    </p:animEffect>
                                    <p:anim calcmode="lin" valueType="num">
                                      <p:cBhvr>
                                        <p:cTn id="15" dur="1000" fill="hold"/>
                                        <p:tgtEl>
                                          <p:spTgt spid="17410"/>
                                        </p:tgtEl>
                                        <p:attrNameLst>
                                          <p:attrName>ppt_x</p:attrName>
                                        </p:attrNameLst>
                                      </p:cBhvr>
                                      <p:tavLst>
                                        <p:tav tm="0">
                                          <p:val>
                                            <p:strVal val="#ppt_x"/>
                                          </p:val>
                                        </p:tav>
                                        <p:tav tm="100000">
                                          <p:val>
                                            <p:strVal val="#ppt_x"/>
                                          </p:val>
                                        </p:tav>
                                      </p:tavLst>
                                    </p:anim>
                                    <p:anim calcmode="lin" valueType="num">
                                      <p:cBhvr>
                                        <p:cTn id="16"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1000"/>
                                        <p:tgtEl>
                                          <p:spTgt spid="3">
                                            <p:txEl>
                                              <p:pRg st="1" end="1"/>
                                            </p:txEl>
                                          </p:spTgt>
                                        </p:tgtEl>
                                      </p:cBhvr>
                                    </p:animEffect>
                                    <p:anim calcmode="lin" valueType="num">
                                      <p:cBhvr>
                                        <p:cTn id="3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1000"/>
                                        <p:tgtEl>
                                          <p:spTgt spid="3">
                                            <p:txEl>
                                              <p:pRg st="3" end="3"/>
                                            </p:txEl>
                                          </p:spTgt>
                                        </p:tgtEl>
                                      </p:cBhvr>
                                    </p:animEffect>
                                    <p:anim calcmode="lin" valueType="num">
                                      <p:cBhvr>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1" y="260648"/>
            <a:ext cx="8054280" cy="1728192"/>
          </a:xfrm>
        </p:spPr>
        <p:txBody>
          <a:bodyPr/>
          <a:lstStyle/>
          <a:p>
            <a:pPr algn="l"/>
            <a:r>
              <a:rPr lang="ru-RU" sz="2000" dirty="0" smtClean="0"/>
              <a:t>9. Определите по карте расстояние на местности по прямой от отдельно стоящего дерева до родника. Измерения проводите между центрами условных знаков. Полученный результат округлите до десятков метров. Ответ запишите в виде числа.</a:t>
            </a:r>
            <a:endParaRPr lang="ru-RU" sz="2000" dirty="0"/>
          </a:p>
        </p:txBody>
      </p:sp>
      <p:pic>
        <p:nvPicPr>
          <p:cNvPr id="1843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585" t="18732" r="22752" b="2743"/>
          <a:stretch/>
        </p:blipFill>
        <p:spPr bwMode="auto">
          <a:xfrm>
            <a:off x="2006080" y="1968995"/>
            <a:ext cx="5839543" cy="454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Двойная стрелка влево/вправо 2"/>
          <p:cNvSpPr/>
          <p:nvPr/>
        </p:nvSpPr>
        <p:spPr>
          <a:xfrm rot="5400000" flipH="1">
            <a:off x="4652860" y="3066829"/>
            <a:ext cx="281310" cy="17391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8454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435"/>
                                        </p:tgtEl>
                                        <p:attrNameLst>
                                          <p:attrName>style.visibility</p:attrName>
                                        </p:attrNameLst>
                                      </p:cBhvr>
                                      <p:to>
                                        <p:strVal val="visible"/>
                                      </p:to>
                                    </p:set>
                                    <p:animEffect transition="in" filter="fade">
                                      <p:cBhvr>
                                        <p:cTn id="14" dur="1000"/>
                                        <p:tgtEl>
                                          <p:spTgt spid="18435"/>
                                        </p:tgtEl>
                                      </p:cBhvr>
                                    </p:animEffect>
                                    <p:anim calcmode="lin" valueType="num">
                                      <p:cBhvr>
                                        <p:cTn id="15" dur="1000" fill="hold"/>
                                        <p:tgtEl>
                                          <p:spTgt spid="18435"/>
                                        </p:tgtEl>
                                        <p:attrNameLst>
                                          <p:attrName>ppt_x</p:attrName>
                                        </p:attrNameLst>
                                      </p:cBhvr>
                                      <p:tavLst>
                                        <p:tav tm="0">
                                          <p:val>
                                            <p:strVal val="#ppt_x"/>
                                          </p:val>
                                        </p:tav>
                                        <p:tav tm="100000">
                                          <p:val>
                                            <p:strVal val="#ppt_x"/>
                                          </p:val>
                                        </p:tav>
                                      </p:tavLst>
                                    </p:anim>
                                    <p:anim calcmode="lin" valueType="num">
                                      <p:cBhvr>
                                        <p:cTn id="16" dur="1000" fill="hold"/>
                                        <p:tgtEl>
                                          <p:spTgt spid="184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7460309" cy="1008112"/>
          </a:xfrm>
        </p:spPr>
        <p:txBody>
          <a:bodyPr/>
          <a:lstStyle/>
          <a:p>
            <a:pPr algn="l"/>
            <a:r>
              <a:rPr lang="ru-RU" sz="2000" dirty="0">
                <a:gradFill>
                  <a:gsLst>
                    <a:gs pos="0">
                      <a:prstClr val="black"/>
                    </a:gs>
                    <a:gs pos="40000">
                      <a:prstClr val="black">
                        <a:lumMod val="75000"/>
                        <a:lumOff val="25000"/>
                      </a:prstClr>
                    </a:gs>
                    <a:gs pos="100000">
                      <a:srgbClr val="212745">
                        <a:alpha val="65000"/>
                      </a:srgbClr>
                    </a:gs>
                  </a:gsLst>
                  <a:lin ang="5400000" scaled="0"/>
                </a:gradFill>
              </a:rPr>
              <a:t>Расстояние на карте между </a:t>
            </a:r>
            <a:r>
              <a:rPr lang="ru-RU" sz="2000" dirty="0" smtClean="0">
                <a:gradFill>
                  <a:gsLst>
                    <a:gs pos="0">
                      <a:prstClr val="black"/>
                    </a:gs>
                    <a:gs pos="40000">
                      <a:prstClr val="black">
                        <a:lumMod val="75000"/>
                        <a:lumOff val="25000"/>
                      </a:prstClr>
                    </a:gs>
                    <a:gs pos="100000">
                      <a:srgbClr val="212745">
                        <a:alpha val="65000"/>
                      </a:srgbClr>
                    </a:gs>
                  </a:gsLst>
                  <a:lin ang="5400000" scaled="0"/>
                </a:gradFill>
              </a:rPr>
              <a:t>отдельно стоящим деревом и родником  </a:t>
            </a:r>
            <a:r>
              <a:rPr lang="ru-RU" sz="2000" dirty="0">
                <a:gradFill>
                  <a:gsLst>
                    <a:gs pos="0">
                      <a:prstClr val="black"/>
                    </a:gs>
                    <a:gs pos="40000">
                      <a:prstClr val="black">
                        <a:lumMod val="75000"/>
                        <a:lumOff val="25000"/>
                      </a:prstClr>
                    </a:gs>
                    <a:gs pos="100000">
                      <a:srgbClr val="212745">
                        <a:alpha val="65000"/>
                      </a:srgbClr>
                    </a:gs>
                  </a:gsLst>
                  <a:lin ang="5400000" scaled="0"/>
                </a:gradFill>
              </a:rPr>
              <a:t>равно </a:t>
            </a:r>
            <a:r>
              <a:rPr lang="ru-RU" sz="2000" dirty="0" smtClean="0">
                <a:gradFill>
                  <a:gsLst>
                    <a:gs pos="0">
                      <a:prstClr val="black"/>
                    </a:gs>
                    <a:gs pos="40000">
                      <a:prstClr val="black">
                        <a:lumMod val="75000"/>
                        <a:lumOff val="25000"/>
                      </a:prstClr>
                    </a:gs>
                    <a:gs pos="100000">
                      <a:srgbClr val="212745">
                        <a:alpha val="65000"/>
                      </a:srgbClr>
                    </a:gs>
                  </a:gsLst>
                  <a:lin ang="5400000" scaled="0"/>
                </a:gradFill>
              </a:rPr>
              <a:t>5 </a:t>
            </a:r>
            <a:r>
              <a:rPr lang="ru-RU" sz="2000" dirty="0">
                <a:gradFill>
                  <a:gsLst>
                    <a:gs pos="0">
                      <a:prstClr val="black"/>
                    </a:gs>
                    <a:gs pos="40000">
                      <a:prstClr val="black">
                        <a:lumMod val="75000"/>
                        <a:lumOff val="25000"/>
                      </a:prstClr>
                    </a:gs>
                    <a:gs pos="100000">
                      <a:srgbClr val="212745">
                        <a:alpha val="65000"/>
                      </a:srgbClr>
                    </a:gs>
                  </a:gsLst>
                  <a:lin ang="5400000" scaled="0"/>
                </a:gradFill>
              </a:rPr>
              <a:t>см</a:t>
            </a:r>
            <a:endParaRPr lang="ru-RU" dirty="0"/>
          </a:p>
        </p:txBody>
      </p:sp>
      <p:sp>
        <p:nvSpPr>
          <p:cNvPr id="3" name="Текст 2"/>
          <p:cNvSpPr>
            <a:spLocks noGrp="1"/>
          </p:cNvSpPr>
          <p:nvPr>
            <p:ph type="body" idx="1"/>
          </p:nvPr>
        </p:nvSpPr>
        <p:spPr>
          <a:xfrm>
            <a:off x="611560" y="3645024"/>
            <a:ext cx="7992888" cy="1797947"/>
          </a:xfrm>
        </p:spPr>
        <p:txBody>
          <a:bodyPr/>
          <a:lstStyle/>
          <a:p>
            <a:pPr lvl="0" algn="ctr">
              <a:buClr>
                <a:srgbClr val="F14124">
                  <a:lumMod val="75000"/>
                </a:srgbClr>
              </a:buClr>
            </a:pPr>
            <a:r>
              <a:rPr lang="ru-RU" sz="1900" dirty="0">
                <a:solidFill>
                  <a:srgbClr val="212745"/>
                </a:solidFill>
              </a:rPr>
              <a:t>Воспользуемся именованным масштабом под картой </a:t>
            </a:r>
          </a:p>
          <a:p>
            <a:pPr lvl="0" algn="ctr">
              <a:buClr>
                <a:srgbClr val="F14124">
                  <a:lumMod val="75000"/>
                </a:srgbClr>
              </a:buClr>
            </a:pPr>
            <a:r>
              <a:rPr lang="ru-RU" sz="1900" dirty="0">
                <a:solidFill>
                  <a:srgbClr val="212745"/>
                </a:solidFill>
              </a:rPr>
              <a:t>      Масштаб В 1 см 100 м</a:t>
            </a:r>
          </a:p>
          <a:p>
            <a:pPr lvl="0" algn="ctr">
              <a:buClr>
                <a:srgbClr val="F14124">
                  <a:lumMod val="75000"/>
                </a:srgbClr>
              </a:buClr>
            </a:pPr>
            <a:r>
              <a:rPr lang="ru-RU" sz="1900" dirty="0">
                <a:solidFill>
                  <a:srgbClr val="212745"/>
                </a:solidFill>
              </a:rPr>
              <a:t>         </a:t>
            </a:r>
            <a:r>
              <a:rPr lang="ru-RU" sz="1900" dirty="0" smtClean="0">
                <a:solidFill>
                  <a:srgbClr val="212745"/>
                </a:solidFill>
              </a:rPr>
              <a:t>5 </a:t>
            </a:r>
            <a:r>
              <a:rPr lang="ru-RU" sz="1900" dirty="0">
                <a:solidFill>
                  <a:srgbClr val="212745"/>
                </a:solidFill>
              </a:rPr>
              <a:t>см х 100 м = </a:t>
            </a:r>
            <a:r>
              <a:rPr lang="ru-RU" sz="1900" dirty="0" smtClean="0">
                <a:solidFill>
                  <a:srgbClr val="212745"/>
                </a:solidFill>
              </a:rPr>
              <a:t>500 </a:t>
            </a:r>
            <a:r>
              <a:rPr lang="ru-RU" sz="1900" dirty="0">
                <a:solidFill>
                  <a:srgbClr val="212745"/>
                </a:solidFill>
              </a:rPr>
              <a:t>м</a:t>
            </a:r>
          </a:p>
          <a:p>
            <a:pPr lvl="0" algn="ctr">
              <a:buClr>
                <a:srgbClr val="F14124">
                  <a:lumMod val="75000"/>
                </a:srgbClr>
              </a:buClr>
            </a:pPr>
            <a:r>
              <a:rPr lang="ru-RU" sz="1900" dirty="0">
                <a:solidFill>
                  <a:srgbClr val="212745"/>
                </a:solidFill>
              </a:rPr>
              <a:t>Ответ записываем в виде числа: </a:t>
            </a:r>
            <a:r>
              <a:rPr lang="ru-RU" sz="1900" dirty="0" smtClean="0">
                <a:solidFill>
                  <a:srgbClr val="212745"/>
                </a:solidFill>
              </a:rPr>
              <a:t>500</a:t>
            </a:r>
            <a:endParaRPr lang="ru-RU" sz="1900" dirty="0">
              <a:solidFill>
                <a:srgbClr val="212745"/>
              </a:solidFill>
            </a:endParaRPr>
          </a:p>
          <a:p>
            <a:endParaRPr lang="ru-RU" dirty="0"/>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486" y="1916832"/>
            <a:ext cx="6700837"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5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460"/>
                                        </p:tgtEl>
                                        <p:attrNameLst>
                                          <p:attrName>style.visibility</p:attrName>
                                        </p:attrNameLst>
                                      </p:cBhvr>
                                      <p:to>
                                        <p:strVal val="visible"/>
                                      </p:to>
                                    </p:set>
                                    <p:animEffect transition="in" filter="fade">
                                      <p:cBhvr>
                                        <p:cTn id="14" dur="1000"/>
                                        <p:tgtEl>
                                          <p:spTgt spid="19460"/>
                                        </p:tgtEl>
                                      </p:cBhvr>
                                    </p:animEffect>
                                    <p:anim calcmode="lin" valueType="num">
                                      <p:cBhvr>
                                        <p:cTn id="15" dur="1000" fill="hold"/>
                                        <p:tgtEl>
                                          <p:spTgt spid="19460"/>
                                        </p:tgtEl>
                                        <p:attrNameLst>
                                          <p:attrName>ppt_x</p:attrName>
                                        </p:attrNameLst>
                                      </p:cBhvr>
                                      <p:tavLst>
                                        <p:tav tm="0">
                                          <p:val>
                                            <p:strVal val="#ppt_x"/>
                                          </p:val>
                                        </p:tav>
                                        <p:tav tm="100000">
                                          <p:val>
                                            <p:strVal val="#ppt_x"/>
                                          </p:val>
                                        </p:tav>
                                      </p:tavLst>
                                    </p:anim>
                                    <p:anim calcmode="lin" valueType="num">
                                      <p:cBhvr>
                                        <p:cTn id="16"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7704855" cy="4536504"/>
          </a:xfrm>
        </p:spPr>
        <p:txBody>
          <a:bodyPr/>
          <a:lstStyle/>
          <a:p>
            <a:pPr algn="l"/>
            <a:r>
              <a:rPr lang="ru-RU" sz="2000" dirty="0" smtClean="0"/>
              <a:t>     Задания 9-12 выполняются с использованием приведенного фрагмента топографической карты. Для его выполнения нам понадобятся линейка и калькулятор.</a:t>
            </a:r>
            <a:br>
              <a:rPr lang="ru-RU" sz="2000" dirty="0" smtClean="0"/>
            </a:br>
            <a:r>
              <a:rPr lang="ru-RU" sz="2000" dirty="0" smtClean="0"/>
              <a:t>	В начале выполнения задания вспомним некоторые основные формулировки:</a:t>
            </a:r>
            <a:br>
              <a:rPr lang="ru-RU" sz="2000" dirty="0" smtClean="0"/>
            </a:br>
            <a:r>
              <a:rPr lang="ru-RU" sz="2000" dirty="0"/>
              <a:t>МАСШТАБ – это отношение длины отрезка на карте к его действительной длине </a:t>
            </a:r>
            <a:r>
              <a:rPr lang="ru-RU" sz="2000" dirty="0" smtClean="0"/>
              <a:t>на местности.</a:t>
            </a:r>
            <a:br>
              <a:rPr lang="ru-RU" sz="2000" dirty="0" smtClean="0"/>
            </a:br>
            <a:r>
              <a:rPr lang="ru-RU" sz="2000" dirty="0" smtClean="0"/>
              <a:t> При помощи масштаба определяется  расстояние по географическим картам: с </a:t>
            </a:r>
            <a:r>
              <a:rPr lang="ru-RU" sz="2000" dirty="0"/>
              <a:t>помощью линейки — измеряется расстояние от точки «А» до точки </a:t>
            </a:r>
            <a:r>
              <a:rPr lang="ru-RU" sz="2000" dirty="0" smtClean="0"/>
              <a:t>«В», </a:t>
            </a:r>
            <a:r>
              <a:rPr lang="ru-RU" sz="2000" dirty="0"/>
              <a:t>полученное расстояние умножается на масштаб и получается расстояние на местности,</a:t>
            </a:r>
            <a:br>
              <a:rPr lang="ru-RU" sz="2000" dirty="0"/>
            </a:br>
            <a:r>
              <a:rPr lang="ru-RU" sz="2000" dirty="0"/>
              <a:t/>
            </a:r>
            <a:br>
              <a:rPr lang="ru-RU" sz="2000" dirty="0"/>
            </a:br>
            <a:endParaRPr lang="ru-RU"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3199" y="4505903"/>
            <a:ext cx="4952267" cy="235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98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1000"/>
                                        <p:tgtEl>
                                          <p:spTgt spid="4098"/>
                                        </p:tgtEl>
                                      </p:cBhvr>
                                    </p:animEffect>
                                    <p:anim calcmode="lin" valueType="num">
                                      <p:cBhvr>
                                        <p:cTn id="15" dur="1000" fill="hold"/>
                                        <p:tgtEl>
                                          <p:spTgt spid="4098"/>
                                        </p:tgtEl>
                                        <p:attrNameLst>
                                          <p:attrName>ppt_x</p:attrName>
                                        </p:attrNameLst>
                                      </p:cBhvr>
                                      <p:tavLst>
                                        <p:tav tm="0">
                                          <p:val>
                                            <p:strVal val="#ppt_x"/>
                                          </p:val>
                                        </p:tav>
                                        <p:tav tm="100000">
                                          <p:val>
                                            <p:strVal val="#ppt_x"/>
                                          </p:val>
                                        </p:tav>
                                      </p:tavLst>
                                    </p:anim>
                                    <p:anim calcmode="lin" valueType="num">
                                      <p:cBhvr>
                                        <p:cTn id="16"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80920" cy="864096"/>
          </a:xfrm>
        </p:spPr>
        <p:txBody>
          <a:bodyPr/>
          <a:lstStyle/>
          <a:p>
            <a:pPr algn="l"/>
            <a:r>
              <a:rPr lang="ru-RU" sz="2000" dirty="0">
                <a:gradFill>
                  <a:gsLst>
                    <a:gs pos="0">
                      <a:prstClr val="black"/>
                    </a:gs>
                    <a:gs pos="40000">
                      <a:prstClr val="black">
                        <a:lumMod val="75000"/>
                        <a:lumOff val="25000"/>
                      </a:prstClr>
                    </a:gs>
                    <a:gs pos="100000">
                      <a:srgbClr val="212745">
                        <a:alpha val="65000"/>
                      </a:srgbClr>
                    </a:gs>
                  </a:gsLst>
                  <a:lin ang="5400000" scaled="0"/>
                </a:gradFill>
              </a:rPr>
              <a:t>10. Определите по карте, в каком направлении от </a:t>
            </a:r>
            <a:r>
              <a:rPr lang="ru-RU" sz="2000" dirty="0" smtClean="0">
                <a:gradFill>
                  <a:gsLst>
                    <a:gs pos="0">
                      <a:prstClr val="black"/>
                    </a:gs>
                    <a:gs pos="40000">
                      <a:prstClr val="black">
                        <a:lumMod val="75000"/>
                        <a:lumOff val="25000"/>
                      </a:prstClr>
                    </a:gs>
                    <a:gs pos="100000">
                      <a:srgbClr val="212745">
                        <a:alpha val="65000"/>
                      </a:srgbClr>
                    </a:gs>
                  </a:gsLst>
                  <a:lin ang="5400000" scaled="0"/>
                </a:gradFill>
              </a:rPr>
              <a:t>отдельно стоящего дерева </a:t>
            </a:r>
            <a:r>
              <a:rPr lang="ru-RU" sz="2000" dirty="0">
                <a:gradFill>
                  <a:gsLst>
                    <a:gs pos="0">
                      <a:prstClr val="black"/>
                    </a:gs>
                    <a:gs pos="40000">
                      <a:prstClr val="black">
                        <a:lumMod val="75000"/>
                        <a:lumOff val="25000"/>
                      </a:prstClr>
                    </a:gs>
                    <a:gs pos="100000">
                      <a:srgbClr val="212745">
                        <a:alpha val="65000"/>
                      </a:srgbClr>
                    </a:gs>
                  </a:gsLst>
                  <a:lin ang="5400000" scaled="0"/>
                </a:gradFill>
              </a:rPr>
              <a:t>находится родник</a:t>
            </a:r>
            <a:endParaRPr lang="ru-RU" dirty="0"/>
          </a:p>
        </p:txBody>
      </p:sp>
      <p:sp>
        <p:nvSpPr>
          <p:cNvPr id="3" name="Текст 2"/>
          <p:cNvSpPr>
            <a:spLocks noGrp="1"/>
          </p:cNvSpPr>
          <p:nvPr>
            <p:ph type="body" idx="1"/>
          </p:nvPr>
        </p:nvSpPr>
        <p:spPr>
          <a:xfrm>
            <a:off x="755576" y="5453996"/>
            <a:ext cx="7704856" cy="1215364"/>
          </a:xfrm>
        </p:spPr>
        <p:txBody>
          <a:bodyPr>
            <a:normAutofit/>
          </a:bodyPr>
          <a:lstStyle/>
          <a:p>
            <a:pPr lvl="0" algn="l">
              <a:buClr>
                <a:srgbClr val="F14124">
                  <a:lumMod val="75000"/>
                </a:srgbClr>
              </a:buClr>
            </a:pPr>
            <a:r>
              <a:rPr lang="ru-RU" sz="1900" dirty="0">
                <a:solidFill>
                  <a:srgbClr val="212745"/>
                </a:solidFill>
              </a:rPr>
              <a:t>От </a:t>
            </a:r>
            <a:r>
              <a:rPr lang="ru-RU" sz="1900" dirty="0" smtClean="0">
                <a:solidFill>
                  <a:srgbClr val="212745"/>
                </a:solidFill>
              </a:rPr>
              <a:t>отдельно стоящего дерева </a:t>
            </a:r>
            <a:r>
              <a:rPr lang="ru-RU" sz="1900" dirty="0">
                <a:solidFill>
                  <a:srgbClr val="212745"/>
                </a:solidFill>
              </a:rPr>
              <a:t>выбираем направление на север, и определяем направление относительно родника: </a:t>
            </a:r>
            <a:r>
              <a:rPr lang="ru-RU" sz="1900" dirty="0" smtClean="0">
                <a:solidFill>
                  <a:srgbClr val="212745"/>
                </a:solidFill>
              </a:rPr>
              <a:t>восток (В)</a:t>
            </a:r>
            <a:endParaRPr lang="ru-RU" sz="1900" dirty="0">
              <a:solidFill>
                <a:srgbClr val="212745"/>
              </a:solidFill>
            </a:endParaRPr>
          </a:p>
          <a:p>
            <a:pPr lvl="0" algn="l">
              <a:buClr>
                <a:srgbClr val="F14124">
                  <a:lumMod val="75000"/>
                </a:srgbClr>
              </a:buClr>
            </a:pPr>
            <a:r>
              <a:rPr lang="ru-RU" sz="1900" dirty="0">
                <a:solidFill>
                  <a:srgbClr val="212745"/>
                </a:solidFill>
              </a:rPr>
              <a:t>Ответ: </a:t>
            </a:r>
            <a:r>
              <a:rPr lang="ru-RU" sz="1900" dirty="0" smtClean="0">
                <a:solidFill>
                  <a:srgbClr val="212745"/>
                </a:solidFill>
              </a:rPr>
              <a:t>восток (В)</a:t>
            </a:r>
            <a:endParaRPr lang="ru-RU" sz="1900" dirty="0">
              <a:solidFill>
                <a:srgbClr val="212745"/>
              </a:solidFill>
            </a:endParaRPr>
          </a:p>
          <a:p>
            <a:endParaRPr lang="ru-RU" dirty="0"/>
          </a:p>
        </p:txBody>
      </p:sp>
      <p:pic>
        <p:nvPicPr>
          <p:cNvPr id="2048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79711" y="1061508"/>
            <a:ext cx="5648363"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трелка вверх 3"/>
          <p:cNvSpPr/>
          <p:nvPr/>
        </p:nvSpPr>
        <p:spPr>
          <a:xfrm>
            <a:off x="3563888" y="2204864"/>
            <a:ext cx="216024" cy="86409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a:off x="3779912" y="2996952"/>
            <a:ext cx="1872208" cy="1177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6437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482"/>
                                        </p:tgtEl>
                                        <p:attrNameLst>
                                          <p:attrName>style.visibility</p:attrName>
                                        </p:attrNameLst>
                                      </p:cBhvr>
                                      <p:to>
                                        <p:strVal val="visible"/>
                                      </p:to>
                                    </p:set>
                                    <p:animEffect transition="in" filter="fade">
                                      <p:cBhvr>
                                        <p:cTn id="14" dur="1000"/>
                                        <p:tgtEl>
                                          <p:spTgt spid="20482"/>
                                        </p:tgtEl>
                                      </p:cBhvr>
                                    </p:animEffect>
                                    <p:anim calcmode="lin" valueType="num">
                                      <p:cBhvr>
                                        <p:cTn id="15" dur="1000" fill="hold"/>
                                        <p:tgtEl>
                                          <p:spTgt spid="20482"/>
                                        </p:tgtEl>
                                        <p:attrNameLst>
                                          <p:attrName>ppt_x</p:attrName>
                                        </p:attrNameLst>
                                      </p:cBhvr>
                                      <p:tavLst>
                                        <p:tav tm="0">
                                          <p:val>
                                            <p:strVal val="#ppt_x"/>
                                          </p:val>
                                        </p:tav>
                                        <p:tav tm="100000">
                                          <p:val>
                                            <p:strVal val="#ppt_x"/>
                                          </p:val>
                                        </p:tav>
                                      </p:tavLst>
                                    </p:anim>
                                    <p:anim calcmode="lin" valueType="num">
                                      <p:cBhvr>
                                        <p:cTn id="16"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1000"/>
                                        <p:tgtEl>
                                          <p:spTgt spid="3">
                                            <p:txEl>
                                              <p:pRg st="1" end="1"/>
                                            </p:txEl>
                                          </p:spTgt>
                                        </p:tgtEl>
                                      </p:cBhvr>
                                    </p:animEffect>
                                    <p:anim calcmode="lin" valueType="num">
                                      <p:cBhvr>
                                        <p:cTn id="3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08911" cy="1080120"/>
          </a:xfrm>
        </p:spPr>
        <p:txBody>
          <a:bodyPr/>
          <a:lstStyle/>
          <a:p>
            <a:pPr algn="l"/>
            <a:r>
              <a:rPr lang="ru-RU" sz="2000" dirty="0">
                <a:gradFill>
                  <a:gsLst>
                    <a:gs pos="0">
                      <a:prstClr val="black"/>
                    </a:gs>
                    <a:gs pos="40000">
                      <a:prstClr val="black">
                        <a:lumMod val="75000"/>
                        <a:lumOff val="25000"/>
                      </a:prstClr>
                    </a:gs>
                    <a:gs pos="100000">
                      <a:srgbClr val="212745">
                        <a:alpha val="65000"/>
                      </a:srgbClr>
                    </a:gs>
                  </a:gsLst>
                  <a:lin ang="5400000" scaled="0"/>
                </a:gradFill>
              </a:rPr>
              <a:t>11. На рисунках представлены варианты профиля рельефа местности, построенные на основе карты по линии А-В разными учащимися. Какой из профилей построен верно?</a:t>
            </a:r>
            <a:endParaRPr lang="ru-RU"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48" y="2060847"/>
            <a:ext cx="4185036" cy="282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926" y="1937953"/>
            <a:ext cx="4273818" cy="2949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43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506"/>
                                        </p:tgtEl>
                                        <p:attrNameLst>
                                          <p:attrName>style.visibility</p:attrName>
                                        </p:attrNameLst>
                                      </p:cBhvr>
                                      <p:to>
                                        <p:strVal val="visible"/>
                                      </p:to>
                                    </p:set>
                                    <p:animEffect transition="in" filter="fade">
                                      <p:cBhvr>
                                        <p:cTn id="14" dur="1000"/>
                                        <p:tgtEl>
                                          <p:spTgt spid="21506"/>
                                        </p:tgtEl>
                                      </p:cBhvr>
                                    </p:animEffect>
                                    <p:anim calcmode="lin" valueType="num">
                                      <p:cBhvr>
                                        <p:cTn id="15" dur="1000" fill="hold"/>
                                        <p:tgtEl>
                                          <p:spTgt spid="21506"/>
                                        </p:tgtEl>
                                        <p:attrNameLst>
                                          <p:attrName>ppt_x</p:attrName>
                                        </p:attrNameLst>
                                      </p:cBhvr>
                                      <p:tavLst>
                                        <p:tav tm="0">
                                          <p:val>
                                            <p:strVal val="#ppt_x"/>
                                          </p:val>
                                        </p:tav>
                                        <p:tav tm="100000">
                                          <p:val>
                                            <p:strVal val="#ppt_x"/>
                                          </p:val>
                                        </p:tav>
                                      </p:tavLst>
                                    </p:anim>
                                    <p:anim calcmode="lin" valueType="num">
                                      <p:cBhvr>
                                        <p:cTn id="16"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507"/>
                                        </p:tgtEl>
                                        <p:attrNameLst>
                                          <p:attrName>style.visibility</p:attrName>
                                        </p:attrNameLst>
                                      </p:cBhvr>
                                      <p:to>
                                        <p:strVal val="visible"/>
                                      </p:to>
                                    </p:set>
                                    <p:animEffect transition="in" filter="fade">
                                      <p:cBhvr>
                                        <p:cTn id="21" dur="1000"/>
                                        <p:tgtEl>
                                          <p:spTgt spid="21507"/>
                                        </p:tgtEl>
                                      </p:cBhvr>
                                    </p:animEffect>
                                    <p:anim calcmode="lin" valueType="num">
                                      <p:cBhvr>
                                        <p:cTn id="22" dur="1000" fill="hold"/>
                                        <p:tgtEl>
                                          <p:spTgt spid="21507"/>
                                        </p:tgtEl>
                                        <p:attrNameLst>
                                          <p:attrName>ppt_x</p:attrName>
                                        </p:attrNameLst>
                                      </p:cBhvr>
                                      <p:tavLst>
                                        <p:tav tm="0">
                                          <p:val>
                                            <p:strVal val="#ppt_x"/>
                                          </p:val>
                                        </p:tav>
                                        <p:tav tm="100000">
                                          <p:val>
                                            <p:strVal val="#ppt_x"/>
                                          </p:val>
                                        </p:tav>
                                      </p:tavLst>
                                    </p:anim>
                                    <p:anim calcmode="lin" valueType="num">
                                      <p:cBhvr>
                                        <p:cTn id="23" dur="1000" fill="hold"/>
                                        <p:tgtEl>
                                          <p:spTgt spid="215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496944" cy="2924944"/>
          </a:xfrm>
        </p:spPr>
        <p:txBody>
          <a:bodyPr/>
          <a:lstStyle/>
          <a:p>
            <a:pPr marL="228600" lvl="0" indent="-182880" algn="l">
              <a:spcBef>
                <a:spcPct val="20000"/>
              </a:spcBef>
              <a:spcAft>
                <a:spcPts val="300"/>
              </a:spcAft>
            </a:pPr>
            <a:r>
              <a:rPr lang="ru-RU" sz="2200" b="0" dirty="0">
                <a:solidFill>
                  <a:prstClr val="black">
                    <a:lumMod val="75000"/>
                    <a:lumOff val="25000"/>
                  </a:prstClr>
                </a:solidFill>
                <a:effectLst/>
                <a:ea typeface="+mn-ea"/>
                <a:cs typeface="+mn-cs"/>
              </a:rPr>
              <a:t>Русло реки занимает самую низкую позицию рельефа данной местности и пересекает линию А-В ближе к точке А. С</a:t>
            </a:r>
            <a:r>
              <a:rPr lang="ru-RU" sz="2200" b="0" dirty="0" smtClean="0">
                <a:solidFill>
                  <a:prstClr val="black">
                    <a:lumMod val="75000"/>
                    <a:lumOff val="25000"/>
                  </a:prstClr>
                </a:solidFill>
                <a:effectLst/>
                <a:ea typeface="+mn-ea"/>
                <a:cs typeface="+mn-cs"/>
              </a:rPr>
              <a:t>пуск от точки А более пологий, чем от точки В. Возвышенности между ними отсутствуют. Расстояние </a:t>
            </a:r>
            <a:r>
              <a:rPr lang="ru-RU" sz="2200" b="0" dirty="0">
                <a:solidFill>
                  <a:prstClr val="black">
                    <a:lumMod val="75000"/>
                    <a:lumOff val="25000"/>
                  </a:prstClr>
                </a:solidFill>
                <a:effectLst/>
                <a:ea typeface="+mn-ea"/>
                <a:cs typeface="+mn-cs"/>
              </a:rPr>
              <a:t>между горизонталями равно 2,5 м. Точка А расположена на высоте </a:t>
            </a:r>
            <a:r>
              <a:rPr lang="ru-RU" sz="2200" b="0" dirty="0" smtClean="0">
                <a:solidFill>
                  <a:prstClr val="black">
                    <a:lumMod val="75000"/>
                    <a:lumOff val="25000"/>
                  </a:prstClr>
                </a:solidFill>
                <a:effectLst/>
                <a:ea typeface="+mn-ea"/>
                <a:cs typeface="+mn-cs"/>
              </a:rPr>
              <a:t>92,5 м, а точка  </a:t>
            </a:r>
            <a:r>
              <a:rPr lang="ru-RU" sz="2200" b="0" dirty="0">
                <a:solidFill>
                  <a:prstClr val="black">
                    <a:lumMod val="75000"/>
                    <a:lumOff val="25000"/>
                  </a:prstClr>
                </a:solidFill>
                <a:effectLst/>
                <a:ea typeface="+mn-ea"/>
                <a:cs typeface="+mn-cs"/>
              </a:rPr>
              <a:t>В расположена на высоте </a:t>
            </a:r>
            <a:r>
              <a:rPr lang="ru-RU" sz="2200" b="0" dirty="0" smtClean="0">
                <a:solidFill>
                  <a:prstClr val="black">
                    <a:lumMod val="75000"/>
                    <a:lumOff val="25000"/>
                  </a:prstClr>
                </a:solidFill>
                <a:effectLst/>
                <a:ea typeface="+mn-ea"/>
                <a:cs typeface="+mn-cs"/>
              </a:rPr>
              <a:t>102,5 </a:t>
            </a:r>
            <a:r>
              <a:rPr lang="ru-RU" sz="2200" b="0" dirty="0">
                <a:solidFill>
                  <a:prstClr val="black">
                    <a:lumMod val="75000"/>
                    <a:lumOff val="25000"/>
                  </a:prstClr>
                </a:solidFill>
                <a:effectLst/>
                <a:ea typeface="+mn-ea"/>
                <a:cs typeface="+mn-cs"/>
              </a:rPr>
              <a:t>м. </a:t>
            </a:r>
            <a:br>
              <a:rPr lang="ru-RU" sz="2200" b="0" dirty="0">
                <a:solidFill>
                  <a:prstClr val="black">
                    <a:lumMod val="75000"/>
                    <a:lumOff val="25000"/>
                  </a:prstClr>
                </a:solidFill>
                <a:effectLst/>
                <a:ea typeface="+mn-ea"/>
                <a:cs typeface="+mn-cs"/>
              </a:rPr>
            </a:br>
            <a:endParaRPr lang="ru-RU" dirty="0"/>
          </a:p>
        </p:txBody>
      </p:sp>
      <p:sp>
        <p:nvSpPr>
          <p:cNvPr id="3" name="Текст 2"/>
          <p:cNvSpPr>
            <a:spLocks noGrp="1"/>
          </p:cNvSpPr>
          <p:nvPr>
            <p:ph type="body" idx="1"/>
          </p:nvPr>
        </p:nvSpPr>
        <p:spPr>
          <a:xfrm>
            <a:off x="6372200" y="2636912"/>
            <a:ext cx="2232248" cy="3024336"/>
          </a:xfrm>
        </p:spPr>
        <p:txBody>
          <a:bodyPr>
            <a:normAutofit/>
          </a:bodyPr>
          <a:lstStyle/>
          <a:p>
            <a:pPr algn="l"/>
            <a:r>
              <a:rPr lang="ru-RU" sz="1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t>Следовательно, верно построен профиль № </a:t>
            </a:r>
            <a:r>
              <a:rPr lang="ru-RU" sz="1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t>3.</a:t>
            </a:r>
            <a:r>
              <a:rPr lang="ru-RU" sz="1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t/>
            </a:r>
            <a:br>
              <a:rPr lang="ru-RU" sz="1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br>
            <a:r>
              <a:rPr lang="ru-RU" sz="1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t/>
            </a:r>
            <a:br>
              <a:rPr lang="ru-RU" sz="1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br>
            <a:r>
              <a:rPr lang="ru-RU" sz="1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t>Ответ: </a:t>
            </a:r>
            <a:r>
              <a:rPr lang="ru-RU" sz="1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t>3</a:t>
            </a:r>
            <a:endParaRPr lang="ru-RU"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04864"/>
            <a:ext cx="5645150"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 стрелкой 4"/>
          <p:cNvCxnSpPr/>
          <p:nvPr/>
        </p:nvCxnSpPr>
        <p:spPr>
          <a:xfrm>
            <a:off x="3059832" y="2420888"/>
            <a:ext cx="936104" cy="29523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28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530"/>
                                        </p:tgtEl>
                                        <p:attrNameLst>
                                          <p:attrName>style.visibility</p:attrName>
                                        </p:attrNameLst>
                                      </p:cBhvr>
                                      <p:to>
                                        <p:strVal val="visible"/>
                                      </p:to>
                                    </p:set>
                                    <p:animEffect transition="in" filter="fade">
                                      <p:cBhvr>
                                        <p:cTn id="14" dur="1000"/>
                                        <p:tgtEl>
                                          <p:spTgt spid="22530"/>
                                        </p:tgtEl>
                                      </p:cBhvr>
                                    </p:animEffect>
                                    <p:anim calcmode="lin" valueType="num">
                                      <p:cBhvr>
                                        <p:cTn id="15" dur="1000" fill="hold"/>
                                        <p:tgtEl>
                                          <p:spTgt spid="22530"/>
                                        </p:tgtEl>
                                        <p:attrNameLst>
                                          <p:attrName>ppt_x</p:attrName>
                                        </p:attrNameLst>
                                      </p:cBhvr>
                                      <p:tavLst>
                                        <p:tav tm="0">
                                          <p:val>
                                            <p:strVal val="#ppt_x"/>
                                          </p:val>
                                        </p:tav>
                                        <p:tav tm="100000">
                                          <p:val>
                                            <p:strVal val="#ppt_x"/>
                                          </p:val>
                                        </p:tav>
                                      </p:tavLst>
                                    </p:anim>
                                    <p:anim calcmode="lin" valueType="num">
                                      <p:cBhvr>
                                        <p:cTn id="16" dur="1000" fill="hold"/>
                                        <p:tgtEl>
                                          <p:spTgt spid="225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676456" cy="1944216"/>
          </a:xfrm>
        </p:spPr>
        <p:txBody>
          <a:bodyPr/>
          <a:lstStyle/>
          <a:p>
            <a:pPr algn="l"/>
            <a:r>
              <a:rPr lang="ru-RU" sz="1800" dirty="0" smtClean="0">
                <a:gradFill>
                  <a:gsLst>
                    <a:gs pos="0">
                      <a:prstClr val="black"/>
                    </a:gs>
                    <a:gs pos="40000">
                      <a:prstClr val="black">
                        <a:lumMod val="75000"/>
                        <a:lumOff val="25000"/>
                      </a:prstClr>
                    </a:gs>
                    <a:gs pos="100000">
                      <a:srgbClr val="212745">
                        <a:alpha val="65000"/>
                      </a:srgbClr>
                    </a:gs>
                  </a:gsLst>
                  <a:lin ang="5400000" scaled="0"/>
                </a:gradFill>
              </a:rPr>
              <a:t>12.Российский </a:t>
            </a:r>
            <a:r>
              <a:rPr lang="ru-RU" sz="1800" dirty="0">
                <a:gradFill>
                  <a:gsLst>
                    <a:gs pos="0">
                      <a:prstClr val="black"/>
                    </a:gs>
                    <a:gs pos="40000">
                      <a:prstClr val="black">
                        <a:lumMod val="75000"/>
                        <a:lumOff val="25000"/>
                      </a:prstClr>
                    </a:gs>
                    <a:gs pos="100000">
                      <a:srgbClr val="212745">
                        <a:alpha val="65000"/>
                      </a:srgbClr>
                    </a:gs>
                  </a:gsLst>
                  <a:lin ang="5400000" scaled="0"/>
                </a:gradFill>
              </a:rPr>
              <a:t>фермер выбирает участок для закладки нового фруктового сада. Ему нужен участок, на котором весной рано сходит снег, а летом почва лучше всего прогревается солнцем. Он также должен иметь расположение, удобное для вывоза собранного урожая на консервный завод. Определите, какой из участков, обозначенных на карте цифрами 1,2 или 3, больше всего отвечает указанным требованиям. Для обоснования своего ответа приведите два довода. </a:t>
            </a:r>
            <a:endParaRPr lang="ru-RU" dirty="0"/>
          </a:p>
        </p:txBody>
      </p:sp>
      <p:sp>
        <p:nvSpPr>
          <p:cNvPr id="3" name="Текст 2"/>
          <p:cNvSpPr>
            <a:spLocks noGrp="1"/>
          </p:cNvSpPr>
          <p:nvPr>
            <p:ph type="body" idx="1"/>
          </p:nvPr>
        </p:nvSpPr>
        <p:spPr>
          <a:xfrm>
            <a:off x="6012160" y="2564904"/>
            <a:ext cx="2592288" cy="3528392"/>
          </a:xfrm>
        </p:spPr>
        <p:txBody>
          <a:bodyPr>
            <a:normAutofit fontScale="92500"/>
          </a:bodyPr>
          <a:lstStyle/>
          <a:p>
            <a:pPr lvl="0" algn="l">
              <a:buClr>
                <a:srgbClr val="F14124">
                  <a:lumMod val="75000"/>
                </a:srgbClr>
              </a:buClr>
            </a:pPr>
            <a:r>
              <a:rPr lang="ru-RU" sz="1900" dirty="0">
                <a:solidFill>
                  <a:srgbClr val="212745"/>
                </a:solidFill>
              </a:rPr>
              <a:t>Больше всего указанным требованиям подходит участок № </a:t>
            </a:r>
            <a:r>
              <a:rPr lang="ru-RU" sz="1900" dirty="0" smtClean="0">
                <a:solidFill>
                  <a:srgbClr val="212745"/>
                </a:solidFill>
              </a:rPr>
              <a:t>3</a:t>
            </a:r>
            <a:endParaRPr lang="ru-RU" sz="1900" dirty="0">
              <a:solidFill>
                <a:srgbClr val="212745"/>
              </a:solidFill>
            </a:endParaRPr>
          </a:p>
          <a:p>
            <a:pPr lvl="0" algn="l">
              <a:buClr>
                <a:srgbClr val="F14124">
                  <a:lumMod val="75000"/>
                </a:srgbClr>
              </a:buClr>
            </a:pPr>
            <a:r>
              <a:rPr lang="ru-RU" sz="1900" dirty="0">
                <a:solidFill>
                  <a:srgbClr val="212745"/>
                </a:solidFill>
              </a:rPr>
              <a:t>и приведены доводы:</a:t>
            </a:r>
          </a:p>
          <a:p>
            <a:pPr lvl="0" algn="l">
              <a:buClr>
                <a:srgbClr val="F14124">
                  <a:lumMod val="75000"/>
                </a:srgbClr>
              </a:buClr>
            </a:pPr>
            <a:r>
              <a:rPr lang="ru-RU" sz="1900" dirty="0">
                <a:solidFill>
                  <a:srgbClr val="212745"/>
                </a:solidFill>
              </a:rPr>
              <a:t>1)участок находится рядом с шоссе;</a:t>
            </a:r>
          </a:p>
          <a:p>
            <a:pPr lvl="0" algn="l">
              <a:buClr>
                <a:srgbClr val="F14124">
                  <a:lumMod val="75000"/>
                </a:srgbClr>
              </a:buClr>
            </a:pPr>
            <a:r>
              <a:rPr lang="ru-RU" sz="1900" dirty="0">
                <a:solidFill>
                  <a:srgbClr val="212745"/>
                </a:solidFill>
              </a:rPr>
              <a:t>2)участок находится на склоне южной экспозиции</a:t>
            </a:r>
          </a:p>
          <a:p>
            <a:endParaRPr lang="ru-RU"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25" y="2348879"/>
            <a:ext cx="5645150"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Рамка 3"/>
          <p:cNvSpPr/>
          <p:nvPr/>
        </p:nvSpPr>
        <p:spPr>
          <a:xfrm>
            <a:off x="611560" y="2564904"/>
            <a:ext cx="432048" cy="576064"/>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17749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554"/>
                                        </p:tgtEl>
                                        <p:attrNameLst>
                                          <p:attrName>style.visibility</p:attrName>
                                        </p:attrNameLst>
                                      </p:cBhvr>
                                      <p:to>
                                        <p:strVal val="visible"/>
                                      </p:to>
                                    </p:set>
                                    <p:animEffect transition="in" filter="fade">
                                      <p:cBhvr>
                                        <p:cTn id="14" dur="1000"/>
                                        <p:tgtEl>
                                          <p:spTgt spid="23554"/>
                                        </p:tgtEl>
                                      </p:cBhvr>
                                    </p:animEffect>
                                    <p:anim calcmode="lin" valueType="num">
                                      <p:cBhvr>
                                        <p:cTn id="15" dur="1000" fill="hold"/>
                                        <p:tgtEl>
                                          <p:spTgt spid="23554"/>
                                        </p:tgtEl>
                                        <p:attrNameLst>
                                          <p:attrName>ppt_x</p:attrName>
                                        </p:attrNameLst>
                                      </p:cBhvr>
                                      <p:tavLst>
                                        <p:tav tm="0">
                                          <p:val>
                                            <p:strVal val="#ppt_x"/>
                                          </p:val>
                                        </p:tav>
                                        <p:tav tm="100000">
                                          <p:val>
                                            <p:strVal val="#ppt_x"/>
                                          </p:val>
                                        </p:tav>
                                      </p:tavLst>
                                    </p:anim>
                                    <p:anim calcmode="lin" valueType="num">
                                      <p:cBhvr>
                                        <p:cTn id="16"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99268"/>
            <a:ext cx="8208912" cy="1512168"/>
          </a:xfrm>
        </p:spPr>
        <p:txBody>
          <a:bodyPr/>
          <a:lstStyle/>
          <a:p>
            <a:pPr algn="l"/>
            <a:r>
              <a:rPr lang="ru-RU" sz="2000" dirty="0" smtClean="0"/>
              <a:t>9. Определите по карте расстояние на местности по прямой от колодца до дома лесника.</a:t>
            </a:r>
            <a:r>
              <a:rPr lang="ru-RU" sz="2000" dirty="0">
                <a:gradFill>
                  <a:gsLst>
                    <a:gs pos="0">
                      <a:prstClr val="black"/>
                    </a:gs>
                    <a:gs pos="40000">
                      <a:prstClr val="black">
                        <a:lumMod val="75000"/>
                        <a:lumOff val="25000"/>
                      </a:prstClr>
                    </a:gs>
                    <a:gs pos="100000">
                      <a:srgbClr val="212745">
                        <a:alpha val="65000"/>
                      </a:srgbClr>
                    </a:gs>
                  </a:gsLst>
                  <a:lin ang="5400000" scaled="0"/>
                </a:gradFill>
              </a:rPr>
              <a:t> Измерения проводите между центрами условных знаков. Полученный результат округлите до десятков метров. Ответ запишите в виде числа.</a:t>
            </a:r>
            <a:endParaRPr lang="ru-RU" sz="2000" dirty="0"/>
          </a:p>
        </p:txBody>
      </p:sp>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71" t="12903" r="24372"/>
          <a:stretch/>
        </p:blipFill>
        <p:spPr bwMode="auto">
          <a:xfrm>
            <a:off x="1619672" y="1988840"/>
            <a:ext cx="5688632" cy="451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Двойная стрелка влево/вправо 2"/>
          <p:cNvSpPr/>
          <p:nvPr/>
        </p:nvSpPr>
        <p:spPr>
          <a:xfrm>
            <a:off x="2195736" y="5172233"/>
            <a:ext cx="1728192" cy="189735"/>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2703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578"/>
                                        </p:tgtEl>
                                        <p:attrNameLst>
                                          <p:attrName>style.visibility</p:attrName>
                                        </p:attrNameLst>
                                      </p:cBhvr>
                                      <p:to>
                                        <p:strVal val="visible"/>
                                      </p:to>
                                    </p:set>
                                    <p:animEffect transition="in" filter="fade">
                                      <p:cBhvr>
                                        <p:cTn id="14" dur="1000"/>
                                        <p:tgtEl>
                                          <p:spTgt spid="24578"/>
                                        </p:tgtEl>
                                      </p:cBhvr>
                                    </p:animEffect>
                                    <p:anim calcmode="lin" valueType="num">
                                      <p:cBhvr>
                                        <p:cTn id="15" dur="1000" fill="hold"/>
                                        <p:tgtEl>
                                          <p:spTgt spid="24578"/>
                                        </p:tgtEl>
                                        <p:attrNameLst>
                                          <p:attrName>ppt_x</p:attrName>
                                        </p:attrNameLst>
                                      </p:cBhvr>
                                      <p:tavLst>
                                        <p:tav tm="0">
                                          <p:val>
                                            <p:strVal val="#ppt_x"/>
                                          </p:val>
                                        </p:tav>
                                        <p:tav tm="100000">
                                          <p:val>
                                            <p:strVal val="#ppt_x"/>
                                          </p:val>
                                        </p:tav>
                                      </p:tavLst>
                                    </p:anim>
                                    <p:anim calcmode="lin" valueType="num">
                                      <p:cBhvr>
                                        <p:cTn id="16"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04664"/>
            <a:ext cx="8208912" cy="1152128"/>
          </a:xfrm>
        </p:spPr>
        <p:txBody>
          <a:bodyPr/>
          <a:lstStyle/>
          <a:p>
            <a:pPr algn="l"/>
            <a:r>
              <a:rPr lang="ru-RU" sz="2000" dirty="0">
                <a:gradFill>
                  <a:gsLst>
                    <a:gs pos="0">
                      <a:prstClr val="black"/>
                    </a:gs>
                    <a:gs pos="40000">
                      <a:prstClr val="black">
                        <a:lumMod val="75000"/>
                        <a:lumOff val="25000"/>
                      </a:prstClr>
                    </a:gs>
                    <a:gs pos="100000">
                      <a:srgbClr val="212745">
                        <a:alpha val="65000"/>
                      </a:srgbClr>
                    </a:gs>
                  </a:gsLst>
                  <a:lin ang="5400000" scaled="0"/>
                </a:gradFill>
              </a:rPr>
              <a:t>Расстояние на карте </a:t>
            </a:r>
            <a:r>
              <a:rPr lang="ru-RU" sz="2000" dirty="0" smtClean="0">
                <a:gradFill>
                  <a:gsLst>
                    <a:gs pos="0">
                      <a:prstClr val="black"/>
                    </a:gs>
                    <a:gs pos="40000">
                      <a:prstClr val="black">
                        <a:lumMod val="75000"/>
                        <a:lumOff val="25000"/>
                      </a:prstClr>
                    </a:gs>
                    <a:gs pos="100000">
                      <a:srgbClr val="212745">
                        <a:alpha val="65000"/>
                      </a:srgbClr>
                    </a:gs>
                  </a:gsLst>
                  <a:lin ang="5400000" scaled="0"/>
                </a:gradFill>
              </a:rPr>
              <a:t>от колодца до дома лесника </a:t>
            </a:r>
            <a:r>
              <a:rPr lang="ru-RU" sz="2000" dirty="0">
                <a:gradFill>
                  <a:gsLst>
                    <a:gs pos="0">
                      <a:prstClr val="black"/>
                    </a:gs>
                    <a:gs pos="40000">
                      <a:prstClr val="black">
                        <a:lumMod val="75000"/>
                        <a:lumOff val="25000"/>
                      </a:prstClr>
                    </a:gs>
                    <a:gs pos="100000">
                      <a:srgbClr val="212745">
                        <a:alpha val="65000"/>
                      </a:srgbClr>
                    </a:gs>
                  </a:gsLst>
                  <a:lin ang="5400000" scaled="0"/>
                </a:gradFill>
              </a:rPr>
              <a:t>равно </a:t>
            </a:r>
            <a:r>
              <a:rPr lang="ru-RU" sz="2000" dirty="0" smtClean="0">
                <a:gradFill>
                  <a:gsLst>
                    <a:gs pos="0">
                      <a:prstClr val="black"/>
                    </a:gs>
                    <a:gs pos="40000">
                      <a:prstClr val="black">
                        <a:lumMod val="75000"/>
                        <a:lumOff val="25000"/>
                      </a:prstClr>
                    </a:gs>
                    <a:gs pos="100000">
                      <a:srgbClr val="212745">
                        <a:alpha val="65000"/>
                      </a:srgbClr>
                    </a:gs>
                  </a:gsLst>
                  <a:lin ang="5400000" scaled="0"/>
                </a:gradFill>
              </a:rPr>
              <a:t>3 </a:t>
            </a:r>
            <a:r>
              <a:rPr lang="ru-RU" sz="2000" dirty="0">
                <a:gradFill>
                  <a:gsLst>
                    <a:gs pos="0">
                      <a:prstClr val="black"/>
                    </a:gs>
                    <a:gs pos="40000">
                      <a:prstClr val="black">
                        <a:lumMod val="75000"/>
                        <a:lumOff val="25000"/>
                      </a:prstClr>
                    </a:gs>
                    <a:gs pos="100000">
                      <a:srgbClr val="212745">
                        <a:alpha val="65000"/>
                      </a:srgbClr>
                    </a:gs>
                  </a:gsLst>
                  <a:lin ang="5400000" scaled="0"/>
                </a:gradFill>
              </a:rPr>
              <a:t>см</a:t>
            </a:r>
            <a:endParaRPr lang="ru-RU" dirty="0"/>
          </a:p>
        </p:txBody>
      </p:sp>
      <p:sp>
        <p:nvSpPr>
          <p:cNvPr id="3" name="Текст 2"/>
          <p:cNvSpPr>
            <a:spLocks noGrp="1"/>
          </p:cNvSpPr>
          <p:nvPr>
            <p:ph type="body" idx="1"/>
          </p:nvPr>
        </p:nvSpPr>
        <p:spPr>
          <a:xfrm>
            <a:off x="683568" y="3861048"/>
            <a:ext cx="7920880" cy="2088231"/>
          </a:xfrm>
        </p:spPr>
        <p:txBody>
          <a:bodyPr>
            <a:normAutofit/>
          </a:bodyPr>
          <a:lstStyle/>
          <a:p>
            <a:pPr lvl="0" algn="ctr">
              <a:buClr>
                <a:srgbClr val="F14124">
                  <a:lumMod val="75000"/>
                </a:srgbClr>
              </a:buClr>
            </a:pPr>
            <a:r>
              <a:rPr lang="ru-RU" sz="1900" dirty="0">
                <a:solidFill>
                  <a:srgbClr val="212745"/>
                </a:solidFill>
              </a:rPr>
              <a:t>Воспользуемся именованным масштабом под картой </a:t>
            </a:r>
          </a:p>
          <a:p>
            <a:pPr lvl="0" algn="ctr">
              <a:buClr>
                <a:srgbClr val="F14124">
                  <a:lumMod val="75000"/>
                </a:srgbClr>
              </a:buClr>
            </a:pPr>
            <a:r>
              <a:rPr lang="ru-RU" sz="1900" dirty="0">
                <a:solidFill>
                  <a:srgbClr val="212745"/>
                </a:solidFill>
              </a:rPr>
              <a:t>      Масштаб В 1 см 100 м</a:t>
            </a:r>
          </a:p>
          <a:p>
            <a:pPr lvl="0" algn="ctr">
              <a:buClr>
                <a:srgbClr val="F14124">
                  <a:lumMod val="75000"/>
                </a:srgbClr>
              </a:buClr>
            </a:pPr>
            <a:r>
              <a:rPr lang="ru-RU" sz="1900" dirty="0">
                <a:solidFill>
                  <a:srgbClr val="212745"/>
                </a:solidFill>
              </a:rPr>
              <a:t>         </a:t>
            </a:r>
            <a:r>
              <a:rPr lang="ru-RU" sz="1900" dirty="0" smtClean="0">
                <a:solidFill>
                  <a:srgbClr val="212745"/>
                </a:solidFill>
              </a:rPr>
              <a:t>3 </a:t>
            </a:r>
            <a:r>
              <a:rPr lang="ru-RU" sz="1900" dirty="0">
                <a:solidFill>
                  <a:srgbClr val="212745"/>
                </a:solidFill>
              </a:rPr>
              <a:t>см х 100 м = </a:t>
            </a:r>
            <a:r>
              <a:rPr lang="ru-RU" sz="1900" dirty="0" smtClean="0">
                <a:solidFill>
                  <a:srgbClr val="212745"/>
                </a:solidFill>
              </a:rPr>
              <a:t>300 </a:t>
            </a:r>
            <a:r>
              <a:rPr lang="ru-RU" sz="1900" dirty="0">
                <a:solidFill>
                  <a:srgbClr val="212745"/>
                </a:solidFill>
              </a:rPr>
              <a:t>м</a:t>
            </a:r>
          </a:p>
          <a:p>
            <a:pPr lvl="0" algn="ctr">
              <a:buClr>
                <a:srgbClr val="F14124">
                  <a:lumMod val="75000"/>
                </a:srgbClr>
              </a:buClr>
            </a:pPr>
            <a:r>
              <a:rPr lang="ru-RU" sz="1900" dirty="0">
                <a:solidFill>
                  <a:srgbClr val="212745"/>
                </a:solidFill>
              </a:rPr>
              <a:t>Ответ записываем в виде числа: </a:t>
            </a:r>
            <a:r>
              <a:rPr lang="ru-RU" sz="1900" dirty="0" smtClean="0">
                <a:solidFill>
                  <a:srgbClr val="212745"/>
                </a:solidFill>
              </a:rPr>
              <a:t>300</a:t>
            </a:r>
            <a:endParaRPr lang="ru-RU" sz="1900" dirty="0">
              <a:solidFill>
                <a:srgbClr val="212745"/>
              </a:solidFill>
            </a:endParaRPr>
          </a:p>
          <a:p>
            <a:endParaRPr lang="ru-RU"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788" y="1772816"/>
            <a:ext cx="6700837"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42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602"/>
                                        </p:tgtEl>
                                        <p:attrNameLst>
                                          <p:attrName>style.visibility</p:attrName>
                                        </p:attrNameLst>
                                      </p:cBhvr>
                                      <p:to>
                                        <p:strVal val="visible"/>
                                      </p:to>
                                    </p:set>
                                    <p:animEffect transition="in" filter="fade">
                                      <p:cBhvr>
                                        <p:cTn id="14" dur="1000"/>
                                        <p:tgtEl>
                                          <p:spTgt spid="25602"/>
                                        </p:tgtEl>
                                      </p:cBhvr>
                                    </p:animEffect>
                                    <p:anim calcmode="lin" valueType="num">
                                      <p:cBhvr>
                                        <p:cTn id="15" dur="1000" fill="hold"/>
                                        <p:tgtEl>
                                          <p:spTgt spid="25602"/>
                                        </p:tgtEl>
                                        <p:attrNameLst>
                                          <p:attrName>ppt_x</p:attrName>
                                        </p:attrNameLst>
                                      </p:cBhvr>
                                      <p:tavLst>
                                        <p:tav tm="0">
                                          <p:val>
                                            <p:strVal val="#ppt_x"/>
                                          </p:val>
                                        </p:tav>
                                        <p:tav tm="100000">
                                          <p:val>
                                            <p:strVal val="#ppt_x"/>
                                          </p:val>
                                        </p:tav>
                                      </p:tavLst>
                                    </p:anim>
                                    <p:anim calcmode="lin" valueType="num">
                                      <p:cBhvr>
                                        <p:cTn id="16" dur="1000" fill="hold"/>
                                        <p:tgtEl>
                                          <p:spTgt spid="2560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08912" cy="1008112"/>
          </a:xfrm>
        </p:spPr>
        <p:txBody>
          <a:bodyPr/>
          <a:lstStyle/>
          <a:p>
            <a:pPr algn="l"/>
            <a:r>
              <a:rPr lang="ru-RU" sz="2000" dirty="0" smtClean="0"/>
              <a:t>10. Определите в каком направлении от ямы находится дом лесника</a:t>
            </a:r>
            <a:endParaRPr lang="ru-RU" sz="2000" dirty="0"/>
          </a:p>
        </p:txBody>
      </p:sp>
      <p:sp>
        <p:nvSpPr>
          <p:cNvPr id="3" name="Текст 2"/>
          <p:cNvSpPr>
            <a:spLocks noGrp="1"/>
          </p:cNvSpPr>
          <p:nvPr>
            <p:ph type="body" idx="1"/>
          </p:nvPr>
        </p:nvSpPr>
        <p:spPr>
          <a:xfrm>
            <a:off x="755576" y="5589240"/>
            <a:ext cx="7848872" cy="1080120"/>
          </a:xfrm>
        </p:spPr>
        <p:txBody>
          <a:bodyPr>
            <a:normAutofit lnSpcReduction="10000"/>
          </a:bodyPr>
          <a:lstStyle/>
          <a:p>
            <a:pPr lvl="0" algn="l">
              <a:buClr>
                <a:srgbClr val="F14124">
                  <a:lumMod val="75000"/>
                </a:srgbClr>
              </a:buClr>
            </a:pPr>
            <a:r>
              <a:rPr lang="ru-RU" sz="1900" dirty="0">
                <a:solidFill>
                  <a:srgbClr val="212745"/>
                </a:solidFill>
              </a:rPr>
              <a:t>От </a:t>
            </a:r>
            <a:r>
              <a:rPr lang="ru-RU" sz="1900" dirty="0" smtClean="0">
                <a:solidFill>
                  <a:srgbClr val="212745"/>
                </a:solidFill>
              </a:rPr>
              <a:t>ямы выбираем </a:t>
            </a:r>
            <a:r>
              <a:rPr lang="ru-RU" sz="1900" dirty="0">
                <a:solidFill>
                  <a:srgbClr val="212745"/>
                </a:solidFill>
              </a:rPr>
              <a:t>направление на север, и определяем направление относительно </a:t>
            </a:r>
            <a:r>
              <a:rPr lang="ru-RU" sz="1900" dirty="0" smtClean="0">
                <a:solidFill>
                  <a:srgbClr val="212745"/>
                </a:solidFill>
              </a:rPr>
              <a:t>дома лесника: юг (Ю)</a:t>
            </a:r>
            <a:endParaRPr lang="ru-RU" sz="1900" dirty="0">
              <a:solidFill>
                <a:srgbClr val="212745"/>
              </a:solidFill>
            </a:endParaRPr>
          </a:p>
          <a:p>
            <a:pPr lvl="0" algn="l">
              <a:buClr>
                <a:srgbClr val="F14124">
                  <a:lumMod val="75000"/>
                </a:srgbClr>
              </a:buClr>
            </a:pPr>
            <a:r>
              <a:rPr lang="ru-RU" sz="1900" dirty="0">
                <a:solidFill>
                  <a:srgbClr val="212745"/>
                </a:solidFill>
              </a:rPr>
              <a:t>Ответ: </a:t>
            </a:r>
            <a:r>
              <a:rPr lang="ru-RU" sz="1900" dirty="0" smtClean="0">
                <a:solidFill>
                  <a:srgbClr val="212745"/>
                </a:solidFill>
              </a:rPr>
              <a:t>юг (Ю)</a:t>
            </a:r>
            <a:endParaRPr lang="ru-RU" sz="1900" dirty="0">
              <a:solidFill>
                <a:srgbClr val="212745"/>
              </a:solidFill>
            </a:endParaRPr>
          </a:p>
          <a:p>
            <a:endParaRPr lang="ru-RU" dirty="0"/>
          </a:p>
        </p:txBody>
      </p:sp>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51" t="7781"/>
          <a:stretch/>
        </p:blipFill>
        <p:spPr bwMode="auto">
          <a:xfrm>
            <a:off x="2051720" y="1340768"/>
            <a:ext cx="5241151" cy="418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трелка вверх 4"/>
          <p:cNvSpPr/>
          <p:nvPr/>
        </p:nvSpPr>
        <p:spPr>
          <a:xfrm>
            <a:off x="4090357" y="2201207"/>
            <a:ext cx="117727" cy="93610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4067943" y="3140968"/>
            <a:ext cx="117727" cy="93610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0698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626"/>
                                        </p:tgtEl>
                                        <p:attrNameLst>
                                          <p:attrName>style.visibility</p:attrName>
                                        </p:attrNameLst>
                                      </p:cBhvr>
                                      <p:to>
                                        <p:strVal val="visible"/>
                                      </p:to>
                                    </p:set>
                                    <p:animEffect transition="in" filter="fade">
                                      <p:cBhvr>
                                        <p:cTn id="14" dur="1000"/>
                                        <p:tgtEl>
                                          <p:spTgt spid="26626"/>
                                        </p:tgtEl>
                                      </p:cBhvr>
                                    </p:animEffect>
                                    <p:anim calcmode="lin" valueType="num">
                                      <p:cBhvr>
                                        <p:cTn id="15" dur="1000" fill="hold"/>
                                        <p:tgtEl>
                                          <p:spTgt spid="26626"/>
                                        </p:tgtEl>
                                        <p:attrNameLst>
                                          <p:attrName>ppt_x</p:attrName>
                                        </p:attrNameLst>
                                      </p:cBhvr>
                                      <p:tavLst>
                                        <p:tav tm="0">
                                          <p:val>
                                            <p:strVal val="#ppt_x"/>
                                          </p:val>
                                        </p:tav>
                                        <p:tav tm="100000">
                                          <p:val>
                                            <p:strVal val="#ppt_x"/>
                                          </p:val>
                                        </p:tav>
                                      </p:tavLst>
                                    </p:anim>
                                    <p:anim calcmode="lin" valueType="num">
                                      <p:cBhvr>
                                        <p:cTn id="16"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496943" cy="1368152"/>
          </a:xfrm>
        </p:spPr>
        <p:txBody>
          <a:bodyPr/>
          <a:lstStyle/>
          <a:p>
            <a:pPr algn="l"/>
            <a:r>
              <a:rPr lang="ru-RU" sz="2000" dirty="0">
                <a:gradFill>
                  <a:gsLst>
                    <a:gs pos="0">
                      <a:prstClr val="black"/>
                    </a:gs>
                    <a:gs pos="40000">
                      <a:prstClr val="black">
                        <a:lumMod val="75000"/>
                        <a:lumOff val="25000"/>
                      </a:prstClr>
                    </a:gs>
                    <a:gs pos="100000">
                      <a:srgbClr val="212745">
                        <a:alpha val="65000"/>
                      </a:srgbClr>
                    </a:gs>
                  </a:gsLst>
                  <a:lin ang="5400000" scaled="0"/>
                </a:gradFill>
              </a:rPr>
              <a:t>11. На рисунках представлены варианты профиля рельефа местности, построенные на основе карты по линии А-В разными учащимися. Какой из профилей построен верно?</a:t>
            </a:r>
            <a:endParaRPr lang="ru-RU" dirty="0"/>
          </a:p>
        </p:txBody>
      </p:sp>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251520" y="1457883"/>
            <a:ext cx="3528392" cy="340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p:nvPr/>
        </p:nvPicPr>
        <p:blipFill rotWithShape="1">
          <a:blip r:embed="rId3"/>
          <a:srcRect l="32372" t="52593" r="43109" b="5360"/>
          <a:stretch/>
        </p:blipFill>
        <p:spPr bwMode="auto">
          <a:xfrm>
            <a:off x="5148064" y="1457883"/>
            <a:ext cx="3240360" cy="32672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206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650"/>
                                        </p:tgtEl>
                                        <p:attrNameLst>
                                          <p:attrName>style.visibility</p:attrName>
                                        </p:attrNameLst>
                                      </p:cBhvr>
                                      <p:to>
                                        <p:strVal val="visible"/>
                                      </p:to>
                                    </p:set>
                                    <p:animEffect transition="in" filter="fade">
                                      <p:cBhvr>
                                        <p:cTn id="14" dur="1000"/>
                                        <p:tgtEl>
                                          <p:spTgt spid="27650"/>
                                        </p:tgtEl>
                                      </p:cBhvr>
                                    </p:animEffect>
                                    <p:anim calcmode="lin" valueType="num">
                                      <p:cBhvr>
                                        <p:cTn id="15" dur="1000" fill="hold"/>
                                        <p:tgtEl>
                                          <p:spTgt spid="27650"/>
                                        </p:tgtEl>
                                        <p:attrNameLst>
                                          <p:attrName>ppt_x</p:attrName>
                                        </p:attrNameLst>
                                      </p:cBhvr>
                                      <p:tavLst>
                                        <p:tav tm="0">
                                          <p:val>
                                            <p:strVal val="#ppt_x"/>
                                          </p:val>
                                        </p:tav>
                                        <p:tav tm="100000">
                                          <p:val>
                                            <p:strVal val="#ppt_x"/>
                                          </p:val>
                                        </p:tav>
                                      </p:tavLst>
                                    </p:anim>
                                    <p:anim calcmode="lin" valueType="num">
                                      <p:cBhvr>
                                        <p:cTn id="16" dur="1000" fill="hold"/>
                                        <p:tgtEl>
                                          <p:spTgt spid="276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136904" cy="1656184"/>
          </a:xfrm>
        </p:spPr>
        <p:txBody>
          <a:bodyPr/>
          <a:lstStyle/>
          <a:p>
            <a:pPr algn="l"/>
            <a:r>
              <a:rPr lang="ru-RU" sz="2000" b="0" dirty="0" smtClean="0">
                <a:solidFill>
                  <a:srgbClr val="212745"/>
                </a:solidFill>
                <a:effectLst/>
              </a:rPr>
              <a:t>Прямая линия между точками А и В пересекает возвышенность с высотой горизонтали 160 м. Точка А расположена на высоте 140 м, а точка В  </a:t>
            </a:r>
            <a:r>
              <a:rPr lang="ru-RU" sz="2000" b="0" dirty="0">
                <a:solidFill>
                  <a:srgbClr val="212745"/>
                </a:solidFill>
                <a:effectLst/>
              </a:rPr>
              <a:t>на высоте </a:t>
            </a:r>
            <a:r>
              <a:rPr lang="ru-RU" sz="2000" b="0" dirty="0" smtClean="0">
                <a:solidFill>
                  <a:srgbClr val="212745"/>
                </a:solidFill>
                <a:effectLst/>
              </a:rPr>
              <a:t>147 </a:t>
            </a:r>
            <a:r>
              <a:rPr lang="ru-RU" sz="2000" b="0" dirty="0">
                <a:solidFill>
                  <a:srgbClr val="212745"/>
                </a:solidFill>
                <a:effectLst/>
              </a:rPr>
              <a:t>м. Н</a:t>
            </a:r>
            <a:r>
              <a:rPr lang="ru-RU" sz="2000" b="0" dirty="0" smtClean="0">
                <a:solidFill>
                  <a:srgbClr val="212745"/>
                </a:solidFill>
                <a:effectLst/>
              </a:rPr>
              <a:t>а профиле четко прослеживается яма на местности, расположенная ближе к точке В. </a:t>
            </a:r>
            <a:endParaRPr lang="ru-RU" dirty="0"/>
          </a:p>
        </p:txBody>
      </p:sp>
      <p:sp>
        <p:nvSpPr>
          <p:cNvPr id="3" name="Текст 2"/>
          <p:cNvSpPr>
            <a:spLocks noGrp="1"/>
          </p:cNvSpPr>
          <p:nvPr>
            <p:ph type="body" idx="1"/>
          </p:nvPr>
        </p:nvSpPr>
        <p:spPr>
          <a:xfrm>
            <a:off x="6516216" y="2276872"/>
            <a:ext cx="2016224" cy="3168352"/>
          </a:xfrm>
        </p:spPr>
        <p:txBody>
          <a:bodyPr/>
          <a:lstStyle/>
          <a:p>
            <a:pPr lvl="0" algn="l">
              <a:buClr>
                <a:srgbClr val="F14124">
                  <a:lumMod val="75000"/>
                </a:srgbClr>
              </a:buClr>
            </a:pPr>
            <a:r>
              <a:rPr lang="ru-RU" sz="1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Следовательно, верно построен профиль № </a:t>
            </a:r>
            <a:r>
              <a:rPr lang="ru-RU" sz="1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4.</a:t>
            </a:r>
            <a:r>
              <a:rPr lang="ru-RU" sz="1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
            </a:r>
            <a:br>
              <a:rPr lang="ru-RU" sz="1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br>
            <a:r>
              <a:rPr lang="ru-RU" sz="1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
            </a:r>
            <a:br>
              <a:rPr lang="ru-RU" sz="1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br>
            <a:r>
              <a:rPr lang="ru-RU" sz="1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Ответ: </a:t>
            </a:r>
            <a:r>
              <a:rPr lang="ru-RU" sz="1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4</a:t>
            </a:r>
            <a:endParaRPr lang="ru-RU" dirty="0">
              <a:solidFill>
                <a:srgbClr val="212745"/>
              </a:solidFill>
            </a:endParaRPr>
          </a:p>
          <a:p>
            <a:endParaRPr lang="ru-RU"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5832648" cy="465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Прямая со стрелкой 5"/>
          <p:cNvCxnSpPr/>
          <p:nvPr/>
        </p:nvCxnSpPr>
        <p:spPr>
          <a:xfrm>
            <a:off x="1187624" y="2636912"/>
            <a:ext cx="2736304" cy="216024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50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674"/>
                                        </p:tgtEl>
                                        <p:attrNameLst>
                                          <p:attrName>style.visibility</p:attrName>
                                        </p:attrNameLst>
                                      </p:cBhvr>
                                      <p:to>
                                        <p:strVal val="visible"/>
                                      </p:to>
                                    </p:set>
                                    <p:animEffect transition="in" filter="fade">
                                      <p:cBhvr>
                                        <p:cTn id="14" dur="1000"/>
                                        <p:tgtEl>
                                          <p:spTgt spid="28674"/>
                                        </p:tgtEl>
                                      </p:cBhvr>
                                    </p:animEffect>
                                    <p:anim calcmode="lin" valueType="num">
                                      <p:cBhvr>
                                        <p:cTn id="15" dur="1000" fill="hold"/>
                                        <p:tgtEl>
                                          <p:spTgt spid="28674"/>
                                        </p:tgtEl>
                                        <p:attrNameLst>
                                          <p:attrName>ppt_x</p:attrName>
                                        </p:attrNameLst>
                                      </p:cBhvr>
                                      <p:tavLst>
                                        <p:tav tm="0">
                                          <p:val>
                                            <p:strVal val="#ppt_x"/>
                                          </p:val>
                                        </p:tav>
                                        <p:tav tm="100000">
                                          <p:val>
                                            <p:strVal val="#ppt_x"/>
                                          </p:val>
                                        </p:tav>
                                      </p:tavLst>
                                    </p:anim>
                                    <p:anim calcmode="lin" valueType="num">
                                      <p:cBhvr>
                                        <p:cTn id="16" dur="1000" fill="hold"/>
                                        <p:tgtEl>
                                          <p:spTgt spid="286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8640960" cy="1080120"/>
          </a:xfrm>
        </p:spPr>
        <p:txBody>
          <a:bodyPr/>
          <a:lstStyle/>
          <a:p>
            <a:pPr algn="l"/>
            <a:r>
              <a:rPr lang="ru-RU" sz="2000" dirty="0" smtClean="0"/>
              <a:t>12.Школьники выбирают место для катания на санках. Оцените, какой из участков, обозначенных </a:t>
            </a:r>
            <a:r>
              <a:rPr lang="ru-RU" sz="1800" dirty="0">
                <a:gradFill>
                  <a:gsLst>
                    <a:gs pos="0">
                      <a:prstClr val="black"/>
                    </a:gs>
                    <a:gs pos="40000">
                      <a:prstClr val="black">
                        <a:lumMod val="75000"/>
                        <a:lumOff val="25000"/>
                      </a:prstClr>
                    </a:gs>
                    <a:gs pos="100000">
                      <a:srgbClr val="212745">
                        <a:alpha val="65000"/>
                      </a:srgbClr>
                    </a:gs>
                  </a:gsLst>
                  <a:lin ang="5400000" scaled="0"/>
                </a:gradFill>
              </a:rPr>
              <a:t> на карте цифрами 1,2 или 3, больше всего отвечает указанным требованиям. Для обоснования своего ответа приведите два довода. </a:t>
            </a:r>
            <a:endParaRPr lang="ru-RU" sz="2000" dirty="0"/>
          </a:p>
        </p:txBody>
      </p:sp>
      <p:sp>
        <p:nvSpPr>
          <p:cNvPr id="3" name="Текст 2"/>
          <p:cNvSpPr>
            <a:spLocks noGrp="1"/>
          </p:cNvSpPr>
          <p:nvPr>
            <p:ph type="body" idx="1"/>
          </p:nvPr>
        </p:nvSpPr>
        <p:spPr>
          <a:xfrm>
            <a:off x="6372200" y="2276872"/>
            <a:ext cx="2586117" cy="3384376"/>
          </a:xfrm>
        </p:spPr>
        <p:txBody>
          <a:bodyPr>
            <a:normAutofit/>
          </a:bodyPr>
          <a:lstStyle/>
          <a:p>
            <a:pPr lvl="0" algn="l">
              <a:buClr>
                <a:srgbClr val="F14124">
                  <a:lumMod val="75000"/>
                </a:srgbClr>
              </a:buClr>
            </a:pPr>
            <a:r>
              <a:rPr lang="ru-RU" sz="1800" dirty="0">
                <a:solidFill>
                  <a:srgbClr val="212745"/>
                </a:solidFill>
              </a:rPr>
              <a:t>Больше всего указанным требованиям подходит участок № </a:t>
            </a:r>
            <a:r>
              <a:rPr lang="ru-RU" sz="1800" dirty="0" smtClean="0">
                <a:solidFill>
                  <a:srgbClr val="212745"/>
                </a:solidFill>
              </a:rPr>
              <a:t>2 и </a:t>
            </a:r>
            <a:r>
              <a:rPr lang="ru-RU" sz="1800" dirty="0">
                <a:solidFill>
                  <a:srgbClr val="212745"/>
                </a:solidFill>
              </a:rPr>
              <a:t>приведены доводы:</a:t>
            </a:r>
          </a:p>
          <a:p>
            <a:pPr lvl="0" algn="l">
              <a:buClr>
                <a:srgbClr val="F14124">
                  <a:lumMod val="75000"/>
                </a:srgbClr>
              </a:buClr>
            </a:pPr>
            <a:r>
              <a:rPr lang="ru-RU" sz="1800" dirty="0">
                <a:solidFill>
                  <a:srgbClr val="212745"/>
                </a:solidFill>
              </a:rPr>
              <a:t>1)участок находится </a:t>
            </a:r>
            <a:r>
              <a:rPr lang="ru-RU" sz="1800" dirty="0" smtClean="0">
                <a:solidFill>
                  <a:srgbClr val="212745"/>
                </a:solidFill>
              </a:rPr>
              <a:t>на склоне;</a:t>
            </a:r>
            <a:endParaRPr lang="ru-RU" sz="1800" dirty="0">
              <a:solidFill>
                <a:srgbClr val="212745"/>
              </a:solidFill>
            </a:endParaRPr>
          </a:p>
          <a:p>
            <a:pPr lvl="0" algn="l">
              <a:buClr>
                <a:srgbClr val="F14124">
                  <a:lumMod val="75000"/>
                </a:srgbClr>
              </a:buClr>
            </a:pPr>
            <a:r>
              <a:rPr lang="ru-RU" sz="1800" dirty="0">
                <a:solidFill>
                  <a:srgbClr val="212745"/>
                </a:solidFill>
              </a:rPr>
              <a:t>2)участок </a:t>
            </a:r>
            <a:r>
              <a:rPr lang="ru-RU" sz="1800" dirty="0" smtClean="0">
                <a:solidFill>
                  <a:srgbClr val="212745"/>
                </a:solidFill>
              </a:rPr>
              <a:t>без препятствий    ИЛИ на участке нет деревьев</a:t>
            </a:r>
            <a:endParaRPr lang="ru-RU" sz="1800" dirty="0">
              <a:solidFill>
                <a:srgbClr val="212745"/>
              </a:solidFill>
            </a:endParaRPr>
          </a:p>
          <a:p>
            <a:endParaRPr lang="ru-RU"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5827713"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Рамка 3"/>
          <p:cNvSpPr/>
          <p:nvPr/>
        </p:nvSpPr>
        <p:spPr>
          <a:xfrm>
            <a:off x="1475656" y="1844824"/>
            <a:ext cx="504056" cy="576064"/>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95134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698"/>
                                        </p:tgtEl>
                                        <p:attrNameLst>
                                          <p:attrName>style.visibility</p:attrName>
                                        </p:attrNameLst>
                                      </p:cBhvr>
                                      <p:to>
                                        <p:strVal val="visible"/>
                                      </p:to>
                                    </p:set>
                                    <p:animEffect transition="in" filter="fade">
                                      <p:cBhvr>
                                        <p:cTn id="14" dur="1000"/>
                                        <p:tgtEl>
                                          <p:spTgt spid="29698"/>
                                        </p:tgtEl>
                                      </p:cBhvr>
                                    </p:animEffect>
                                    <p:anim calcmode="lin" valueType="num">
                                      <p:cBhvr>
                                        <p:cTn id="15" dur="1000" fill="hold"/>
                                        <p:tgtEl>
                                          <p:spTgt spid="29698"/>
                                        </p:tgtEl>
                                        <p:attrNameLst>
                                          <p:attrName>ppt_x</p:attrName>
                                        </p:attrNameLst>
                                      </p:cBhvr>
                                      <p:tavLst>
                                        <p:tav tm="0">
                                          <p:val>
                                            <p:strVal val="#ppt_x"/>
                                          </p:val>
                                        </p:tav>
                                        <p:tav tm="100000">
                                          <p:val>
                                            <p:strVal val="#ppt_x"/>
                                          </p:val>
                                        </p:tav>
                                      </p:tavLst>
                                    </p:anim>
                                    <p:anim calcmode="lin" valueType="num">
                                      <p:cBhvr>
                                        <p:cTn id="16" dur="1000" fill="hold"/>
                                        <p:tgtEl>
                                          <p:spTgt spid="2969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1000"/>
                                        <p:tgtEl>
                                          <p:spTgt spid="3">
                                            <p:txEl>
                                              <p:pRg st="1" end="1"/>
                                            </p:txEl>
                                          </p:spTgt>
                                        </p:tgtEl>
                                      </p:cBhvr>
                                    </p:animEffect>
                                    <p:anim calcmode="lin" valueType="num">
                                      <p:cBhvr>
                                        <p:cTn id="3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5" y="548680"/>
            <a:ext cx="7478216" cy="4966488"/>
          </a:xfrm>
        </p:spPr>
        <p:txBody>
          <a:bodyPr/>
          <a:lstStyle/>
          <a:p>
            <a:pPr algn="l"/>
            <a:r>
              <a:rPr lang="ru-RU" sz="2400" dirty="0" smtClean="0"/>
              <a:t>Определить НАПРАВЛЕНИЕ – это определить стороны </a:t>
            </a:r>
            <a:r>
              <a:rPr lang="ru-RU" sz="2400" dirty="0"/>
              <a:t>горизонта — направления на четыре главные точки горизонта: север, юг, запад, восток. Промежуточные: северо-восток (с — в), юго-восток (ю — в</a:t>
            </a:r>
            <a:r>
              <a:rPr lang="ru-RU" sz="2400" dirty="0" smtClean="0"/>
              <a:t>), юго-запад (ю-з) и северо-запад (с-з)</a:t>
            </a:r>
            <a:r>
              <a:rPr lang="ru-RU" sz="2400" dirty="0"/>
              <a:t/>
            </a:r>
            <a:br>
              <a:rPr lang="ru-RU" sz="2400" dirty="0"/>
            </a:br>
            <a:r>
              <a:rPr lang="ru-RU" sz="2400" dirty="0"/>
              <a:t/>
            </a:r>
            <a:br>
              <a:rPr lang="ru-RU" sz="2400" dirty="0"/>
            </a:br>
            <a:r>
              <a:rPr lang="ru-RU" sz="2400" dirty="0"/>
              <a:t/>
            </a:r>
            <a:br>
              <a:rPr lang="ru-RU" sz="2400" dirty="0"/>
            </a:br>
            <a:endParaRPr lang="ru-RU"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780928"/>
            <a:ext cx="4133453" cy="373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79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424935" cy="1368152"/>
          </a:xfrm>
        </p:spPr>
        <p:txBody>
          <a:bodyPr/>
          <a:lstStyle/>
          <a:p>
            <a:pPr algn="l"/>
            <a:r>
              <a:rPr lang="ru-RU" sz="2000" dirty="0">
                <a:gradFill>
                  <a:gsLst>
                    <a:gs pos="0">
                      <a:prstClr val="black"/>
                    </a:gs>
                    <a:gs pos="40000">
                      <a:prstClr val="black">
                        <a:lumMod val="75000"/>
                        <a:lumOff val="25000"/>
                      </a:prstClr>
                    </a:gs>
                    <a:gs pos="100000">
                      <a:srgbClr val="212745">
                        <a:alpha val="65000"/>
                      </a:srgbClr>
                    </a:gs>
                  </a:gsLst>
                  <a:lin ang="5400000" scaled="0"/>
                </a:gradFill>
              </a:rPr>
              <a:t>9. Определите по карте расстояние на местности по прямой от </a:t>
            </a:r>
            <a:r>
              <a:rPr lang="ru-RU" sz="2000" dirty="0" smtClean="0">
                <a:gradFill>
                  <a:gsLst>
                    <a:gs pos="0">
                      <a:prstClr val="black"/>
                    </a:gs>
                    <a:gs pos="40000">
                      <a:prstClr val="black">
                        <a:lumMod val="75000"/>
                        <a:lumOff val="25000"/>
                      </a:prstClr>
                    </a:gs>
                    <a:gs pos="100000">
                      <a:srgbClr val="212745">
                        <a:alpha val="65000"/>
                      </a:srgbClr>
                    </a:gs>
                  </a:gsLst>
                  <a:lin ang="5400000" scaled="0"/>
                </a:gradFill>
              </a:rPr>
              <a:t>точки А </a:t>
            </a:r>
            <a:r>
              <a:rPr lang="ru-RU" sz="2000" dirty="0">
                <a:gradFill>
                  <a:gsLst>
                    <a:gs pos="0">
                      <a:prstClr val="black"/>
                    </a:gs>
                    <a:gs pos="40000">
                      <a:prstClr val="black">
                        <a:lumMod val="75000"/>
                        <a:lumOff val="25000"/>
                      </a:prstClr>
                    </a:gs>
                    <a:gs pos="100000">
                      <a:srgbClr val="212745">
                        <a:alpha val="65000"/>
                      </a:srgbClr>
                    </a:gs>
                  </a:gsLst>
                  <a:lin ang="5400000" scaled="0"/>
                </a:gradFill>
              </a:rPr>
              <a:t>до дома </a:t>
            </a:r>
            <a:r>
              <a:rPr lang="ru-RU" sz="2000" dirty="0" smtClean="0">
                <a:gradFill>
                  <a:gsLst>
                    <a:gs pos="0">
                      <a:prstClr val="black"/>
                    </a:gs>
                    <a:gs pos="40000">
                      <a:prstClr val="black">
                        <a:lumMod val="75000"/>
                        <a:lumOff val="25000"/>
                      </a:prstClr>
                    </a:gs>
                    <a:gs pos="100000">
                      <a:srgbClr val="212745">
                        <a:alpha val="65000"/>
                      </a:srgbClr>
                    </a:gs>
                  </a:gsLst>
                  <a:lin ang="5400000" scaled="0"/>
                </a:gradFill>
              </a:rPr>
              <a:t>родника. </a:t>
            </a:r>
            <a:r>
              <a:rPr lang="ru-RU" sz="2000" dirty="0">
                <a:gradFill>
                  <a:gsLst>
                    <a:gs pos="0">
                      <a:prstClr val="black"/>
                    </a:gs>
                    <a:gs pos="40000">
                      <a:prstClr val="black">
                        <a:lumMod val="75000"/>
                        <a:lumOff val="25000"/>
                      </a:prstClr>
                    </a:gs>
                    <a:gs pos="100000">
                      <a:srgbClr val="212745">
                        <a:alpha val="65000"/>
                      </a:srgbClr>
                    </a:gs>
                  </a:gsLst>
                  <a:lin ang="5400000" scaled="0"/>
                </a:gradFill>
              </a:rPr>
              <a:t>Измерения проводите между центрами условных знаков. Полученный результат округлите до десятков метров. Ответ запишите в виде числа.</a:t>
            </a:r>
            <a:endParaRPr lang="ru-RU" dirty="0"/>
          </a:p>
        </p:txBody>
      </p:sp>
      <p:pic>
        <p:nvPicPr>
          <p:cNvPr id="3" name="Рисунок 2"/>
          <p:cNvPicPr/>
          <p:nvPr/>
        </p:nvPicPr>
        <p:blipFill rotWithShape="1">
          <a:blip r:embed="rId2"/>
          <a:srcRect l="41073" t="15916" r="27025" b="10859"/>
          <a:stretch/>
        </p:blipFill>
        <p:spPr bwMode="auto">
          <a:xfrm>
            <a:off x="1187624" y="1556792"/>
            <a:ext cx="6120680" cy="5040560"/>
          </a:xfrm>
          <a:prstGeom prst="rect">
            <a:avLst/>
          </a:prstGeom>
          <a:ln>
            <a:noFill/>
          </a:ln>
          <a:extLst>
            <a:ext uri="{53640926-AAD7-44D8-BBD7-CCE9431645EC}">
              <a14:shadowObscured xmlns:a14="http://schemas.microsoft.com/office/drawing/2010/main"/>
            </a:ext>
          </a:extLst>
        </p:spPr>
      </p:pic>
      <p:sp>
        <p:nvSpPr>
          <p:cNvPr id="4" name="Двойная стрелка влево/вправо 3"/>
          <p:cNvSpPr/>
          <p:nvPr/>
        </p:nvSpPr>
        <p:spPr>
          <a:xfrm rot="3350151">
            <a:off x="2876573" y="2945357"/>
            <a:ext cx="295863" cy="24361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5025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7460309" cy="792088"/>
          </a:xfrm>
        </p:spPr>
        <p:txBody>
          <a:bodyPr/>
          <a:lstStyle/>
          <a:p>
            <a:pPr algn="l"/>
            <a:r>
              <a:rPr lang="ru-RU" sz="2000" dirty="0">
                <a:gradFill>
                  <a:gsLst>
                    <a:gs pos="0">
                      <a:prstClr val="black"/>
                    </a:gs>
                    <a:gs pos="40000">
                      <a:prstClr val="black">
                        <a:lumMod val="75000"/>
                        <a:lumOff val="25000"/>
                      </a:prstClr>
                    </a:gs>
                    <a:gs pos="100000">
                      <a:srgbClr val="212745">
                        <a:alpha val="65000"/>
                      </a:srgbClr>
                    </a:gs>
                  </a:gsLst>
                  <a:lin ang="5400000" scaled="0"/>
                </a:gradFill>
              </a:rPr>
              <a:t>Расстояние на карте между </a:t>
            </a:r>
            <a:r>
              <a:rPr lang="ru-RU" sz="2000" dirty="0" smtClean="0">
                <a:gradFill>
                  <a:gsLst>
                    <a:gs pos="0">
                      <a:prstClr val="black"/>
                    </a:gs>
                    <a:gs pos="40000">
                      <a:prstClr val="black">
                        <a:lumMod val="75000"/>
                        <a:lumOff val="25000"/>
                      </a:prstClr>
                    </a:gs>
                    <a:gs pos="100000">
                      <a:srgbClr val="212745">
                        <a:alpha val="65000"/>
                      </a:srgbClr>
                    </a:gs>
                  </a:gsLst>
                  <a:lin ang="5400000" scaled="0"/>
                </a:gradFill>
              </a:rPr>
              <a:t>точкой А и </a:t>
            </a:r>
            <a:r>
              <a:rPr lang="ru-RU" sz="2000" dirty="0">
                <a:gradFill>
                  <a:gsLst>
                    <a:gs pos="0">
                      <a:prstClr val="black"/>
                    </a:gs>
                    <a:gs pos="40000">
                      <a:prstClr val="black">
                        <a:lumMod val="75000"/>
                        <a:lumOff val="25000"/>
                      </a:prstClr>
                    </a:gs>
                    <a:gs pos="100000">
                      <a:srgbClr val="212745">
                        <a:alpha val="65000"/>
                      </a:srgbClr>
                    </a:gs>
                  </a:gsLst>
                  <a:lin ang="5400000" scaled="0"/>
                </a:gradFill>
              </a:rPr>
              <a:t>родником  равно 5 см</a:t>
            </a:r>
            <a:endParaRPr lang="ru-RU" dirty="0"/>
          </a:p>
        </p:txBody>
      </p:sp>
      <p:sp>
        <p:nvSpPr>
          <p:cNvPr id="3" name="Текст 2"/>
          <p:cNvSpPr>
            <a:spLocks noGrp="1"/>
          </p:cNvSpPr>
          <p:nvPr>
            <p:ph type="body" idx="1"/>
          </p:nvPr>
        </p:nvSpPr>
        <p:spPr>
          <a:xfrm>
            <a:off x="539552" y="3645024"/>
            <a:ext cx="7453380" cy="2736303"/>
          </a:xfrm>
        </p:spPr>
        <p:txBody>
          <a:bodyPr/>
          <a:lstStyle/>
          <a:p>
            <a:pPr lvl="0" algn="ctr">
              <a:buClr>
                <a:srgbClr val="F14124">
                  <a:lumMod val="75000"/>
                </a:srgbClr>
              </a:buClr>
            </a:pPr>
            <a:r>
              <a:rPr lang="ru-RU" sz="1900" dirty="0">
                <a:solidFill>
                  <a:srgbClr val="212745"/>
                </a:solidFill>
              </a:rPr>
              <a:t>Воспользуемся именованным масштабом под картой </a:t>
            </a:r>
          </a:p>
          <a:p>
            <a:pPr lvl="0" algn="ctr">
              <a:buClr>
                <a:srgbClr val="F14124">
                  <a:lumMod val="75000"/>
                </a:srgbClr>
              </a:buClr>
            </a:pPr>
            <a:r>
              <a:rPr lang="ru-RU" sz="1900" dirty="0">
                <a:solidFill>
                  <a:srgbClr val="212745"/>
                </a:solidFill>
              </a:rPr>
              <a:t>      Масштаб В 1 см 100 м</a:t>
            </a:r>
          </a:p>
          <a:p>
            <a:pPr lvl="0" algn="ctr">
              <a:buClr>
                <a:srgbClr val="F14124">
                  <a:lumMod val="75000"/>
                </a:srgbClr>
              </a:buClr>
            </a:pPr>
            <a:r>
              <a:rPr lang="ru-RU" sz="1900" dirty="0">
                <a:solidFill>
                  <a:srgbClr val="212745"/>
                </a:solidFill>
              </a:rPr>
              <a:t>         5 см х 100 м = 500 м</a:t>
            </a:r>
          </a:p>
          <a:p>
            <a:pPr lvl="0" algn="ctr">
              <a:buClr>
                <a:srgbClr val="F14124">
                  <a:lumMod val="75000"/>
                </a:srgbClr>
              </a:buClr>
            </a:pPr>
            <a:r>
              <a:rPr lang="ru-RU" sz="1900" dirty="0">
                <a:solidFill>
                  <a:srgbClr val="212745"/>
                </a:solidFill>
              </a:rPr>
              <a:t>Ответ записываем в виде числа: 500</a:t>
            </a:r>
          </a:p>
          <a:p>
            <a:endParaRPr lang="ru-RU"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00808"/>
            <a:ext cx="6700837"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8380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604325" cy="1368152"/>
          </a:xfrm>
        </p:spPr>
        <p:txBody>
          <a:bodyPr/>
          <a:lstStyle/>
          <a:p>
            <a:pPr algn="l"/>
            <a:r>
              <a:rPr lang="ru-RU" sz="2000" dirty="0" smtClean="0"/>
              <a:t>10. Определите в каком направлении от точки А находится родник.</a:t>
            </a:r>
            <a:r>
              <a:rPr lang="ru-RU" dirty="0" smtClean="0"/>
              <a:t> </a:t>
            </a:r>
            <a:endParaRPr lang="ru-RU" dirty="0"/>
          </a:p>
        </p:txBody>
      </p:sp>
      <p:sp>
        <p:nvSpPr>
          <p:cNvPr id="3" name="Текст 2"/>
          <p:cNvSpPr>
            <a:spLocks noGrp="1"/>
          </p:cNvSpPr>
          <p:nvPr>
            <p:ph type="body" idx="1"/>
          </p:nvPr>
        </p:nvSpPr>
        <p:spPr>
          <a:xfrm>
            <a:off x="6228184" y="1700809"/>
            <a:ext cx="2304256" cy="3888432"/>
          </a:xfrm>
        </p:spPr>
        <p:txBody>
          <a:bodyPr/>
          <a:lstStyle/>
          <a:p>
            <a:pPr lvl="0" algn="l">
              <a:buClr>
                <a:srgbClr val="F14124">
                  <a:lumMod val="75000"/>
                </a:srgbClr>
              </a:buClr>
            </a:pPr>
            <a:r>
              <a:rPr lang="ru-RU" sz="1900" dirty="0">
                <a:solidFill>
                  <a:srgbClr val="212745"/>
                </a:solidFill>
              </a:rPr>
              <a:t>От </a:t>
            </a:r>
            <a:r>
              <a:rPr lang="ru-RU" sz="1900" dirty="0" smtClean="0">
                <a:solidFill>
                  <a:srgbClr val="212745"/>
                </a:solidFill>
              </a:rPr>
              <a:t>точки А </a:t>
            </a:r>
            <a:r>
              <a:rPr lang="ru-RU" sz="1900" dirty="0">
                <a:solidFill>
                  <a:srgbClr val="212745"/>
                </a:solidFill>
              </a:rPr>
              <a:t>выбираем направление на север, и определяем направление относительно </a:t>
            </a:r>
            <a:r>
              <a:rPr lang="ru-RU" sz="1900" dirty="0" smtClean="0">
                <a:solidFill>
                  <a:srgbClr val="212745"/>
                </a:solidFill>
              </a:rPr>
              <a:t>родника: северо-восток (С-В)</a:t>
            </a:r>
            <a:endParaRPr lang="ru-RU" sz="1900" dirty="0">
              <a:solidFill>
                <a:srgbClr val="212745"/>
              </a:solidFill>
            </a:endParaRPr>
          </a:p>
          <a:p>
            <a:pPr lvl="0" algn="l">
              <a:buClr>
                <a:srgbClr val="F14124">
                  <a:lumMod val="75000"/>
                </a:srgbClr>
              </a:buClr>
            </a:pPr>
            <a:r>
              <a:rPr lang="ru-RU" sz="1900" dirty="0">
                <a:solidFill>
                  <a:srgbClr val="212745"/>
                </a:solidFill>
              </a:rPr>
              <a:t>Ответ: </a:t>
            </a:r>
            <a:r>
              <a:rPr lang="ru-RU" sz="1900" dirty="0" smtClean="0">
                <a:solidFill>
                  <a:srgbClr val="212745"/>
                </a:solidFill>
              </a:rPr>
              <a:t>северо-восток (С-В)</a:t>
            </a:r>
            <a:endParaRPr lang="ru-RU" sz="1900" dirty="0">
              <a:solidFill>
                <a:srgbClr val="212745"/>
              </a:solidFill>
            </a:endParaRPr>
          </a:p>
          <a:p>
            <a:endParaRPr lang="ru-RU"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70" y="1772816"/>
            <a:ext cx="5364956" cy="441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трелка вверх 3"/>
          <p:cNvSpPr/>
          <p:nvPr/>
        </p:nvSpPr>
        <p:spPr>
          <a:xfrm>
            <a:off x="1187624" y="3573016"/>
            <a:ext cx="72008" cy="115212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верх 4"/>
          <p:cNvSpPr/>
          <p:nvPr/>
        </p:nvSpPr>
        <p:spPr>
          <a:xfrm rot="3086031">
            <a:off x="2076893" y="3142930"/>
            <a:ext cx="88034" cy="2013210"/>
          </a:xfrm>
          <a:prstGeom prst="upArrow">
            <a:avLst>
              <a:gd name="adj1" fmla="val 50000"/>
              <a:gd name="adj2" fmla="val 56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3982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746"/>
                                        </p:tgtEl>
                                        <p:attrNameLst>
                                          <p:attrName>style.visibility</p:attrName>
                                        </p:attrNameLst>
                                      </p:cBhvr>
                                      <p:to>
                                        <p:strVal val="visible"/>
                                      </p:to>
                                    </p:set>
                                    <p:animEffect transition="in" filter="fade">
                                      <p:cBhvr>
                                        <p:cTn id="14" dur="1000"/>
                                        <p:tgtEl>
                                          <p:spTgt spid="31746"/>
                                        </p:tgtEl>
                                      </p:cBhvr>
                                    </p:animEffect>
                                    <p:anim calcmode="lin" valueType="num">
                                      <p:cBhvr>
                                        <p:cTn id="15" dur="1000" fill="hold"/>
                                        <p:tgtEl>
                                          <p:spTgt spid="31746"/>
                                        </p:tgtEl>
                                        <p:attrNameLst>
                                          <p:attrName>ppt_x</p:attrName>
                                        </p:attrNameLst>
                                      </p:cBhvr>
                                      <p:tavLst>
                                        <p:tav tm="0">
                                          <p:val>
                                            <p:strVal val="#ppt_x"/>
                                          </p:val>
                                        </p:tav>
                                        <p:tav tm="100000">
                                          <p:val>
                                            <p:strVal val="#ppt_x"/>
                                          </p:val>
                                        </p:tav>
                                      </p:tavLst>
                                    </p:anim>
                                    <p:anim calcmode="lin" valueType="num">
                                      <p:cBhvr>
                                        <p:cTn id="16" dur="1000" fill="hold"/>
                                        <p:tgtEl>
                                          <p:spTgt spid="317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1000"/>
                                        <p:tgtEl>
                                          <p:spTgt spid="3">
                                            <p:txEl>
                                              <p:pRg st="1" end="1"/>
                                            </p:txEl>
                                          </p:spTgt>
                                        </p:tgtEl>
                                      </p:cBhvr>
                                    </p:animEffect>
                                    <p:anim calcmode="lin" valueType="num">
                                      <p:cBhvr>
                                        <p:cTn id="3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280919" cy="936104"/>
          </a:xfrm>
        </p:spPr>
        <p:txBody>
          <a:bodyPr/>
          <a:lstStyle/>
          <a:p>
            <a:pPr algn="l"/>
            <a:r>
              <a:rPr lang="ru-RU" sz="2000" dirty="0">
                <a:gradFill>
                  <a:gsLst>
                    <a:gs pos="0">
                      <a:prstClr val="black"/>
                    </a:gs>
                    <a:gs pos="40000">
                      <a:prstClr val="black">
                        <a:lumMod val="75000"/>
                        <a:lumOff val="25000"/>
                      </a:prstClr>
                    </a:gs>
                    <a:gs pos="100000">
                      <a:srgbClr val="212745">
                        <a:alpha val="65000"/>
                      </a:srgbClr>
                    </a:gs>
                  </a:gsLst>
                  <a:lin ang="5400000" scaled="0"/>
                </a:gradFill>
              </a:rPr>
              <a:t>11. На рисунках представлены варианты профиля рельефа местности, построенные на основе карты по линии А-В разными учащимися. Какой из профилей построен верно?</a:t>
            </a:r>
            <a:endParaRPr lang="ru-RU" dirty="0"/>
          </a:p>
        </p:txBody>
      </p:sp>
      <p:pic>
        <p:nvPicPr>
          <p:cNvPr id="3" name="Рисунок 2"/>
          <p:cNvPicPr/>
          <p:nvPr/>
        </p:nvPicPr>
        <p:blipFill rotWithShape="1">
          <a:blip r:embed="rId2"/>
          <a:srcRect l="30128" t="18244" r="47798" b="44271"/>
          <a:stretch/>
        </p:blipFill>
        <p:spPr bwMode="auto">
          <a:xfrm>
            <a:off x="539552" y="1700808"/>
            <a:ext cx="3240360" cy="3456384"/>
          </a:xfrm>
          <a:prstGeom prst="rect">
            <a:avLst/>
          </a:prstGeom>
          <a:ln>
            <a:noFill/>
          </a:ln>
          <a:extLst>
            <a:ext uri="{53640926-AAD7-44D8-BBD7-CCE9431645EC}">
              <a14:shadowObscured xmlns:a14="http://schemas.microsoft.com/office/drawing/2010/main"/>
            </a:ext>
          </a:extLst>
        </p:spPr>
      </p:pic>
      <p:pic>
        <p:nvPicPr>
          <p:cNvPr id="4" name="Рисунок 3"/>
          <p:cNvPicPr/>
          <p:nvPr/>
        </p:nvPicPr>
        <p:blipFill rotWithShape="1">
          <a:blip r:embed="rId2"/>
          <a:srcRect l="29720" t="52799" r="45921" b="9716"/>
          <a:stretch/>
        </p:blipFill>
        <p:spPr bwMode="auto">
          <a:xfrm>
            <a:off x="4355976" y="1700808"/>
            <a:ext cx="3240360" cy="34563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28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532317" cy="1440160"/>
          </a:xfrm>
        </p:spPr>
        <p:txBody>
          <a:bodyPr/>
          <a:lstStyle/>
          <a:p>
            <a:pPr algn="l"/>
            <a:r>
              <a:rPr lang="ru-RU" sz="2000" dirty="0" smtClean="0"/>
              <a:t>Точка А расположена на пологой возвышенности с высотой 156 м, на высоте от 150 до 130 м резкий спуск к поляне и реке. Точка В находится на высоте 140 м и расположена на крутом спуске к реке, протекающей по близости.</a:t>
            </a:r>
            <a:endParaRPr lang="ru-RU" sz="2000" dirty="0"/>
          </a:p>
        </p:txBody>
      </p:sp>
      <p:sp>
        <p:nvSpPr>
          <p:cNvPr id="3" name="Текст 2"/>
          <p:cNvSpPr>
            <a:spLocks noGrp="1"/>
          </p:cNvSpPr>
          <p:nvPr>
            <p:ph type="body" idx="1"/>
          </p:nvPr>
        </p:nvSpPr>
        <p:spPr>
          <a:xfrm>
            <a:off x="6156176" y="1844824"/>
            <a:ext cx="2520280" cy="3598147"/>
          </a:xfrm>
        </p:spPr>
        <p:txBody>
          <a:bodyPr/>
          <a:lstStyle/>
          <a:p>
            <a:pPr lvl="0" algn="l">
              <a:buClr>
                <a:srgbClr val="F14124">
                  <a:lumMod val="75000"/>
                </a:srgbClr>
              </a:buClr>
            </a:pPr>
            <a:r>
              <a:rPr lang="ru-RU" sz="1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Следовательно, верно построен профиль № </a:t>
            </a:r>
            <a:r>
              <a:rPr lang="ru-RU" sz="1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2.</a:t>
            </a:r>
            <a:r>
              <a:rPr lang="ru-RU" sz="1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
            </a:r>
            <a:br>
              <a:rPr lang="ru-RU" sz="1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br>
            <a:r>
              <a:rPr lang="ru-RU" sz="1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
            </a:r>
            <a:br>
              <a:rPr lang="ru-RU" sz="1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br>
            <a:r>
              <a:rPr lang="ru-RU" sz="1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Ответ: </a:t>
            </a:r>
            <a:r>
              <a:rPr lang="ru-RU" sz="1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2</a:t>
            </a:r>
            <a:endParaRPr lang="ru-RU" dirty="0">
              <a:solidFill>
                <a:srgbClr val="212745"/>
              </a:solidFill>
            </a:endParaRPr>
          </a:p>
          <a:p>
            <a:endParaRPr lang="ru-RU"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536416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 стрелкой 4"/>
          <p:cNvCxnSpPr/>
          <p:nvPr/>
        </p:nvCxnSpPr>
        <p:spPr>
          <a:xfrm flipV="1">
            <a:off x="1187624" y="2276872"/>
            <a:ext cx="504056" cy="223224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37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770"/>
                                        </p:tgtEl>
                                        <p:attrNameLst>
                                          <p:attrName>style.visibility</p:attrName>
                                        </p:attrNameLst>
                                      </p:cBhvr>
                                      <p:to>
                                        <p:strVal val="visible"/>
                                      </p:to>
                                    </p:set>
                                    <p:animEffect transition="in" filter="fade">
                                      <p:cBhvr>
                                        <p:cTn id="14" dur="1000"/>
                                        <p:tgtEl>
                                          <p:spTgt spid="32770"/>
                                        </p:tgtEl>
                                      </p:cBhvr>
                                    </p:animEffect>
                                    <p:anim calcmode="lin" valueType="num">
                                      <p:cBhvr>
                                        <p:cTn id="15" dur="1000" fill="hold"/>
                                        <p:tgtEl>
                                          <p:spTgt spid="32770"/>
                                        </p:tgtEl>
                                        <p:attrNameLst>
                                          <p:attrName>ppt_x</p:attrName>
                                        </p:attrNameLst>
                                      </p:cBhvr>
                                      <p:tavLst>
                                        <p:tav tm="0">
                                          <p:val>
                                            <p:strVal val="#ppt_x"/>
                                          </p:val>
                                        </p:tav>
                                        <p:tav tm="100000">
                                          <p:val>
                                            <p:strVal val="#ppt_x"/>
                                          </p:val>
                                        </p:tav>
                                      </p:tavLst>
                                    </p:anim>
                                    <p:anim calcmode="lin" valueType="num">
                                      <p:cBhvr>
                                        <p:cTn id="16" dur="1000" fill="hold"/>
                                        <p:tgtEl>
                                          <p:spTgt spid="327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7776864" cy="1440160"/>
          </a:xfrm>
        </p:spPr>
        <p:txBody>
          <a:bodyPr/>
          <a:lstStyle/>
          <a:p>
            <a:pPr algn="l"/>
            <a:r>
              <a:rPr lang="ru-RU" sz="2000" dirty="0">
                <a:gradFill>
                  <a:gsLst>
                    <a:gs pos="0">
                      <a:prstClr val="black"/>
                    </a:gs>
                    <a:gs pos="40000">
                      <a:prstClr val="black">
                        <a:lumMod val="75000"/>
                        <a:lumOff val="25000"/>
                      </a:prstClr>
                    </a:gs>
                    <a:gs pos="100000">
                      <a:srgbClr val="212745">
                        <a:alpha val="65000"/>
                      </a:srgbClr>
                    </a:gs>
                  </a:gsLst>
                  <a:lin ang="5400000" scaled="0"/>
                </a:gradFill>
              </a:rPr>
              <a:t>12. Школьники выбирают место для игры в футбол. Оцените, какой из участков, обозначенных на карте цифрами 1,2 и 3, больше всего подходит для этого. Для обоснования своего ответа приведите два довода.</a:t>
            </a:r>
            <a:endParaRPr lang="ru-RU" dirty="0"/>
          </a:p>
        </p:txBody>
      </p:sp>
      <p:sp>
        <p:nvSpPr>
          <p:cNvPr id="3" name="Текст 2"/>
          <p:cNvSpPr>
            <a:spLocks noGrp="1"/>
          </p:cNvSpPr>
          <p:nvPr>
            <p:ph type="body" idx="1"/>
          </p:nvPr>
        </p:nvSpPr>
        <p:spPr>
          <a:xfrm>
            <a:off x="4860032" y="1988840"/>
            <a:ext cx="3744416" cy="3454131"/>
          </a:xfrm>
        </p:spPr>
        <p:txBody>
          <a:bodyPr/>
          <a:lstStyle/>
          <a:p>
            <a:pPr lvl="0" algn="l">
              <a:buClr>
                <a:srgbClr val="F14124">
                  <a:lumMod val="75000"/>
                </a:srgbClr>
              </a:buClr>
            </a:pPr>
            <a:r>
              <a:rPr lang="ru-RU" sz="1800" dirty="0">
                <a:solidFill>
                  <a:srgbClr val="212745"/>
                </a:solidFill>
              </a:rPr>
              <a:t>В ответе говорится, что больше всего указанным требованиям подходит участок </a:t>
            </a:r>
            <a:r>
              <a:rPr lang="ru-RU" sz="1800" dirty="0" smtClean="0">
                <a:solidFill>
                  <a:srgbClr val="212745"/>
                </a:solidFill>
              </a:rPr>
              <a:t>2 </a:t>
            </a:r>
            <a:r>
              <a:rPr lang="ru-RU" sz="1800" dirty="0">
                <a:solidFill>
                  <a:srgbClr val="212745"/>
                </a:solidFill>
              </a:rPr>
              <a:t>и приведены доводы:</a:t>
            </a:r>
          </a:p>
          <a:p>
            <a:pPr lvl="0" algn="l">
              <a:buClr>
                <a:srgbClr val="F14124">
                  <a:lumMod val="75000"/>
                </a:srgbClr>
              </a:buClr>
            </a:pPr>
            <a:r>
              <a:rPr lang="ru-RU" sz="1800" dirty="0">
                <a:solidFill>
                  <a:srgbClr val="212745"/>
                </a:solidFill>
              </a:rPr>
              <a:t> 1)участок расположен на плоской горизонтальной поверхности;</a:t>
            </a:r>
          </a:p>
          <a:p>
            <a:pPr lvl="0" algn="l">
              <a:buClr>
                <a:srgbClr val="F14124">
                  <a:lumMod val="75000"/>
                </a:srgbClr>
              </a:buClr>
            </a:pPr>
            <a:r>
              <a:rPr lang="ru-RU" sz="1800" dirty="0">
                <a:solidFill>
                  <a:srgbClr val="212745"/>
                </a:solidFill>
              </a:rPr>
              <a:t>2)участок находится на лугу      ИЛИ                 </a:t>
            </a:r>
          </a:p>
          <a:p>
            <a:pPr lvl="0" algn="l">
              <a:buClr>
                <a:srgbClr val="F14124">
                  <a:lumMod val="75000"/>
                </a:srgbClr>
              </a:buClr>
            </a:pPr>
            <a:r>
              <a:rPr lang="ru-RU" sz="1800" dirty="0">
                <a:solidFill>
                  <a:srgbClr val="212745"/>
                </a:solidFill>
              </a:rPr>
              <a:t>на участке нет кустарника</a:t>
            </a:r>
          </a:p>
          <a:p>
            <a:endParaRPr lang="ru-RU" dirty="0"/>
          </a:p>
        </p:txBody>
      </p:sp>
      <p:pic>
        <p:nvPicPr>
          <p:cNvPr id="3379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41763" t="17668" r="27037" b="8134"/>
          <a:stretch/>
        </p:blipFill>
        <p:spPr bwMode="auto">
          <a:xfrm>
            <a:off x="1043608" y="1844824"/>
            <a:ext cx="350057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Рамка 3"/>
          <p:cNvSpPr/>
          <p:nvPr/>
        </p:nvSpPr>
        <p:spPr>
          <a:xfrm>
            <a:off x="1475656" y="3068960"/>
            <a:ext cx="360040" cy="360040"/>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50720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794"/>
                                        </p:tgtEl>
                                        <p:attrNameLst>
                                          <p:attrName>style.visibility</p:attrName>
                                        </p:attrNameLst>
                                      </p:cBhvr>
                                      <p:to>
                                        <p:strVal val="visible"/>
                                      </p:to>
                                    </p:set>
                                    <p:animEffect transition="in" filter="fade">
                                      <p:cBhvr>
                                        <p:cTn id="14" dur="1000"/>
                                        <p:tgtEl>
                                          <p:spTgt spid="33794"/>
                                        </p:tgtEl>
                                      </p:cBhvr>
                                    </p:animEffect>
                                    <p:anim calcmode="lin" valueType="num">
                                      <p:cBhvr>
                                        <p:cTn id="15" dur="1000" fill="hold"/>
                                        <p:tgtEl>
                                          <p:spTgt spid="33794"/>
                                        </p:tgtEl>
                                        <p:attrNameLst>
                                          <p:attrName>ppt_x</p:attrName>
                                        </p:attrNameLst>
                                      </p:cBhvr>
                                      <p:tavLst>
                                        <p:tav tm="0">
                                          <p:val>
                                            <p:strVal val="#ppt_x"/>
                                          </p:val>
                                        </p:tav>
                                        <p:tav tm="100000">
                                          <p:val>
                                            <p:strVal val="#ppt_x"/>
                                          </p:val>
                                        </p:tav>
                                      </p:tavLst>
                                    </p:anim>
                                    <p:anim calcmode="lin" valueType="num">
                                      <p:cBhvr>
                                        <p:cTn id="16" dur="1000" fill="hold"/>
                                        <p:tgtEl>
                                          <p:spTgt spid="337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1000"/>
                                        <p:tgtEl>
                                          <p:spTgt spid="3">
                                            <p:txEl>
                                              <p:pRg st="1" end="1"/>
                                            </p:txEl>
                                          </p:spTgt>
                                        </p:tgtEl>
                                      </p:cBhvr>
                                    </p:animEffect>
                                    <p:anim calcmode="lin" valueType="num">
                                      <p:cBhvr>
                                        <p:cTn id="3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1000"/>
                                        <p:tgtEl>
                                          <p:spTgt spid="3">
                                            <p:txEl>
                                              <p:pRg st="3" end="3"/>
                                            </p:txEl>
                                          </p:spTgt>
                                        </p:tgtEl>
                                      </p:cBhvr>
                                    </p:animEffect>
                                    <p:anim calcmode="lin" valueType="num">
                                      <p:cBhvr>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7848872" cy="2880320"/>
          </a:xfrm>
        </p:spPr>
        <p:txBody>
          <a:bodyPr/>
          <a:lstStyle/>
          <a:p>
            <a:pPr algn="l"/>
            <a:r>
              <a:rPr lang="ru-RU" sz="2400" dirty="0" smtClean="0"/>
              <a:t>Условные знаки – </a:t>
            </a:r>
            <a:r>
              <a:rPr lang="ru-RU" sz="2400" dirty="0"/>
              <a:t>это система знаковых графических обозначений (знаков), применяемая для изображения на картах различных объектов и явлений, их качественных и количественных характеристик. Условные знаки иногда также называют «легенда карты</a:t>
            </a:r>
            <a:r>
              <a:rPr lang="ru-RU" sz="2400" dirty="0" smtClean="0"/>
              <a:t>».</a:t>
            </a:r>
            <a:br>
              <a:rPr lang="ru-RU" sz="2400" dirty="0" smtClean="0"/>
            </a:br>
            <a:endParaRPr lang="ru-RU" sz="2400"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47664" y="3005902"/>
            <a:ext cx="6593954" cy="348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89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7532317" cy="2376264"/>
          </a:xfrm>
        </p:spPr>
        <p:txBody>
          <a:bodyPr/>
          <a:lstStyle/>
          <a:p>
            <a:pPr algn="l"/>
            <a:r>
              <a:rPr lang="ru-RU" sz="2400" dirty="0"/>
              <a:t>Горизонтали - линии на карте или плане местности, получающиеся от пересечения земной поверхности горизонтальными плоскостями, отстоящими друг от друга на одинаковых расстояниях.  </a:t>
            </a:r>
          </a:p>
        </p:txBody>
      </p:sp>
      <p:sp>
        <p:nvSpPr>
          <p:cNvPr id="3" name="Текст 2"/>
          <p:cNvSpPr>
            <a:spLocks noGrp="1"/>
          </p:cNvSpPr>
          <p:nvPr>
            <p:ph type="body" idx="1"/>
          </p:nvPr>
        </p:nvSpPr>
        <p:spPr>
          <a:xfrm>
            <a:off x="2022438" y="2996952"/>
            <a:ext cx="5970494" cy="2446019"/>
          </a:xfrm>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9" y="2924944"/>
            <a:ext cx="6883964"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252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3" y="188640"/>
            <a:ext cx="7406208" cy="936104"/>
          </a:xfrm>
        </p:spPr>
        <p:txBody>
          <a:bodyPr/>
          <a:lstStyle/>
          <a:p>
            <a:pPr algn="l"/>
            <a:r>
              <a:rPr lang="ru-RU" sz="1800" dirty="0" smtClean="0"/>
              <a:t>9. Определите по карте расстояние на местности по прямой от точки А до точки В. Полученный результат округлите до десятков метров. Ответ запишите в виде числа.</a:t>
            </a:r>
            <a:endParaRPr lang="ru-RU" sz="1800" dirty="0"/>
          </a:p>
        </p:txBody>
      </p:sp>
      <p:pic>
        <p:nvPicPr>
          <p:cNvPr id="614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3045" t="16709" r="23905" b="10548"/>
          <a:stretch/>
        </p:blipFill>
        <p:spPr bwMode="auto">
          <a:xfrm>
            <a:off x="1835697" y="1147264"/>
            <a:ext cx="5472608" cy="4548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Двойная стрелка влево/вправо 3"/>
          <p:cNvSpPr/>
          <p:nvPr/>
        </p:nvSpPr>
        <p:spPr>
          <a:xfrm rot="13739328" flipH="1">
            <a:off x="4667160" y="2148916"/>
            <a:ext cx="296207" cy="20727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1600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barn(inVertical)">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7460309" cy="792088"/>
          </a:xfrm>
        </p:spPr>
        <p:txBody>
          <a:bodyPr/>
          <a:lstStyle/>
          <a:p>
            <a:r>
              <a:rPr lang="ru-RU" sz="2000" dirty="0" smtClean="0"/>
              <a:t>Расстояние на карте между точками А и В равно 4 см</a:t>
            </a:r>
            <a:endParaRPr lang="ru-RU" sz="2000" dirty="0"/>
          </a:p>
        </p:txBody>
      </p:sp>
      <p:sp>
        <p:nvSpPr>
          <p:cNvPr id="3" name="Текст 2"/>
          <p:cNvSpPr>
            <a:spLocks noGrp="1"/>
          </p:cNvSpPr>
          <p:nvPr>
            <p:ph type="body" idx="1"/>
          </p:nvPr>
        </p:nvSpPr>
        <p:spPr>
          <a:xfrm>
            <a:off x="611560" y="3573016"/>
            <a:ext cx="7632848" cy="2232248"/>
          </a:xfrm>
        </p:spPr>
        <p:txBody>
          <a:bodyPr/>
          <a:lstStyle/>
          <a:p>
            <a:pPr algn="l"/>
            <a:r>
              <a:rPr lang="ru-RU" dirty="0" smtClean="0"/>
              <a:t>Воспользуемся именованным масштабом под картой </a:t>
            </a:r>
          </a:p>
          <a:p>
            <a:pPr algn="l"/>
            <a:r>
              <a:rPr lang="ru-RU" dirty="0" smtClean="0"/>
              <a:t>                                Масштаб В 1 см 100 м</a:t>
            </a:r>
          </a:p>
          <a:p>
            <a:pPr algn="l"/>
            <a:r>
              <a:rPr lang="ru-RU" dirty="0" smtClean="0"/>
              <a:t>                                 4 см х 100 м = 400 м</a:t>
            </a:r>
          </a:p>
          <a:p>
            <a:pPr algn="l"/>
            <a:r>
              <a:rPr lang="ru-RU" dirty="0" smtClean="0"/>
              <a:t>Ответ записываем в виде числа: 400</a:t>
            </a: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1916832"/>
            <a:ext cx="5953125"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15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1000"/>
                                        <p:tgtEl>
                                          <p:spTgt spid="7170"/>
                                        </p:tgtEl>
                                      </p:cBhvr>
                                    </p:animEffect>
                                    <p:anim calcmode="lin" valueType="num">
                                      <p:cBhvr>
                                        <p:cTn id="15" dur="1000" fill="hold"/>
                                        <p:tgtEl>
                                          <p:spTgt spid="7170"/>
                                        </p:tgtEl>
                                        <p:attrNameLst>
                                          <p:attrName>ppt_x</p:attrName>
                                        </p:attrNameLst>
                                      </p:cBhvr>
                                      <p:tavLst>
                                        <p:tav tm="0">
                                          <p:val>
                                            <p:strVal val="#ppt_x"/>
                                          </p:val>
                                        </p:tav>
                                        <p:tav tm="100000">
                                          <p:val>
                                            <p:strVal val="#ppt_x"/>
                                          </p:val>
                                        </p:tav>
                                      </p:tavLst>
                                    </p:anim>
                                    <p:anim calcmode="lin" valueType="num">
                                      <p:cBhvr>
                                        <p:cTn id="16"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7316293" cy="1008112"/>
          </a:xfrm>
        </p:spPr>
        <p:txBody>
          <a:bodyPr/>
          <a:lstStyle/>
          <a:p>
            <a:pPr algn="l"/>
            <a:r>
              <a:rPr lang="ru-RU" sz="2000" dirty="0" smtClean="0"/>
              <a:t>10. Определите по карте, в каком направлении от точки В находится точка А.</a:t>
            </a:r>
            <a:endParaRPr lang="ru-RU" sz="2000" dirty="0"/>
          </a:p>
        </p:txBody>
      </p:sp>
      <p:sp>
        <p:nvSpPr>
          <p:cNvPr id="3" name="Текст 2"/>
          <p:cNvSpPr>
            <a:spLocks noGrp="1"/>
          </p:cNvSpPr>
          <p:nvPr>
            <p:ph type="body" idx="1"/>
          </p:nvPr>
        </p:nvSpPr>
        <p:spPr>
          <a:xfrm>
            <a:off x="467544" y="5517232"/>
            <a:ext cx="8064896" cy="1152128"/>
          </a:xfrm>
        </p:spPr>
        <p:txBody>
          <a:bodyPr>
            <a:normAutofit/>
          </a:bodyPr>
          <a:lstStyle/>
          <a:p>
            <a:pPr algn="l"/>
            <a:r>
              <a:rPr lang="ru-RU" dirty="0" smtClean="0"/>
              <a:t>Из точки В выбираем направление на север, и определяем направление относительно точки А: юго-западное (Ю-З)</a:t>
            </a:r>
          </a:p>
          <a:p>
            <a:pPr algn="l"/>
            <a:r>
              <a:rPr lang="ru-RU" dirty="0" smtClean="0"/>
              <a:t>Ответ: юго-запад (Ю-З)</a:t>
            </a:r>
            <a:endParaRPr lang="ru-RU" dirty="0"/>
          </a:p>
        </p:txBody>
      </p:sp>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59862" y="1436136"/>
            <a:ext cx="4608512" cy="382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трелка вверх 3"/>
          <p:cNvSpPr/>
          <p:nvPr/>
        </p:nvSpPr>
        <p:spPr>
          <a:xfrm>
            <a:off x="5034623" y="1696495"/>
            <a:ext cx="166876" cy="945143"/>
          </a:xfrm>
          <a:prstGeom prst="upArrow">
            <a:avLst/>
          </a:prstGeom>
          <a:solidFill>
            <a:srgbClr val="FF0000">
              <a:alpha val="9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5" name="Стрелка вверх 4"/>
          <p:cNvSpPr/>
          <p:nvPr/>
        </p:nvSpPr>
        <p:spPr>
          <a:xfrm rot="2629668" flipV="1">
            <a:off x="4543668" y="2384578"/>
            <a:ext cx="149170" cy="1440770"/>
          </a:xfrm>
          <a:prstGeom prst="upArrow">
            <a:avLst>
              <a:gd name="adj1" fmla="val 50000"/>
              <a:gd name="adj2" fmla="val 506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1347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barn(inVertical)">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1000"/>
                                        <p:tgtEl>
                                          <p:spTgt spid="3">
                                            <p:txEl>
                                              <p:pRg st="1" end="1"/>
                                            </p:txEl>
                                          </p:spTgt>
                                        </p:tgtEl>
                                      </p:cBhvr>
                                    </p:animEffect>
                                    <p:anim calcmode="lin" valueType="num">
                                      <p:cBhvr>
                                        <p:cTn id="4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496944" cy="1368152"/>
          </a:xfrm>
        </p:spPr>
        <p:txBody>
          <a:bodyPr/>
          <a:lstStyle/>
          <a:p>
            <a:pPr algn="l"/>
            <a:r>
              <a:rPr lang="ru-RU" sz="2000" dirty="0" smtClean="0"/>
              <a:t>11. На рисунках представлены варианты профиля рельефа местности, построенные на основе карты по линии А-В разными учащимися. Какой из профилей построен верно?</a:t>
            </a:r>
            <a:endParaRPr lang="ru-RU" sz="2000" dirty="0"/>
          </a:p>
        </p:txBody>
      </p:sp>
      <p:sp>
        <p:nvSpPr>
          <p:cNvPr id="3" name="Текст 2"/>
          <p:cNvSpPr>
            <a:spLocks noGrp="1"/>
          </p:cNvSpPr>
          <p:nvPr>
            <p:ph type="body" idx="1"/>
          </p:nvPr>
        </p:nvSpPr>
        <p:spPr>
          <a:xfrm>
            <a:off x="290945" y="4221088"/>
            <a:ext cx="6506060" cy="2448271"/>
          </a:xfrm>
        </p:spPr>
        <p:txBody>
          <a:bodyPr>
            <a:normAutofit/>
          </a:bodyPr>
          <a:lstStyle/>
          <a:p>
            <a:pPr algn="l"/>
            <a:endParaRPr lang="ru-RU"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3" r="6168"/>
          <a:stretch/>
        </p:blipFill>
        <p:spPr bwMode="auto">
          <a:xfrm>
            <a:off x="200891" y="2348880"/>
            <a:ext cx="3920838"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3" y="2276872"/>
            <a:ext cx="4017963"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7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19"/>
                                        </p:tgtEl>
                                        <p:attrNameLst>
                                          <p:attrName>style.visibility</p:attrName>
                                        </p:attrNameLst>
                                      </p:cBhvr>
                                      <p:to>
                                        <p:strVal val="visible"/>
                                      </p:to>
                                    </p:set>
                                    <p:animEffect transition="in" filter="fade">
                                      <p:cBhvr>
                                        <p:cTn id="21" dur="1000"/>
                                        <p:tgtEl>
                                          <p:spTgt spid="9219"/>
                                        </p:tgtEl>
                                      </p:cBhvr>
                                    </p:animEffect>
                                    <p:anim calcmode="lin" valueType="num">
                                      <p:cBhvr>
                                        <p:cTn id="22" dur="1000" fill="hold"/>
                                        <p:tgtEl>
                                          <p:spTgt spid="9219"/>
                                        </p:tgtEl>
                                        <p:attrNameLst>
                                          <p:attrName>ppt_x</p:attrName>
                                        </p:attrNameLst>
                                      </p:cBhvr>
                                      <p:tavLst>
                                        <p:tav tm="0">
                                          <p:val>
                                            <p:strVal val="#ppt_x"/>
                                          </p:val>
                                        </p:tav>
                                        <p:tav tm="100000">
                                          <p:val>
                                            <p:strVal val="#ppt_x"/>
                                          </p:val>
                                        </p:tav>
                                      </p:tavLst>
                                    </p:anim>
                                    <p:anim calcmode="lin" valueType="num">
                                      <p:cBhvr>
                                        <p:cTn id="23"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519</TotalTime>
  <Words>1515</Words>
  <Application>Microsoft Office PowerPoint</Application>
  <PresentationFormat>Экран (4:3)</PresentationFormat>
  <Paragraphs>95</Paragraphs>
  <Slides>35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Воздушный поток</vt:lpstr>
      <vt:lpstr> Задания по фрагменту  топографической карты (9-12)</vt:lpstr>
      <vt:lpstr>     Задания 9-12 выполняются с использованием приведенного фрагмента топографической карты. Для его выполнения нам понадобятся линейка и калькулятор.  В начале выполнения задания вспомним некоторые основные формулировки: МАСШТАБ – это отношение длины отрезка на карте к его действительной длине на местности.  При помощи масштаба определяется  расстояние по географическим картам: с помощью линейки — измеряется расстояние от точки «А» до точки «В», полученное расстояние умножается на масштаб и получается расстояние на местности,  </vt:lpstr>
      <vt:lpstr>Определить НАПРАВЛЕНИЕ – это определить стороны горизонта — направления на четыре главные точки горизонта: север, юг, запад, восток. Промежуточные: северо-восток (с — в), юго-восток (ю — в), юго-запад (ю-з) и северо-запад (с-з)   </vt:lpstr>
      <vt:lpstr>Условные знаки – это система знаковых графических обозначений (знаков), применяемая для изображения на картах различных объектов и явлений, их качественных и количественных характеристик. Условные знаки иногда также называют «легенда карты». </vt:lpstr>
      <vt:lpstr>Горизонтали - линии на карте или плане местности, получающиеся от пересечения земной поверхности горизонтальными плоскостями, отстоящими друг от друга на одинаковых расстояниях.  </vt:lpstr>
      <vt:lpstr>9. Определите по карте расстояние на местности по прямой от точки А до точки В. Полученный результат округлите до десятков метров. Ответ запишите в виде числа.</vt:lpstr>
      <vt:lpstr>Расстояние на карте между точками А и В равно 4 см</vt:lpstr>
      <vt:lpstr>10. Определите по карте, в каком направлении от точки В находится точка А.</vt:lpstr>
      <vt:lpstr>11. На рисунках представлены варианты профиля рельефа местности, построенные на основе карты по линии А-В разными учащимися. Какой из профилей построен верно?</vt:lpstr>
      <vt:lpstr>Точка А расположена на спуске в карьер на высоте 90 м. Точка  В расположена на высоте 117,5 м. Это самая высокая вершина данной карты, от которой горизонтали идут на спуск. Спуск пологий, так как горизонтали расположены далеко друг от друга. Резкий спуск начинается на высоте 100 м. </vt:lpstr>
      <vt:lpstr>12. Школьники выбирают место для игры в футбол. Оцените, какой из участков, обозначенных на карте цифрами 1,2 и 3, больше всего подходит для этого. Для обоснования своего ответа приведите два довода.</vt:lpstr>
      <vt:lpstr>9. Определите по карте расстояние на местности по прямой от точки А до точки В. Полученный результат округлите до десятков метров. Ответ запишите в виде числа.</vt:lpstr>
      <vt:lpstr>Расстояние на карте между точками А и В равно 4,5 см</vt:lpstr>
      <vt:lpstr>10. Определите по карте, в каком направлении от башни находится родник.</vt:lpstr>
      <vt:lpstr>11. На рисунках представлены варианты профиля рельефа местности, построенные на основе карты по линии А-В разными учащимися. Какой из профилей построен верно?</vt:lpstr>
      <vt:lpstr>Следовательно, верно построен профиль № 4.  Ответ: 4 </vt:lpstr>
      <vt:lpstr>Российский фермер выбирает участок для закладки нового фруктового сада. Ему нужен участок, на котором весной рано сходит снег, а летом почва лучше всего прогревается солнцем. Он также должен иметь расположение, удобное для вывоза собранного урожая на консервный завод. Определите, какой из участков, обозначенных на карте цифрами 1,2 или 3, больше всего отвечает указанным требованиям. Для обоснования своего ответа приведите два довода. </vt:lpstr>
      <vt:lpstr>9. Определите по карте расстояние на местности по прямой от отдельно стоящего дерева до родника. Измерения проводите между центрами условных знаков. Полученный результат округлите до десятков метров. Ответ запишите в виде числа.</vt:lpstr>
      <vt:lpstr>Расстояние на карте между отдельно стоящим деревом и родником  равно 5 см</vt:lpstr>
      <vt:lpstr>10. Определите по карте, в каком направлении от отдельно стоящего дерева находится родник</vt:lpstr>
      <vt:lpstr>11. На рисунках представлены варианты профиля рельефа местности, построенные на основе карты по линии А-В разными учащимися. Какой из профилей построен верно?</vt:lpstr>
      <vt:lpstr>Русло реки занимает самую низкую позицию рельефа данной местности и пересекает линию А-В ближе к точке А. Спуск от точки А более пологий, чем от точки В. Возвышенности между ними отсутствуют. Расстояние между горизонталями равно 2,5 м. Точка А расположена на высоте 92,5 м, а точка  В расположена на высоте 102,5 м.  </vt:lpstr>
      <vt:lpstr>12.Российский фермер выбирает участок для закладки нового фруктового сада. Ему нужен участок, на котором весной рано сходит снег, а летом почва лучше всего прогревается солнцем. Он также должен иметь расположение, удобное для вывоза собранного урожая на консервный завод. Определите, какой из участков, обозначенных на карте цифрами 1,2 или 3, больше всего отвечает указанным требованиям. Для обоснования своего ответа приведите два довода. </vt:lpstr>
      <vt:lpstr>9. Определите по карте расстояние на местности по прямой от колодца до дома лесника. Измерения проводите между центрами условных знаков. Полученный результат округлите до десятков метров. Ответ запишите в виде числа.</vt:lpstr>
      <vt:lpstr>Расстояние на карте от колодца до дома лесника равно 3 см</vt:lpstr>
      <vt:lpstr>10. Определите в каком направлении от ямы находится дом лесника</vt:lpstr>
      <vt:lpstr>11. На рисунках представлены варианты профиля рельефа местности, построенные на основе карты по линии А-В разными учащимися. Какой из профилей построен верно?</vt:lpstr>
      <vt:lpstr>Прямая линия между точками А и В пересекает возвышенность с высотой горизонтали 160 м. Точка А расположена на высоте 140 м, а точка В  на высоте 147 м. На профиле четко прослеживается яма на местности, расположенная ближе к точке В. </vt:lpstr>
      <vt:lpstr>12.Школьники выбирают место для катания на санках. Оцените, какой из участков, обозначенных  на карте цифрами 1,2 или 3, больше всего отвечает указанным требованиям. Для обоснования своего ответа приведите два довода. </vt:lpstr>
      <vt:lpstr>9. Определите по карте расстояние на местности по прямой от точки А до дома родника. Измерения проводите между центрами условных знаков. Полученный результат округлите до десятков метров. Ответ запишите в виде числа.</vt:lpstr>
      <vt:lpstr>Расстояние на карте между точкой А и родником  равно 5 см</vt:lpstr>
      <vt:lpstr>10. Определите в каком направлении от точки А находится родник. </vt:lpstr>
      <vt:lpstr>11. На рисунках представлены варианты профиля рельефа местности, построенные на основе карты по линии А-В разными учащимися. Какой из профилей построен верно?</vt:lpstr>
      <vt:lpstr>Точка А расположена на пологой возвышенности с высотой 156 м, на высоте от 150 до 130 м резкий спуск к поляне и реке. Точка В находится на высоте 140 м и расположена на крутом спуске к реке, протекающей по близости.</vt:lpstr>
      <vt:lpstr>12. Школьники выбирают место для игры в футбол. Оцените, какой из участков, обозначенных на карте цифрами 1,2 и 3, больше всего подходит для этого. Для обоснования своего ответа приведите два довода.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Решу ОГЭ по географии:  задания 9-12 по фрагменту  топографической карты</dc:title>
  <dc:creator>lenovo</dc:creator>
  <cp:lastModifiedBy>lenovo</cp:lastModifiedBy>
  <cp:revision>42</cp:revision>
  <dcterms:created xsi:type="dcterms:W3CDTF">2020-01-29T16:01:18Z</dcterms:created>
  <dcterms:modified xsi:type="dcterms:W3CDTF">2020-01-30T00:52:14Z</dcterms:modified>
</cp:coreProperties>
</file>