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9" r:id="rId1"/>
  </p:sldMasterIdLst>
  <p:sldIdLst>
    <p:sldId id="256" r:id="rId2"/>
    <p:sldId id="285" r:id="rId3"/>
    <p:sldId id="297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75" r:id="rId16"/>
    <p:sldId id="28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004" autoAdjust="0"/>
    <p:restoredTop sz="94660"/>
  </p:normalViewPr>
  <p:slideViewPr>
    <p:cSldViewPr snapToGrid="0">
      <p:cViewPr varScale="1">
        <p:scale>
          <a:sx n="78" d="100"/>
          <a:sy n="78" d="100"/>
        </p:scale>
        <p:origin x="-84" y="-7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5923F103-BC34-4FE4-A40E-EDDEECFDA5D0}" type="datetimeFigureOut">
              <a:rPr lang="en-US" smtClean="0"/>
              <a:pPr/>
              <a:t>1/28/2024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pPr/>
              <a:t>1/28/2024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pPr/>
              <a:t>1/28/2024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pPr/>
              <a:t>1/28/2024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pPr/>
              <a:t>1/28/2024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pPr/>
              <a:t>1/28/2024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FDD63B2-E120-4ED8-B27B-C685F510A5FE}" type="datetimeFigureOut">
              <a:rPr lang="en-US" smtClean="0"/>
              <a:pPr/>
              <a:t>1/28/2024</a:t>
            </a:fld>
            <a:endParaRPr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7AA18ACC-A947-437B-A130-35BD54FDF1E9}" type="datetimeFigureOut">
              <a:rPr lang="en-US" smtClean="0"/>
              <a:pPr/>
              <a:t>1/28/2024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pPr/>
              <a:t>1/28/2024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pPr/>
              <a:t>1/28/2024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pPr/>
              <a:t>1/28/2024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pPr/>
              <a:t>1/28/2024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school5.centerstart.ru/sites/school5.centerstart.ru/files/tmp/news/%D0%B8%D1%82%D0%BE%D0%B3%D0%BE%D0%B2%D0%BE%D0%B5%20%D1%81%D0%BE%D0%B1%D0%B5%D1%81%D0%B5%D0%B4%D0%BE%D0%B2%D0%B0%D0%BD%D0%B8%D0%B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552151"/>
            <a:ext cx="3462528" cy="2305849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5FC3D9-5804-4B1C-8F34-87334A1D7B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670304"/>
            <a:ext cx="11265408" cy="193338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Рекомендации по организации и проведению итогового собеседования по русскому языку в 2024 году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901876E-D8CE-4B8B-AD4B-1919DF2F3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0160" y="4180354"/>
            <a:ext cx="10436352" cy="1752600"/>
          </a:xfrm>
        </p:spPr>
        <p:txBody>
          <a:bodyPr>
            <a:norm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ru-RU" cap="none" spc="-10" dirty="0" smtClean="0">
                <a:solidFill>
                  <a:schemeClr val="tx1"/>
                </a:solidFill>
                <a:latin typeface="Microsoft Sans Serif"/>
                <a:cs typeface="Microsoft Sans Serif"/>
              </a:rPr>
              <a:t>Информацию  к РМО подготовила </a:t>
            </a:r>
            <a:r>
              <a:rPr lang="ru-RU" cap="none" spc="-10" dirty="0" err="1" smtClean="0">
                <a:solidFill>
                  <a:schemeClr val="tx1"/>
                </a:solidFill>
                <a:latin typeface="Microsoft Sans Serif"/>
                <a:cs typeface="Microsoft Sans Serif"/>
              </a:rPr>
              <a:t>Личман</a:t>
            </a:r>
            <a:r>
              <a:rPr lang="ru-RU" cap="none" spc="-10" dirty="0" smtClean="0">
                <a:solidFill>
                  <a:schemeClr val="tx1"/>
                </a:solidFill>
                <a:latin typeface="Microsoft Sans Serif"/>
                <a:cs typeface="Microsoft Sans Serif"/>
              </a:rPr>
              <a:t> О.В. – учитель  </a:t>
            </a:r>
            <a:r>
              <a:rPr lang="ru-RU" cap="none" spc="-10" dirty="0" smtClean="0">
                <a:solidFill>
                  <a:schemeClr val="tx1"/>
                </a:solidFill>
                <a:latin typeface="Microsoft Sans Serif"/>
                <a:cs typeface="Microsoft Sans Serif"/>
              </a:rPr>
              <a:t>русского </a:t>
            </a:r>
            <a:r>
              <a:rPr lang="ru-RU" cap="none" spc="-10" dirty="0" smtClean="0">
                <a:solidFill>
                  <a:schemeClr val="tx1"/>
                </a:solidFill>
                <a:latin typeface="Microsoft Sans Serif"/>
                <a:cs typeface="Microsoft Sans Serif"/>
              </a:rPr>
              <a:t>языка </a:t>
            </a:r>
            <a:r>
              <a:rPr lang="ru-RU" cap="none" spc="-10" dirty="0" smtClean="0">
                <a:solidFill>
                  <a:schemeClr val="tx1"/>
                </a:solidFill>
                <a:latin typeface="Microsoft Sans Serif"/>
                <a:cs typeface="Microsoft Sans Serif"/>
              </a:rPr>
              <a:t>и литературы высшей категории</a:t>
            </a:r>
            <a:endParaRPr lang="ru-RU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75238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1420" r="3463" b="3115"/>
          <a:stretch>
            <a:fillRect/>
          </a:stretch>
        </p:blipFill>
        <p:spPr bwMode="auto">
          <a:xfrm>
            <a:off x="3157728" y="225552"/>
            <a:ext cx="5023104" cy="66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408" y="643128"/>
            <a:ext cx="109728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Инструкция для </a:t>
            </a:r>
            <a:r>
              <a:rPr lang="ru-RU" dirty="0" smtClean="0"/>
              <a:t>эксперта до начала собеседования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0144" y="1767840"/>
            <a:ext cx="11801856" cy="5090160"/>
          </a:xfrm>
        </p:spPr>
        <p:txBody>
          <a:bodyPr/>
          <a:lstStyle/>
          <a:p>
            <a:r>
              <a:rPr lang="ru-RU" dirty="0" smtClean="0"/>
              <a:t>Не позднее чем за день до проведения итогового собеседования ознакомиться с: демоверсиями материалов для проведения итогового собеседования, включая критерии оценивания итогового собеседования, размещенными на официальном сайте ФГБНУ «ФИПИ» (http://fipi.ru) либо полученными от ответственного организатора образовательной организации; порядком проведения и проверки итогового собеседования, определенным ОИВ; Рекомендациями.</a:t>
            </a:r>
            <a:endParaRPr lang="ru-RU" dirty="0"/>
          </a:p>
        </p:txBody>
      </p:sp>
      <p:pic>
        <p:nvPicPr>
          <p:cNvPr id="6146" name="Picture 2" descr="https://bor-rono.ru/wp-content/uploads/2023/09/logo_oge_sobesedovan-min-1024x64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76230" y="4986528"/>
            <a:ext cx="2966544" cy="1871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bor-rono.ru/wp-content/uploads/2023/09/logo_oge_sobesedovan-min-1024x64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95127" y="5535168"/>
            <a:ext cx="2096873" cy="13228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52" y="691896"/>
            <a:ext cx="10972800" cy="1066800"/>
          </a:xfrm>
        </p:spPr>
        <p:txBody>
          <a:bodyPr/>
          <a:lstStyle/>
          <a:p>
            <a:pPr algn="ctr"/>
            <a:r>
              <a:rPr lang="ru-RU" dirty="0" smtClean="0"/>
              <a:t>В день проведения итогового собеседования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9184" y="1658112"/>
            <a:ext cx="10009632" cy="486460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получить от ответственного организатора образовательной организации следующие материалы: </a:t>
            </a:r>
            <a:endParaRPr lang="ru-RU" dirty="0" smtClean="0"/>
          </a:p>
          <a:p>
            <a:r>
              <a:rPr lang="ru-RU" dirty="0" smtClean="0"/>
              <a:t>бланки </a:t>
            </a:r>
            <a:r>
              <a:rPr lang="ru-RU" dirty="0" smtClean="0"/>
              <a:t>протоколов эксперта по оцениванию ответов участников итогового собеседования 2024 года12 (по одному на каждого участника итогового собеседования); </a:t>
            </a:r>
            <a:endParaRPr lang="ru-RU" dirty="0" smtClean="0"/>
          </a:p>
          <a:p>
            <a:r>
              <a:rPr lang="ru-RU" dirty="0" smtClean="0"/>
              <a:t>КИМ </a:t>
            </a:r>
            <a:r>
              <a:rPr lang="ru-RU" dirty="0" smtClean="0"/>
              <a:t>итогового собеседования; </a:t>
            </a:r>
            <a:endParaRPr lang="ru-RU" dirty="0" smtClean="0"/>
          </a:p>
          <a:p>
            <a:r>
              <a:rPr lang="ru-RU" dirty="0" smtClean="0"/>
              <a:t>доставочный </a:t>
            </a:r>
            <a:r>
              <a:rPr lang="ru-RU" dirty="0" smtClean="0"/>
              <a:t>пакет для упаковки протоколов эксперта по оцениванию ответов участников итогового собеседования; </a:t>
            </a:r>
            <a:endParaRPr lang="ru-RU" dirty="0" smtClean="0"/>
          </a:p>
          <a:p>
            <a:r>
              <a:rPr lang="ru-RU" dirty="0" smtClean="0"/>
              <a:t>черновики </a:t>
            </a:r>
            <a:r>
              <a:rPr lang="ru-RU" dirty="0" smtClean="0"/>
              <a:t>для эксперта (при необходимости). Ознакомиться с материалами для проведения итогового собеседования, полученными в день проведения итогового собеседования (КИМ итогового собеседования, протоколом эксперта по оцениванию ответов участников итогового собеседования).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792" y="679704"/>
            <a:ext cx="109728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 время проведения итогового собеседования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8640" y="1584960"/>
            <a:ext cx="10460736" cy="527304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оценивать ответы участников итогового собеседования непосредственно в аудитории проведения итогового собеседования во время проведения итогового собеседования с участниками или после проведения собеседования, прослушивая аудиозапись (схема оценивания определяется ОИВ); </a:t>
            </a:r>
            <a:endParaRPr lang="ru-RU" dirty="0" smtClean="0"/>
          </a:p>
          <a:p>
            <a:r>
              <a:rPr lang="ru-RU" dirty="0" smtClean="0"/>
              <a:t>вносить </a:t>
            </a:r>
            <a:r>
              <a:rPr lang="ru-RU" dirty="0" smtClean="0"/>
              <a:t>в протокол эксперта по оцениванию ответов участников итогового собеседования следующие сведения: ФИО участника; класс; номер аудитории; номер варианта; баллы по каждому критерию оценивания; общее количество баллов; отметку «зачет»/ «незачет»; </a:t>
            </a:r>
            <a:endParaRPr lang="ru-RU" dirty="0" smtClean="0"/>
          </a:p>
          <a:p>
            <a:r>
              <a:rPr lang="ru-RU" dirty="0" smtClean="0"/>
              <a:t>отметку </a:t>
            </a:r>
            <a:r>
              <a:rPr lang="ru-RU" dirty="0" smtClean="0"/>
              <a:t>о досрочном завершении итогового собеседования по объективным причинам (в случае оценивания в присутствии участника итогового собеседования); </a:t>
            </a:r>
            <a:endParaRPr lang="ru-RU" dirty="0" smtClean="0"/>
          </a:p>
          <a:p>
            <a:r>
              <a:rPr lang="ru-RU" dirty="0" smtClean="0"/>
              <a:t>отметку </a:t>
            </a:r>
            <a:r>
              <a:rPr lang="ru-RU" dirty="0" smtClean="0"/>
              <a:t>об удалении с итогового собеседования за нарушение требований Порядка (в случае оценивания в присутствии участника итогового собеседования); </a:t>
            </a:r>
            <a:endParaRPr lang="ru-RU" dirty="0" smtClean="0"/>
          </a:p>
          <a:p>
            <a:r>
              <a:rPr lang="ru-RU" dirty="0" smtClean="0"/>
              <a:t>ФИО</a:t>
            </a:r>
            <a:r>
              <a:rPr lang="ru-RU" dirty="0" smtClean="0"/>
              <a:t>, подпись и дату проверки. По окончании проведения итогового собеседования пересчитать протоколы эксперта по оцениванию ответов участников итогового собеседования, упаковать их в конверт </a:t>
            </a:r>
            <a:endParaRPr lang="ru-RU" dirty="0"/>
          </a:p>
        </p:txBody>
      </p:sp>
      <p:pic>
        <p:nvPicPr>
          <p:cNvPr id="4" name="Picture 2" descr="https://bor-rono.ru/wp-content/uploads/2023/09/logo_oge_sobesedovan-min-1024x64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8387" y="5657088"/>
            <a:ext cx="1903613" cy="1200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9872" y="682752"/>
            <a:ext cx="11082528" cy="589178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Эксперт не должен вмешиваться в беседу участника и собеседника!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Если </a:t>
            </a:r>
            <a:r>
              <a:rPr lang="ru-RU" b="1" dirty="0" smtClean="0">
                <a:solidFill>
                  <a:srgbClr val="C00000"/>
                </a:solidFill>
              </a:rPr>
              <a:t>эксперт находится в аудитории проведения итогового собеседования, его рабочее место рекомендуется определить в той части учебного кабинета, которую участник итогового собеседования зрительно не сможет наблюдать (и, соответственно, отвлекаться) в процессе оценивания итогового собеседования.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https://bor-rono.ru/wp-content/uploads/2023/09/logo_oge_sobesedovan-min-1024x64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95127" y="5535168"/>
            <a:ext cx="2096873" cy="1322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итогового собеседования 2023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82878" y="2603056"/>
          <a:ext cx="11411715" cy="2432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2"/>
                <a:gridCol w="1609344"/>
                <a:gridCol w="1757389"/>
                <a:gridCol w="1485683"/>
                <a:gridCol w="1774807"/>
                <a:gridCol w="1630245"/>
                <a:gridCol w="1630245"/>
              </a:tblGrid>
              <a:tr h="116411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Год 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Кол-во участников, подавших заявление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 участников, принявших участие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Кол-во удаленных участников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Кол-во, досрочно завершивших участников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Получили «зачет»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Получили «незачет»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4374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08.02.2023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101650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99303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98401 /99,10%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892 /0,90%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https://bor-rono.ru/wp-content/uploads/2023/09/logo_oge_sobesedovan-min-1024x64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95127" y="5535168"/>
            <a:ext cx="2096873" cy="1322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368" y="752856"/>
            <a:ext cx="109728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Рекомендации по подготовке обучающихся к заданиям 1-4 итогового собеседования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5760" y="1780032"/>
            <a:ext cx="11521440" cy="5077968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задание 1: </a:t>
            </a:r>
          </a:p>
          <a:p>
            <a:r>
              <a:rPr lang="ru-RU" dirty="0" smtClean="0"/>
              <a:t>- систематически тренировать навыки выразительного чтения текстов вслух;</a:t>
            </a:r>
          </a:p>
          <a:p>
            <a:r>
              <a:rPr lang="ru-RU" dirty="0" smtClean="0"/>
              <a:t> - расставлять при необходимости ударения в словах; </a:t>
            </a:r>
          </a:p>
          <a:p>
            <a:r>
              <a:rPr lang="ru-RU" dirty="0" smtClean="0"/>
              <a:t>- повторить правила склонения числительных;</a:t>
            </a:r>
          </a:p>
          <a:p>
            <a:r>
              <a:rPr lang="ru-RU" dirty="0" smtClean="0"/>
              <a:t>- обогащать лексический запас слов, обращаясь к толковым словарям за разъяснением значения новых/непонятных слов;</a:t>
            </a:r>
          </a:p>
          <a:p>
            <a:r>
              <a:rPr lang="ru-RU" b="1" dirty="0" smtClean="0"/>
              <a:t>задание 2:</a:t>
            </a:r>
          </a:p>
          <a:p>
            <a:r>
              <a:rPr lang="ru-RU" dirty="0" smtClean="0"/>
              <a:t> - совершенствовать умение использовать разные виды чтения (ознакомительное, изучающее и др.); </a:t>
            </a:r>
          </a:p>
          <a:p>
            <a:r>
              <a:rPr lang="ru-RU" dirty="0" smtClean="0"/>
              <a:t>- использовать навык создания вторичного текста (тезисы на основе главной информации каждого абзаца); </a:t>
            </a:r>
          </a:p>
          <a:p>
            <a:r>
              <a:rPr lang="ru-RU" dirty="0" smtClean="0"/>
              <a:t>- овладеть навыками смыслового чтения текста, умениями воспринимать и адекватно передавать основную информацию текста, упражняться в подробном пересказе текстов, начиная с пересказа одного абзаца, постепенно увеличивая количество до 4 –</a:t>
            </a:r>
            <a:r>
              <a:rPr lang="ru-RU" dirty="0" err="1" smtClean="0"/>
              <a:t>х</a:t>
            </a:r>
            <a:r>
              <a:rPr lang="ru-RU" dirty="0" smtClean="0"/>
              <a:t>, не нарушая последовательность изложения;</a:t>
            </a:r>
          </a:p>
          <a:p>
            <a:r>
              <a:rPr lang="ru-RU" dirty="0" smtClean="0"/>
              <a:t>- соотносить содержание текста с ключевыми словами в предложенном высказывании для того, чтобы определить, в какую часть текста нужно вставить дополнительную информацию; </a:t>
            </a:r>
          </a:p>
          <a:p>
            <a:r>
              <a:rPr lang="ru-RU" dirty="0" smtClean="0"/>
              <a:t>- освоить способы включения цитаты в текст (прямая речь, косвенная речь), выполняя тренировочные упражнения на основе демонстрационных вариантов; </a:t>
            </a:r>
            <a:endParaRPr lang="ru-RU" dirty="0"/>
          </a:p>
        </p:txBody>
      </p:sp>
      <p:pic>
        <p:nvPicPr>
          <p:cNvPr id="4" name="Picture 2" descr="https://bor-rono.ru/wp-content/uploads/2023/09/logo_oge_sobesedovan-min-1024x64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27039" y="5681472"/>
            <a:ext cx="1864961" cy="1176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408" y="646176"/>
            <a:ext cx="11143488" cy="9387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Сроки и продолжительность проведения итогового собеседования</a:t>
            </a:r>
            <a:endParaRPr lang="ru-RU" dirty="0"/>
          </a:p>
        </p:txBody>
      </p:sp>
      <p:pic>
        <p:nvPicPr>
          <p:cNvPr id="12290" name="Picture 2" descr="https://school51.d61.ru/uploads/images/2023/11/03/%D0%98%D0%A1%20%D1%81%D1%80%D0%BE%D0%BA%D0%B8.jpg"/>
          <p:cNvPicPr>
            <a:picLocks noChangeAspect="1" noChangeArrowheads="1"/>
          </p:cNvPicPr>
          <p:nvPr/>
        </p:nvPicPr>
        <p:blipFill>
          <a:blip r:embed="rId2"/>
          <a:srcRect l="19520" t="4844" r="980" b="1230"/>
          <a:stretch>
            <a:fillRect/>
          </a:stretch>
        </p:blipFill>
        <p:spPr bwMode="auto">
          <a:xfrm>
            <a:off x="2036065" y="1696746"/>
            <a:ext cx="7766304" cy="51612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https://k-obr.spb.ru/media/cache/dd/c4/ddc4a36bfc8176bf627078060acaae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6858" y="3048001"/>
            <a:ext cx="4826674" cy="3621024"/>
          </a:xfrm>
          <a:prstGeom prst="rect">
            <a:avLst/>
          </a:prstGeom>
          <a:noFill/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57" y="487680"/>
            <a:ext cx="7072561" cy="634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672" y="630936"/>
            <a:ext cx="10972800" cy="1066800"/>
          </a:xfrm>
        </p:spPr>
        <p:txBody>
          <a:bodyPr/>
          <a:lstStyle/>
          <a:p>
            <a:pPr algn="ctr"/>
            <a:r>
              <a:rPr lang="ru-RU" dirty="0" smtClean="0"/>
              <a:t>Проведение итогового собеседования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1816608"/>
            <a:ext cx="11058144" cy="4803648"/>
          </a:xfrm>
        </p:spPr>
        <p:txBody>
          <a:bodyPr/>
          <a:lstStyle/>
          <a:p>
            <a:r>
              <a:rPr lang="ru-RU" dirty="0" smtClean="0"/>
              <a:t>Оценивание ответов экспертами (непосредственно во время собеседования </a:t>
            </a:r>
            <a:r>
              <a:rPr lang="ru-RU" dirty="0" smtClean="0"/>
              <a:t>или </a:t>
            </a:r>
            <a:r>
              <a:rPr lang="ru-RU" b="1" dirty="0" smtClean="0">
                <a:solidFill>
                  <a:srgbClr val="FF0000"/>
                </a:solidFill>
              </a:rPr>
              <a:t>после окончания проведения итогового собеседования по </a:t>
            </a:r>
            <a:r>
              <a:rPr lang="ru-RU" b="1" dirty="0" smtClean="0">
                <a:solidFill>
                  <a:srgbClr val="FF0000"/>
                </a:solidFill>
              </a:rPr>
              <a:t>аудиозаписям) </a:t>
            </a:r>
            <a:r>
              <a:rPr lang="ru-RU" dirty="0" smtClean="0"/>
              <a:t>пункт 5.7</a:t>
            </a:r>
          </a:p>
          <a:p>
            <a:r>
              <a:rPr lang="ru-RU" dirty="0" smtClean="0"/>
              <a:t>В случае если участник итогового собеседования по состоянию здоровья или другим уважительным причинам не может завершить итоговое собеседование, эксперт ставит отметку о досрочном завершении итогового собеседования в форме «</a:t>
            </a:r>
            <a:r>
              <a:rPr lang="ru-RU" dirty="0" smtClean="0"/>
              <a:t>Протокол 4 </a:t>
            </a:r>
            <a:r>
              <a:rPr lang="ru-RU" dirty="0" smtClean="0"/>
              <a:t>эксперта по оцениванию ответов участников итогового собеседования»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491067"/>
            <a:ext cx="4572000" cy="630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6032" y="536448"/>
            <a:ext cx="11704320" cy="632155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случае если участник итогового собеседования во время проведения итогового собеседования в аудитории проведения итогового собеседования нарушил установленные </a:t>
            </a:r>
            <a:r>
              <a:rPr lang="ru-RU" dirty="0" smtClean="0"/>
              <a:t>требования </a:t>
            </a:r>
            <a:r>
              <a:rPr lang="ru-RU" dirty="0" smtClean="0"/>
              <a:t>Порядка (запрет иметь при себе средства связи, фото-, </a:t>
            </a:r>
            <a:r>
              <a:rPr lang="ru-RU" dirty="0" err="1" smtClean="0"/>
              <a:t>аудиои</a:t>
            </a:r>
            <a:r>
              <a:rPr lang="ru-RU" dirty="0" smtClean="0"/>
              <a:t> видеоаппаратуру, справочные материалы, письменные заметки и иные средства хранения и передачи информации), он удаляется с итогового собеседования. Собеседник приглашает ответственного организатора образовательной организации, который составляет «Акт об удалении участника итогового собеседования» (см. приложение 14). Собеседник вносит соответствующую отметку в форму ИС-02 «Ведомость учета проведения итогового собеседования в аудитории» (см. приложение 8). В случае если проверка ответов каждого участника итогового собеседования осуществляется экспертом непосредственно в процессе ответа, </a:t>
            </a:r>
            <a:r>
              <a:rPr lang="ru-RU" b="1" dirty="0" smtClean="0">
                <a:solidFill>
                  <a:srgbClr val="C00000"/>
                </a:solidFill>
              </a:rPr>
              <a:t>эксперт ставит отметку об удалении за нарушение требований Порядка в форме «Протокол эксперта по оцениванию ответов участников итогового собеседования»</a:t>
            </a:r>
            <a:r>
              <a:rPr lang="ru-RU" dirty="0" smtClean="0"/>
              <a:t> (см. приложение 9).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984" y="618744"/>
            <a:ext cx="10972800" cy="10668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Особенности организации и проведения итогового собеседования для участников итогового собеседования с ОВЗ, участников итогового собеседования – детей-инвалидов и инвалидов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3296" y="1950720"/>
            <a:ext cx="11119104" cy="4623816"/>
          </a:xfrm>
        </p:spPr>
        <p:txBody>
          <a:bodyPr/>
          <a:lstStyle/>
          <a:p>
            <a:r>
              <a:rPr lang="ru-RU" dirty="0" smtClean="0"/>
              <a:t>о</a:t>
            </a:r>
            <a:r>
              <a:rPr lang="ru-RU" dirty="0" smtClean="0"/>
              <a:t>беспечить создание необходимых условий согласно медицинским показаниям;</a:t>
            </a:r>
          </a:p>
          <a:p>
            <a:r>
              <a:rPr lang="ru-RU" dirty="0" smtClean="0"/>
              <a:t>у</a:t>
            </a:r>
            <a:r>
              <a:rPr lang="ru-RU" dirty="0" smtClean="0"/>
              <a:t>величить продолжительность ИС на 30 минут;</a:t>
            </a:r>
          </a:p>
          <a:p>
            <a:r>
              <a:rPr lang="ru-RU" dirty="0" smtClean="0"/>
              <a:t>с</a:t>
            </a:r>
            <a:r>
              <a:rPr lang="ru-RU" dirty="0" smtClean="0"/>
              <a:t>облюдать режим питания и профилактики;</a:t>
            </a:r>
          </a:p>
          <a:p>
            <a:r>
              <a:rPr lang="ru-RU" dirty="0" smtClean="0"/>
              <a:t>п</a:t>
            </a:r>
            <a:r>
              <a:rPr lang="ru-RU" dirty="0" smtClean="0"/>
              <a:t>редусмотреть присутствие ассистентов , оказывающих техническую помощь;</a:t>
            </a:r>
          </a:p>
          <a:p>
            <a:r>
              <a:rPr lang="ru-RU" dirty="0" smtClean="0"/>
              <a:t>и</a:t>
            </a:r>
            <a:r>
              <a:rPr lang="ru-RU" dirty="0" smtClean="0"/>
              <a:t>спользовать необходимые технические средства согласно показаниям здоровья.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533400"/>
            <a:ext cx="109728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Порядок </a:t>
            </a:r>
            <a:r>
              <a:rPr lang="ru-RU" dirty="0" smtClean="0"/>
              <a:t>проверки и оценивания итогового собеседования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304" y="1584960"/>
            <a:ext cx="8327136" cy="527304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Проверка итогового собеседования осуществляется экспертами, входящими в состав комиссии по проверке итогового собеседования. </a:t>
            </a:r>
            <a:endParaRPr lang="ru-RU" dirty="0" smtClean="0"/>
          </a:p>
          <a:p>
            <a:r>
              <a:rPr lang="ru-RU" dirty="0" smtClean="0"/>
              <a:t>Эксперты комиссии по проверке итогового собеседования должны </a:t>
            </a:r>
            <a:r>
              <a:rPr lang="ru-RU" dirty="0" smtClean="0"/>
              <a:t>владеть предметными компетенциями по предмету «Русский язык и литература».</a:t>
            </a:r>
          </a:p>
          <a:p>
            <a:r>
              <a:rPr lang="ru-RU" dirty="0" smtClean="0"/>
              <a:t>Оценивание работ может быть проведено по двум схемам:</a:t>
            </a:r>
          </a:p>
          <a:p>
            <a:pPr>
              <a:buNone/>
            </a:pPr>
            <a:r>
              <a:rPr lang="ru-RU" dirty="0" smtClean="0"/>
              <a:t>   непосредственно </a:t>
            </a:r>
            <a:r>
              <a:rPr lang="ru-RU" dirty="0" smtClean="0"/>
              <a:t>в процессе </a:t>
            </a:r>
            <a:r>
              <a:rPr lang="ru-RU" dirty="0" smtClean="0"/>
              <a:t>ответа или по </a:t>
            </a:r>
            <a:r>
              <a:rPr lang="ru-RU" dirty="0" smtClean="0"/>
              <a:t>аудиозаписям по системе «зачет»/«незачет</a:t>
            </a:r>
            <a:r>
              <a:rPr lang="ru-RU" dirty="0" smtClean="0"/>
              <a:t>».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216" y="630936"/>
            <a:ext cx="10972800" cy="1066800"/>
          </a:xfrm>
        </p:spPr>
        <p:txBody>
          <a:bodyPr/>
          <a:lstStyle/>
          <a:p>
            <a:pPr algn="ctr"/>
            <a:r>
              <a:rPr lang="ru-RU" dirty="0" smtClean="0"/>
              <a:t>Задача собеседника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4256" y="1633728"/>
            <a:ext cx="11058144" cy="494080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проводит </a:t>
            </a:r>
            <a:r>
              <a:rPr lang="ru-RU" dirty="0" smtClean="0"/>
              <a:t>инструктаж; </a:t>
            </a:r>
          </a:p>
          <a:p>
            <a:r>
              <a:rPr lang="ru-RU" dirty="0" smtClean="0"/>
              <a:t>выдает </a:t>
            </a:r>
            <a:r>
              <a:rPr lang="ru-RU" dirty="0" smtClean="0"/>
              <a:t>КИМ итогового собеседования; </a:t>
            </a:r>
            <a:endParaRPr lang="ru-RU" dirty="0" smtClean="0"/>
          </a:p>
          <a:p>
            <a:r>
              <a:rPr lang="ru-RU" dirty="0" smtClean="0"/>
              <a:t>выдает черновики; </a:t>
            </a:r>
          </a:p>
          <a:p>
            <a:r>
              <a:rPr lang="ru-RU" dirty="0" smtClean="0"/>
              <a:t>фиксирует </a:t>
            </a:r>
            <a:r>
              <a:rPr lang="ru-RU" dirty="0" smtClean="0"/>
              <a:t>время начала ответа и </a:t>
            </a:r>
            <a:r>
              <a:rPr lang="ru-RU" dirty="0" smtClean="0"/>
              <a:t>время; </a:t>
            </a:r>
          </a:p>
          <a:p>
            <a:r>
              <a:rPr lang="ru-RU" dirty="0" smtClean="0"/>
              <a:t>следит </a:t>
            </a:r>
            <a:r>
              <a:rPr lang="ru-RU" dirty="0" smtClean="0"/>
              <a:t>за тем, чтобы участник итогового собеседования произнес под аудиозапись свою фамилию, имя, отчество, номер варианта прежде, чем приступить к </a:t>
            </a:r>
            <a:r>
              <a:rPr lang="ru-RU" dirty="0" smtClean="0"/>
              <a:t>ответу; </a:t>
            </a:r>
          </a:p>
          <a:p>
            <a:r>
              <a:rPr lang="ru-RU" dirty="0" smtClean="0"/>
              <a:t>следит </a:t>
            </a:r>
            <a:r>
              <a:rPr lang="ru-RU" dirty="0" smtClean="0"/>
              <a:t>за тем, чтобы участник итогового собеседования произносил номер задания перед ответом на каждое из заданий; </a:t>
            </a:r>
            <a:endParaRPr lang="ru-RU" dirty="0" smtClean="0"/>
          </a:p>
          <a:p>
            <a:r>
              <a:rPr lang="ru-RU" dirty="0" smtClean="0"/>
              <a:t>следит </a:t>
            </a:r>
            <a:r>
              <a:rPr lang="ru-RU" dirty="0" smtClean="0"/>
              <a:t>за соблюдением </a:t>
            </a:r>
            <a:r>
              <a:rPr lang="ru-RU" dirty="0" smtClean="0"/>
              <a:t>времени;</a:t>
            </a:r>
          </a:p>
          <a:p>
            <a:r>
              <a:rPr lang="ru-RU" dirty="0" smtClean="0"/>
              <a:t>п</a:t>
            </a:r>
            <a:r>
              <a:rPr lang="ru-RU" dirty="0" smtClean="0"/>
              <a:t>осле завершения испытания забирает у эксперта запечатанные протоколы и передаёт в штаб.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1668</TotalTime>
  <Words>999</Words>
  <Application>Microsoft Office PowerPoint</Application>
  <PresentationFormat>Произвольный</PresentationFormat>
  <Paragraphs>70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Городская</vt:lpstr>
      <vt:lpstr>Рекомендации по организации и проведению итогового собеседования по русскому языку в 2024 году</vt:lpstr>
      <vt:lpstr>Сроки и продолжительность проведения итогового собеседования</vt:lpstr>
      <vt:lpstr>Слайд 3</vt:lpstr>
      <vt:lpstr>Проведение итогового собеседования</vt:lpstr>
      <vt:lpstr>Слайд 5</vt:lpstr>
      <vt:lpstr>Слайд 6</vt:lpstr>
      <vt:lpstr>Особенности организации и проведения итогового собеседования для участников итогового собеседования с ОВЗ, участников итогового собеседования – детей-инвалидов и инвалидов</vt:lpstr>
      <vt:lpstr>Порядок проверки и оценивания итогового собеседования </vt:lpstr>
      <vt:lpstr>Задача собеседника</vt:lpstr>
      <vt:lpstr>Слайд 10</vt:lpstr>
      <vt:lpstr>Инструкция для эксперта до начала собеседования</vt:lpstr>
      <vt:lpstr>В день проведения итогового собеседования</vt:lpstr>
      <vt:lpstr>Во время проведения итогового собеседования</vt:lpstr>
      <vt:lpstr>Слайд 14</vt:lpstr>
      <vt:lpstr>Результаты итогового собеседования 2023</vt:lpstr>
      <vt:lpstr>Рекомендации по подготовке обучающихся к заданиям 1-4 итогового собеседования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результатов ОГЭ – 2023</dc:title>
  <dc:creator>CRE</dc:creator>
  <cp:lastModifiedBy>Админ</cp:lastModifiedBy>
  <cp:revision>35</cp:revision>
  <dcterms:created xsi:type="dcterms:W3CDTF">2023-08-23T05:05:27Z</dcterms:created>
  <dcterms:modified xsi:type="dcterms:W3CDTF">2024-01-29T15:09:19Z</dcterms:modified>
</cp:coreProperties>
</file>