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93" r:id="rId4"/>
    <p:sldId id="294" r:id="rId5"/>
    <p:sldId id="295" r:id="rId6"/>
    <p:sldId id="273" r:id="rId7"/>
    <p:sldId id="257" r:id="rId8"/>
    <p:sldId id="258" r:id="rId9"/>
    <p:sldId id="259" r:id="rId10"/>
    <p:sldId id="260" r:id="rId11"/>
    <p:sldId id="287" r:id="rId12"/>
    <p:sldId id="288" r:id="rId13"/>
    <p:sldId id="261" r:id="rId14"/>
    <p:sldId id="276" r:id="rId15"/>
    <p:sldId id="278" r:id="rId16"/>
    <p:sldId id="279" r:id="rId17"/>
    <p:sldId id="280" r:id="rId18"/>
    <p:sldId id="296" r:id="rId19"/>
    <p:sldId id="281" r:id="rId20"/>
    <p:sldId id="282" r:id="rId21"/>
    <p:sldId id="283" r:id="rId22"/>
    <p:sldId id="284" r:id="rId23"/>
    <p:sldId id="285" r:id="rId24"/>
    <p:sldId id="286" r:id="rId25"/>
    <p:sldId id="289" r:id="rId26"/>
    <p:sldId id="263" r:id="rId27"/>
    <p:sldId id="265" r:id="rId28"/>
    <p:sldId id="267" r:id="rId29"/>
    <p:sldId id="270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414" autoAdjust="0"/>
    <p:restoredTop sz="94717" autoAdjust="0"/>
  </p:normalViewPr>
  <p:slideViewPr>
    <p:cSldViewPr>
      <p:cViewPr>
        <p:scale>
          <a:sx n="77" d="100"/>
          <a:sy n="77" d="100"/>
        </p:scale>
        <p:origin x="-11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1;&#1080;&#1095;&#1085;&#1099;&#1077;%20&#1087;&#1072;&#1087;&#1082;&#1080;\&#1042;&#1083;&#1072;&#1076;&#1077;&#1083;&#1077;&#1094;\Desktop\baseofmp3.com_Alemdar_Karamanov_-_Ave_Maria.mp3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«Реализация регионального компонента при обучении предметам искусства»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09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Дом-музей И.К. Айвазовского – г. Феодосия</a:t>
            </a:r>
            <a:endParaRPr lang="ru-RU" sz="3200" b="1" dirty="0"/>
          </a:p>
        </p:txBody>
      </p:sp>
      <p:pic>
        <p:nvPicPr>
          <p:cNvPr id="13314" name="Picture 2" descr="D:\Личные папки\Владелец\Desktop\elling_feo10_39_1387980333_2013-12-25-04-05-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312" y="204074"/>
            <a:ext cx="8933288" cy="5946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Ованес Константинович Гайвазовский (Иван Айвазовский) родился 17 июля 1817 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1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Личные папки\Владелец\Desktop\морской пролив с мая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562850" cy="5998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838200" y="62484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И.К. Айвазовский «Морской пролив с маяком»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8513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019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Ливадийский</a:t>
            </a:r>
            <a:r>
              <a:rPr lang="ru-RU" sz="3200" b="1" dirty="0" smtClean="0"/>
              <a:t> дворец</a:t>
            </a:r>
            <a:endParaRPr lang="ru-RU" sz="3200" b="1" dirty="0"/>
          </a:p>
        </p:txBody>
      </p:sp>
      <p:pic>
        <p:nvPicPr>
          <p:cNvPr id="14338" name="Picture 2" descr="D:\Личные папки\Владелец\Desktop\13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986382" cy="5765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8640"/>
            <a:ext cx="8208912" cy="6480720"/>
          </a:xfrm>
        </p:spPr>
      </p:pic>
    </p:spTree>
    <p:extLst>
      <p:ext uri="{BB962C8B-B14F-4D97-AF65-F5344CB8AC3E}">
        <p14:creationId xmlns="" xmlns:p14="http://schemas.microsoft.com/office/powerpoint/2010/main" val="42281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4.infourok.ru/uploads/ex/11a4/0007b2c3-77cbba46/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13"/>
            <a:ext cx="8592889" cy="6444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7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Крымские композиторы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295400"/>
            <a:ext cx="4290556" cy="838200"/>
          </a:xfrm>
        </p:spPr>
        <p:txBody>
          <a:bodyPr/>
          <a:lstStyle/>
          <a:p>
            <a:r>
              <a:rPr lang="ru-RU" dirty="0" smtClean="0"/>
              <a:t>Ильяс </a:t>
            </a:r>
            <a:r>
              <a:rPr lang="ru-RU" dirty="0" err="1" smtClean="0"/>
              <a:t>Бахшиш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92241" cy="762000"/>
          </a:xfrm>
        </p:spPr>
        <p:txBody>
          <a:bodyPr/>
          <a:lstStyle/>
          <a:p>
            <a:r>
              <a:rPr lang="ru-RU" dirty="0" smtClean="0"/>
              <a:t>Александр </a:t>
            </a:r>
            <a:r>
              <a:rPr lang="ru-RU" dirty="0" err="1" smtClean="0"/>
              <a:t>Спендияров</a:t>
            </a:r>
            <a:endParaRPr lang="ru-RU" dirty="0"/>
          </a:p>
        </p:txBody>
      </p:sp>
      <p:pic>
        <p:nvPicPr>
          <p:cNvPr id="7" name="Picture 4" descr="http://avproduction.am/imagedb/persons/9/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384376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rimea.gov.ru/content/uploads/images/bakshishe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528392" cy="3810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Крымские композиторы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сервер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Какура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Нариман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Велишаев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799"/>
            <a:ext cx="3646006" cy="446449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8004"/>
            <a:ext cx="3748627" cy="447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18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iRHDO4ZQ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567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7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SMRK3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81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/>
              <a:t>  В рамках внедрения новых образовательных стандартов </a:t>
            </a:r>
            <a:r>
              <a:rPr lang="ru-RU" dirty="0" smtClean="0"/>
              <a:t> </a:t>
            </a:r>
            <a:r>
              <a:rPr lang="ru-RU" dirty="0"/>
              <a:t>региональный компонент </a:t>
            </a:r>
            <a:r>
              <a:rPr lang="ru-RU" dirty="0" smtClean="0"/>
              <a:t> </a:t>
            </a:r>
            <a:r>
              <a:rPr lang="ru-RU" dirty="0"/>
              <a:t>становится неотъемлемой частью образовательного процесса. Введение его в предмет не должно быть </a:t>
            </a:r>
            <a:r>
              <a:rPr lang="ru-RU" dirty="0" smtClean="0"/>
              <a:t>искусственным.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66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Крымские татары</a:t>
            </a:r>
            <a:endParaRPr lang="ru-RU" dirty="0"/>
          </a:p>
        </p:txBody>
      </p:sp>
      <p:pic>
        <p:nvPicPr>
          <p:cNvPr id="13314" name="Picture 2" descr="E:\society_na-prazdnovanii-hydyrleza-vlasti-kryma-stancevali-haytarmu-foto_4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55" y="1600200"/>
            <a:ext cx="6785089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72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украинцы</a:t>
            </a:r>
            <a:endParaRPr lang="ru-RU" dirty="0"/>
          </a:p>
        </p:txBody>
      </p:sp>
      <p:pic>
        <p:nvPicPr>
          <p:cNvPr id="14338" name="Picture 2" descr="E:\Украинцы_в_Крым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36704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7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Крымские немцы</a:t>
            </a:r>
            <a:endParaRPr lang="ru-RU" dirty="0"/>
          </a:p>
        </p:txBody>
      </p:sp>
      <p:pic>
        <p:nvPicPr>
          <p:cNvPr id="15362" name="Picture 2" descr="E:\902cc5cc961b1eac831e9c27d581ab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03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русские</a:t>
            </a:r>
            <a:endParaRPr lang="ru-RU" dirty="0"/>
          </a:p>
        </p:txBody>
      </p:sp>
      <p:pic>
        <p:nvPicPr>
          <p:cNvPr id="17410" name="Picture 2" descr="E: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59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Крымские греки</a:t>
            </a:r>
            <a:endParaRPr lang="ru-RU" dirty="0"/>
          </a:p>
        </p:txBody>
      </p:sp>
      <p:pic>
        <p:nvPicPr>
          <p:cNvPr id="18434" name="Picture 2" descr="E:\231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120106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50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E:\klimat_gornogo_kryma_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793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62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чные папки\Владелец\Desktop\pisateli_20_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996175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6800" y="11430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Крым,</a:t>
            </a:r>
          </a:p>
          <a:p>
            <a:r>
              <a:rPr lang="ru-RU" sz="3200" b="1" dirty="0" smtClean="0"/>
              <a:t>А копия Древнего рая!</a:t>
            </a:r>
          </a:p>
          <a:p>
            <a:r>
              <a:rPr lang="ru-RU" sz="3200" b="1" dirty="0" smtClean="0"/>
              <a:t>Какая фауна,</a:t>
            </a:r>
          </a:p>
          <a:p>
            <a:r>
              <a:rPr lang="ru-RU" sz="3200" b="1" dirty="0" smtClean="0"/>
              <a:t>Флора</a:t>
            </a:r>
          </a:p>
          <a:p>
            <a:r>
              <a:rPr lang="ru-RU" sz="3200" b="1" dirty="0" smtClean="0"/>
              <a:t>И климат!</a:t>
            </a:r>
          </a:p>
          <a:p>
            <a:r>
              <a:rPr lang="ru-RU" sz="3200" b="1" dirty="0" smtClean="0"/>
              <a:t>Пою,</a:t>
            </a:r>
          </a:p>
          <a:p>
            <a:r>
              <a:rPr lang="ru-RU" sz="3200" b="1" dirty="0" smtClean="0"/>
              <a:t>Восторгаясь</a:t>
            </a:r>
          </a:p>
          <a:p>
            <a:r>
              <a:rPr lang="ru-RU" sz="3200" b="1" dirty="0" smtClean="0"/>
              <a:t>И озираясь.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6019800"/>
            <a:ext cx="411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Владимир Владимирович Маяковский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ичные папки\Владелец\Desktop\36025_html_44e082d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1"/>
            <a:ext cx="4114800" cy="5164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43400" y="1524000"/>
            <a:ext cx="48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Кто видел край, где роскошью природы</a:t>
            </a:r>
          </a:p>
          <a:p>
            <a:r>
              <a:rPr lang="ru-RU" sz="2400" b="1" dirty="0" smtClean="0"/>
              <a:t>Оживлены дубравы и луга,</a:t>
            </a:r>
          </a:p>
          <a:p>
            <a:r>
              <a:rPr lang="ru-RU" sz="2400" b="1" dirty="0" smtClean="0"/>
              <a:t>Где весело шумят и блещут воды</a:t>
            </a:r>
          </a:p>
          <a:p>
            <a:r>
              <a:rPr lang="ru-RU" sz="2400" b="1" dirty="0" smtClean="0"/>
              <a:t>И мирные ласкают берега,</a:t>
            </a:r>
          </a:p>
          <a:p>
            <a:r>
              <a:rPr lang="ru-RU" sz="2400" b="1" dirty="0" smtClean="0"/>
              <a:t>Где на холмы под лавровые своды</a:t>
            </a:r>
          </a:p>
          <a:p>
            <a:r>
              <a:rPr lang="ru-RU" sz="2400" b="1" dirty="0" smtClean="0"/>
              <a:t>Не смеют лечь угрюмые снега?</a:t>
            </a:r>
          </a:p>
          <a:p>
            <a:r>
              <a:rPr lang="ru-RU" sz="2400" b="1" dirty="0" smtClean="0"/>
              <a:t>Скажите мне: кто видел край прелестный,</a:t>
            </a:r>
          </a:p>
          <a:p>
            <a:r>
              <a:rPr lang="ru-RU" sz="2400" b="1" dirty="0" smtClean="0"/>
              <a:t>Где я любил, изгнанник неизвестный?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867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Личные папки\Владелец\Desktop\819f7401d64049ce6a8fbfb90263d5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667000" cy="38121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D:\Личные папки\Владелец\Desktop\Ukrainka Lesia (1886 photo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11160"/>
            <a:ext cx="2438400" cy="3946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9" name="Picture 5" descr="D:\Личные папки\Владелец\Desktop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28600"/>
            <a:ext cx="3148012" cy="3895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6" descr="D:\Личные папки\Владелец\Desktop\19_marina-cvetae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3048000"/>
            <a:ext cx="2667000" cy="3574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1" name="Picture 7" descr="D:\Личные папки\Владелец\Desktop\norm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81000"/>
            <a:ext cx="2763086" cy="37388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2" name="Picture 8" descr="D:\Личные папки\Владелец\Desktop\10539392_1263625755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048000"/>
            <a:ext cx="2680651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ичные папки\Владелец\Desktop\59639694_ayvaz1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6007514" cy="4525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Море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1430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Солнце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447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Волна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20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Ветерок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3429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Берег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4572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Горы</a:t>
            </a:r>
            <a:endParaRPr lang="ru-RU" sz="3200" b="1" dirty="0"/>
          </a:p>
        </p:txBody>
      </p:sp>
      <p:pic>
        <p:nvPicPr>
          <p:cNvPr id="11" name="baseofmp3.com_Alemdar_Karamanov_-_Ave_Mar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2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629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829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29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229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429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629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Целью введения </a:t>
            </a:r>
            <a:r>
              <a:rPr lang="ru-RU" dirty="0" smtClean="0"/>
              <a:t>РК </a:t>
            </a:r>
            <a:r>
              <a:rPr lang="ru-RU" dirty="0"/>
              <a:t>в программу по музыке в соответствии с требованиями ФГОС ООО – формирование гражданской сознательности, осознание своей этнической и национальной принадлежности, духовно-нравственное воспитание, формирование уважительного отношения к истории и культуре своего и других народов.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01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ичные папки\Владелец\Desktop\95744028_0_94417_a3b8180c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617712" cy="62958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162800" y="16002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2667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 Крыме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3810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знаешь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876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ТЫ?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ичные папки\Владелец\Desktop\0a07aa3d3415f0b94b7192c1df24d6f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3958341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D:\Личные папки\Владелец\Desktop\49e5faa3e546c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762000"/>
            <a:ext cx="3996406" cy="3003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2" descr="D:\Личные папки\Владелец\Desktop\elling_feo10_39_1387980333_2013-12-25-04-05-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276600"/>
            <a:ext cx="4088329" cy="2721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D:\Личные папки\Владелец\Desktop\13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429000"/>
            <a:ext cx="4235770" cy="2717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362" name="Picture 2" descr="D:\Личные папки\Владелец\Desktop\63f804679b0b63d449d78ebe89a783c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1850" y="152400"/>
            <a:ext cx="8932150" cy="6394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62200" y="4724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Я КРЫМЧАНИН!</a:t>
            </a:r>
            <a:endParaRPr lang="ru-RU" sz="4000" b="1" dirty="0">
              <a:solidFill>
                <a:schemeClr val="bg1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достижения этой цели, необходимо «подогревать» интерес к родной культуре у учащихся  с первой встречи и на протяжении всех дальнейших лет обучения.  К счастью, у нас есть уникальная возможность внедрять </a:t>
            </a:r>
            <a:r>
              <a:rPr lang="ru-RU" dirty="0" smtClean="0"/>
              <a:t>РК </a:t>
            </a:r>
            <a:r>
              <a:rPr lang="ru-RU" dirty="0"/>
              <a:t>в уроки с первых же дней учебного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9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Одной из основных задач предмета «Музыка» является формирование чувства любви к </a:t>
            </a:r>
            <a:r>
              <a:rPr lang="ru-RU" smtClean="0"/>
              <a:t>родному краю, </a:t>
            </a:r>
            <a:r>
              <a:rPr lang="ru-RU"/>
              <a:t>без которого невозможно воспитать гражданина и патриота, сформировать у ребёнка чувство собственного достоинства.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6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Музыка родного края</a:t>
            </a:r>
            <a:endParaRPr lang="ru-RU" dirty="0"/>
          </a:p>
        </p:txBody>
      </p:sp>
      <p:pic>
        <p:nvPicPr>
          <p:cNvPr id="19458" name="Picture 2" descr="E:\0013295_tetrad-48l-a5-kletka-lbl-kry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51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чные папки\Владелец\Desktop\67366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700239" cy="51878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КАРТА КРЫМА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Ласточкино гнездо – г. Ялта</a:t>
            </a:r>
            <a:endParaRPr lang="ru-RU" sz="2800" b="1" dirty="0"/>
          </a:p>
        </p:txBody>
      </p:sp>
      <p:pic>
        <p:nvPicPr>
          <p:cNvPr id="11266" name="Picture 2" descr="D:\Личные папки\Владелец\Desktop\0a07aa3d3415f0b94b7192c1df24d6f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15184" cy="586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6019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Ханский дворец– г. Бахчисарай</a:t>
            </a:r>
            <a:endParaRPr lang="ru-RU" sz="3200" b="1" dirty="0"/>
          </a:p>
        </p:txBody>
      </p:sp>
      <p:pic>
        <p:nvPicPr>
          <p:cNvPr id="12290" name="Picture 2" descr="D:\Личные папки\Владелец\Desktop\49e5faa3e546c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7848600" cy="5898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664</TotalTime>
  <Words>242</Words>
  <Application>Microsoft Office PowerPoint</Application>
  <PresentationFormat>Экран (4:3)</PresentationFormat>
  <Paragraphs>51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Слайд 2</vt:lpstr>
      <vt:lpstr>Слайд 3</vt:lpstr>
      <vt:lpstr>Слайд 4</vt:lpstr>
      <vt:lpstr>Слайд 5</vt:lpstr>
      <vt:lpstr>                 Музыка родного края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         Крымские композиторы</vt:lpstr>
      <vt:lpstr>               Крымские композиторы    сервер Какура                                       Нариман Велишаев</vt:lpstr>
      <vt:lpstr>Слайд 18</vt:lpstr>
      <vt:lpstr>Слайд 19</vt:lpstr>
      <vt:lpstr>Крымские татары</vt:lpstr>
      <vt:lpstr>украинцы</vt:lpstr>
      <vt:lpstr>Крымские немцы</vt:lpstr>
      <vt:lpstr>русские</vt:lpstr>
      <vt:lpstr>Крымские греки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и музыка о Крыме</dc:title>
  <dc:creator>Владелец</dc:creator>
  <cp:lastModifiedBy>Надежда</cp:lastModifiedBy>
  <cp:revision>69</cp:revision>
  <dcterms:created xsi:type="dcterms:W3CDTF">2014-11-24T05:26:18Z</dcterms:created>
  <dcterms:modified xsi:type="dcterms:W3CDTF">2021-01-23T16:25:50Z</dcterms:modified>
</cp:coreProperties>
</file>