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70" r:id="rId3"/>
    <p:sldId id="271" r:id="rId4"/>
    <p:sldId id="263" r:id="rId5"/>
    <p:sldId id="272" r:id="rId6"/>
    <p:sldId id="273" r:id="rId7"/>
    <p:sldId id="274" r:id="rId8"/>
    <p:sldId id="275" r:id="rId9"/>
    <p:sldId id="276" r:id="rId10"/>
    <p:sldId id="277" r:id="rId11"/>
    <p:sldId id="281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821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1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EEB5F3-46D5-4827-9176-87B3ED4087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9C46714-EA01-4BA8-B3F4-1804E1ADDE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FFA0AC6-9EBA-40E1-BBC8-87B9F008BC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05.05.2025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BDAAFA1-B9E1-4CF6-9E6D-876137767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2847870-C82B-4F62-91CF-02C2A8DE6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20814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F60D616-074D-47B4-B726-E9928A98B0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05.05.2025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9EA2C6B-320E-404F-B8A0-821D10932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BFE942B-7393-4B73-A8D9-DB6C12184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18669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7CEB6D-ED6D-4526-81A8-6B48D45004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752732C-DB42-4FF4-B63F-BDB95C239D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D427B4B-0BA1-4E32-AC35-3A7656175D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8EFE849-CF36-4DF7-B3AA-B5613D2784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05.05.2025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0B612AF-149D-40FD-81B8-0BEF0CA21F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186FBBA-6EDD-41C1-83F2-A92D6A1E12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76018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E0E3E9-2EA0-4F93-ACF3-69B3BFD810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28FF30DC-8368-4617-B796-6D8CD1AA93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90E88DC-1E9E-475D-B470-7C75BF6F8A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7651535-13B0-4736-B6E0-8114A25C3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05.05.2025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85029B0-26CA-4FD7-8F74-A591073467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CFDCF4F-29F3-434F-93BF-7145496CAF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29684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119624-59D1-41E3-AEA2-748028B578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761F556-4960-4FFB-84B0-6DD9DECFF6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F3852AA-44AB-40DE-ABB5-D989F49F6D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05.05.2025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FF99121-21B5-44CE-A3CC-FB750D001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BA2C88A-CBD1-4F5D-AFDA-B87C66F4D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88017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9D2C97F-DA00-4FE0-831A-7C4145CC87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9E203A0-4947-4CC0-B314-D5F901EC7B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39999C7-CA6F-4918-9A59-E4F9979B2F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05.05.2025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7F7D328-60F9-4536-BF6F-A15329120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C5CB392-EC5F-4163-9BD2-AD0959FD7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1579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CF96D8-8510-4EF3-B422-332DC57E5B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3007763-0BB5-4DD5-BC47-1C50AB65A6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05.05.2025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048DF2C-669A-4DCA-8793-1F7410D7F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933E309-0F6F-484F-98FA-46AB4551E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9087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EEB5F3-46D5-4827-9176-87B3ED4087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34510" y="5364000"/>
            <a:ext cx="9144000" cy="1305000"/>
          </a:xfrm>
        </p:spPr>
        <p:txBody>
          <a:bodyPr anchor="b"/>
          <a:lstStyle>
            <a:lvl1pPr algn="ctr"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1002122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2AF823D-AA6C-41CE-8369-D43088671A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0700" y="1809000"/>
            <a:ext cx="11730600" cy="45029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D5513ABB-3665-4C04-B6E2-F771C72F9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6000" y="144000"/>
            <a:ext cx="8812800" cy="1325563"/>
          </a:xfrm>
        </p:spPr>
        <p:txBody>
          <a:bodyPr>
            <a:normAutofit/>
          </a:bodyPr>
          <a:lstStyle>
            <a:lvl1pPr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4688073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D4EC29-EC9D-4966-9B2F-5A81BAAA1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6000" y="144000"/>
            <a:ext cx="8812800" cy="1325563"/>
          </a:xfrm>
        </p:spPr>
        <p:txBody>
          <a:bodyPr>
            <a:normAutofit/>
          </a:bodyPr>
          <a:lstStyle>
            <a:lvl1pPr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4020718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78A106-66FA-4DD6-BAB3-B8D8393A6A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C6B7C11-BF9E-408C-887F-6B9BC18637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579E133-BC16-4FB3-9BC0-B6A568D98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05.05.2025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95CB5E0-055B-4886-BB25-0C7618D30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410B8AC-7215-4E96-8E27-FC440628E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7279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456F72-33A8-4910-A853-F0EF915F06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3EF7DE8-23CA-4D99-8CC9-4903DDD552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8C177F8-D6AF-47A0-B490-1B3CDFEE6E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B72E65B-AF1C-4F65-9941-D855AC96A7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05.05.2025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08AAEDA-38B0-46A7-BB17-DB378E2D8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07335DD-857A-49BC-BF94-7878B3D9B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30118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7FFB23-FD3E-408F-A23F-485521549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557B89F-6135-4F2B-893F-E89610007D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995CA68-6719-40C1-95A2-F647EA7FA4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A4B353A-0A39-4E56-A1C1-2DDA22C594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2A394CB-908A-4E67-874E-EA58FD2B22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A4D78FF-9BDC-47EE-AD08-F85FEF056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05.05.2025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B64B697-85E0-44B7-99FA-9C7AC68592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2D574AC-5168-4E22-8835-2D38CC2BB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27146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9317D4-8ACB-498D-8524-4257775409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58D9979-8217-47E8-9E8D-B2D0F8032B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05.05.2025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87BFD1B-2793-4D83-B874-8CE6EE8A1F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293DF3D-5BBD-49D4-B217-881FB1389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53800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7ACF60-303D-438B-ADDF-FD8A00C5B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D57D61A-5D1E-48D1-8F9F-72DCC61312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6FE97FC-8D71-4940-B6BB-6862C76594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9DCA0-1BB0-4A78-B9FD-CBA4791AF1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05.05.2025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017A4A-6BE4-47CB-9CD4-A285E2D43D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9B2747D-D825-4A66-8A60-C4EE4BC746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941388-63F8-4FEC-99A6-4E4A5CF5E8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1849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jpeg"/><Relationship Id="rId5" Type="http://schemas.openxmlformats.org/officeDocument/2006/relationships/image" Target="../media/image22.png"/><Relationship Id="rId4" Type="http://schemas.openxmlformats.org/officeDocument/2006/relationships/image" Target="../media/image21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78A402B-EC8F-4913-9E37-C2F778C4FF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0700" y="3873500"/>
            <a:ext cx="11730600" cy="2438463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ru-RU" sz="5400" b="1" dirty="0" smtClean="0">
              <a:latin typeface="+mj-lt"/>
            </a:endParaRPr>
          </a:p>
          <a:p>
            <a:pPr marL="0" indent="0">
              <a:buNone/>
            </a:pPr>
            <a:endParaRPr lang="ru-RU" sz="5400" b="1" dirty="0">
              <a:latin typeface="+mj-lt"/>
            </a:endParaRPr>
          </a:p>
          <a:p>
            <a:pPr marL="0" indent="0">
              <a:buNone/>
            </a:pPr>
            <a:endParaRPr lang="ru-RU" sz="5400" b="1" dirty="0" smtClean="0">
              <a:latin typeface="+mj-lt"/>
            </a:endParaRPr>
          </a:p>
          <a:p>
            <a:pPr marL="0" indent="0">
              <a:buNone/>
            </a:pPr>
            <a:r>
              <a:rPr lang="ru-RU" sz="21600" b="1" dirty="0" smtClean="0">
                <a:latin typeface="+mj-lt"/>
              </a:rPr>
              <a:t>Чиглазова </a:t>
            </a:r>
            <a:r>
              <a:rPr lang="ru-RU" sz="21600" b="1" dirty="0">
                <a:latin typeface="+mj-lt"/>
              </a:rPr>
              <a:t>Татьяна Николаевна</a:t>
            </a:r>
            <a:br>
              <a:rPr lang="ru-RU" sz="21600" b="1" dirty="0">
                <a:latin typeface="+mj-lt"/>
              </a:rPr>
            </a:br>
            <a:r>
              <a:rPr lang="ru-RU" sz="21600" b="1" dirty="0">
                <a:latin typeface="+mj-lt"/>
              </a:rPr>
              <a:t>МБОУ «Родниковская школа-гимназия»</a:t>
            </a:r>
            <a:br>
              <a:rPr lang="ru-RU" sz="21600" b="1" dirty="0">
                <a:latin typeface="+mj-lt"/>
              </a:rPr>
            </a:br>
            <a:r>
              <a:rPr lang="ru-RU" sz="21600" b="1" dirty="0">
                <a:latin typeface="+mj-lt"/>
              </a:rPr>
              <a:t>Симферопольского </a:t>
            </a:r>
            <a:r>
              <a:rPr lang="ru-RU" sz="21600" b="1" dirty="0" smtClean="0">
                <a:latin typeface="+mj-lt"/>
              </a:rPr>
              <a:t>района </a:t>
            </a:r>
            <a:endParaRPr lang="ru-RU" sz="21600" b="1" dirty="0">
              <a:latin typeface="+mj-lt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00" y="347661"/>
            <a:ext cx="3121152" cy="3121152"/>
          </a:xfrm>
          <a:prstGeom prst="rect">
            <a:avLst/>
          </a:prstGeom>
        </p:spPr>
      </p:pic>
      <p:pic>
        <p:nvPicPr>
          <p:cNvPr id="7" name="Picture 4" descr="https://sun9-18.userapi.com/impg/yxJOPxwsZLXpgc2NRfKLo8U3hr7HU4dqrZ3ZSg/LIWGy1iW2uk.jpg?size=1280x853&amp;quality=95&amp;sign=5ccda8bd65d2362683f79c4b6c03f6ee&amp;type=alb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2767" y="347661"/>
            <a:ext cx="6638333" cy="4008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6118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4510" y="1028700"/>
            <a:ext cx="9033924" cy="5550123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4495800" y="508000"/>
            <a:ext cx="5905500" cy="52070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 smtClean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Награды детей</a:t>
            </a:r>
            <a:br>
              <a:rPr lang="ru-RU" sz="2800" b="1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</a:br>
            <a:endParaRPr lang="ru-RU" sz="28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7000" y="419635"/>
            <a:ext cx="2927510" cy="624786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b="1" dirty="0" smtClean="0">
                <a:solidFill>
                  <a:schemeClr val="bg1"/>
                </a:solidFill>
                <a:latin typeface="+mj-lt"/>
              </a:rPr>
              <a:t>Поисково-исследовательская деятельность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ru-RU" sz="2000" b="1" dirty="0" smtClean="0">
                <a:solidFill>
                  <a:schemeClr val="bg1"/>
                </a:solidFill>
                <a:latin typeface="+mj-lt"/>
              </a:rPr>
              <a:t>Участие в олимпиадах, творческих конкурсах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b="1" dirty="0" smtClean="0">
                <a:solidFill>
                  <a:schemeClr val="bg1"/>
                </a:solidFill>
                <a:latin typeface="+mj-lt"/>
              </a:rPr>
              <a:t>Участие в проектах социально-патриотического направления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b="1" dirty="0" smtClean="0">
                <a:solidFill>
                  <a:schemeClr val="bg1"/>
                </a:solidFill>
                <a:latin typeface="+mj-lt"/>
              </a:rPr>
              <a:t>Профориентационные занятия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b="1" dirty="0" smtClean="0">
                <a:solidFill>
                  <a:schemeClr val="bg1"/>
                </a:solidFill>
                <a:latin typeface="+mj-lt"/>
              </a:rPr>
              <a:t>Экскурсии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b="1" dirty="0" smtClean="0">
                <a:solidFill>
                  <a:schemeClr val="bg1"/>
                </a:solidFill>
                <a:latin typeface="+mj-lt"/>
              </a:rPr>
              <a:t>Туристические  походы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b="1" dirty="0" smtClean="0">
                <a:solidFill>
                  <a:schemeClr val="bg1"/>
                </a:solidFill>
                <a:latin typeface="+mj-lt"/>
              </a:rPr>
              <a:t>Участие в коллективных творческих проектах РДШ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b="1" dirty="0" smtClean="0">
                <a:solidFill>
                  <a:schemeClr val="bg1"/>
                </a:solidFill>
                <a:latin typeface="+mj-lt"/>
              </a:rPr>
              <a:t>Знакомство с музейным делом</a:t>
            </a:r>
            <a:endParaRPr lang="ru-RU" sz="2000" b="1" dirty="0">
              <a:solidFill>
                <a:schemeClr val="bg1"/>
              </a:solidFill>
              <a:latin typeface="+mj-lt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ru-RU" sz="2000" b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42397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86100" y="5613400"/>
            <a:ext cx="61595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chemeClr val="bg1"/>
                </a:solidFill>
              </a:rPr>
              <a:t>Спасибо за внимание!</a:t>
            </a:r>
            <a:endParaRPr lang="ru-RU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66132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19200" y="304800"/>
            <a:ext cx="10972800" cy="1193801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Представление педагогического опыта, 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инновационных форм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методов обучения</a:t>
            </a:r>
            <a:endParaRPr lang="ru-RU" sz="3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137400" y="1638304"/>
            <a:ext cx="4381500" cy="52070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Информационное общество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137400" y="3026654"/>
            <a:ext cx="4381500" cy="52070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Гармоничная личность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трелка вниз 9"/>
          <p:cNvSpPr/>
          <p:nvPr/>
        </p:nvSpPr>
        <p:spPr>
          <a:xfrm>
            <a:off x="9156700" y="2364232"/>
            <a:ext cx="342900" cy="457194"/>
          </a:xfrm>
          <a:prstGeom prst="downArrow">
            <a:avLst>
              <a:gd name="adj1" fmla="val 50000"/>
              <a:gd name="adj2" fmla="val 55241"/>
            </a:avLst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7137400" y="3739275"/>
            <a:ext cx="4381500" cy="52070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Функционально-грамотная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137400" y="4451896"/>
            <a:ext cx="4381500" cy="52070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Активная и самостоятельная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137400" y="5164517"/>
            <a:ext cx="4381500" cy="52070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Творческая и креативная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219200" y="1918316"/>
            <a:ext cx="4381500" cy="674513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Инновационное обучение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Стрелка вниз 15"/>
          <p:cNvSpPr/>
          <p:nvPr/>
        </p:nvSpPr>
        <p:spPr>
          <a:xfrm rot="2368327">
            <a:off x="1886958" y="2817510"/>
            <a:ext cx="342900" cy="457194"/>
          </a:xfrm>
          <a:prstGeom prst="downArrow">
            <a:avLst>
              <a:gd name="adj1" fmla="val 50000"/>
              <a:gd name="adj2" fmla="val 55241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17" name="Стрелка вниз 16"/>
          <p:cNvSpPr/>
          <p:nvPr/>
        </p:nvSpPr>
        <p:spPr>
          <a:xfrm rot="20228106">
            <a:off x="3973177" y="3011658"/>
            <a:ext cx="342900" cy="457194"/>
          </a:xfrm>
          <a:prstGeom prst="downArrow">
            <a:avLst>
              <a:gd name="adj1" fmla="val 50000"/>
              <a:gd name="adj2" fmla="val 55241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155820" y="3331561"/>
            <a:ext cx="3167784" cy="52070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Интерактивные методы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159038" y="3998642"/>
            <a:ext cx="3356061" cy="788275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Личностно ориентированное обучение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Стрелка вниз 20"/>
          <p:cNvSpPr/>
          <p:nvPr/>
        </p:nvSpPr>
        <p:spPr>
          <a:xfrm rot="869621">
            <a:off x="2110163" y="4362395"/>
            <a:ext cx="342900" cy="457194"/>
          </a:xfrm>
          <a:prstGeom prst="downArrow">
            <a:avLst>
              <a:gd name="adj1" fmla="val 50000"/>
              <a:gd name="adj2" fmla="val 55241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155820" y="4967889"/>
            <a:ext cx="3167784" cy="52070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Проблемное обучение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Стрелка вниз 22"/>
          <p:cNvSpPr/>
          <p:nvPr/>
        </p:nvSpPr>
        <p:spPr>
          <a:xfrm>
            <a:off x="4391429" y="5106176"/>
            <a:ext cx="342900" cy="457194"/>
          </a:xfrm>
          <a:prstGeom prst="downArrow">
            <a:avLst>
              <a:gd name="adj1" fmla="val 50000"/>
              <a:gd name="adj2" fmla="val 55241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2336076" y="5831602"/>
            <a:ext cx="4353952" cy="788275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Медиаобразовательные технологии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5023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71173" y="1190910"/>
            <a:ext cx="3670300" cy="674513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Интерактивные методы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152900" y="254616"/>
            <a:ext cx="4038600" cy="788275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Личностно ориентированное обучение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610600" y="1359516"/>
            <a:ext cx="3340100" cy="654487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Проблемное обучение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8518" y="2108726"/>
            <a:ext cx="2712182" cy="2228850"/>
          </a:xfrm>
        </p:spPr>
      </p:pic>
      <p:pic>
        <p:nvPicPr>
          <p:cNvPr id="10" name="Объект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6066" y="4432299"/>
            <a:ext cx="2789168" cy="2286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1822" y="1190910"/>
            <a:ext cx="4367612" cy="260639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4310647"/>
            <a:ext cx="3733246" cy="235100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1473" y="3797300"/>
            <a:ext cx="2743018" cy="295094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973" y="1784840"/>
            <a:ext cx="3525114" cy="252580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4491" y="3797300"/>
            <a:ext cx="2066525" cy="2899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609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97100" y="93200"/>
            <a:ext cx="7229224" cy="1697500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/>
              <a:t/>
            </a:r>
            <a:br>
              <a:rPr lang="ru-RU" sz="4400" dirty="0" smtClean="0"/>
            </a:br>
            <a:endParaRPr lang="ru-RU" sz="3600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2451100" y="93200"/>
            <a:ext cx="7810500" cy="1338362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Медиаобразовательные технологии</a:t>
            </a:r>
            <a:endParaRPr lang="ru-RU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7" name="Рисунок 3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76689">
            <a:off x="219320" y="1387976"/>
            <a:ext cx="4207160" cy="3395376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2221" y="1107050"/>
            <a:ext cx="5164103" cy="2314400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7444" y="3267875"/>
            <a:ext cx="4086193" cy="1914572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67796">
            <a:off x="151795" y="4780231"/>
            <a:ext cx="4570495" cy="1605459"/>
          </a:xfrm>
          <a:prstGeom prst="rect">
            <a:avLst/>
          </a:prstGeom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7295" y="3784328"/>
            <a:ext cx="3785410" cy="2506300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17996">
            <a:off x="9240208" y="1233611"/>
            <a:ext cx="2849222" cy="2352766"/>
          </a:xfrm>
          <a:prstGeom prst="rect">
            <a:avLst/>
          </a:prstGeom>
        </p:spPr>
      </p:pic>
      <p:pic>
        <p:nvPicPr>
          <p:cNvPr id="44" name="Рисунок 43" descr="http://vsesvoimirykami.ru/wp-content/uploads/2019/02/Kak-sdelat-lepbuk-svoimi-rukami-52-1024x713.jpg"/>
          <p:cNvPicPr/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157585" y="5182447"/>
            <a:ext cx="2571198" cy="1552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43551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57200" y="152401"/>
            <a:ext cx="4381500" cy="1214172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+mj-lt"/>
              </a:rPr>
              <a:t>Сотрудничество </a:t>
            </a:r>
            <a:br>
              <a:rPr lang="ru-RU" sz="2400" b="1" dirty="0" smtClean="0">
                <a:latin typeface="+mj-lt"/>
              </a:rPr>
            </a:br>
            <a:r>
              <a:rPr lang="ru-RU" sz="2400" b="1" dirty="0" smtClean="0">
                <a:latin typeface="+mj-lt"/>
              </a:rPr>
              <a:t>с Крымским киномедиацентром</a:t>
            </a:r>
            <a:endParaRPr lang="ru-RU" sz="2400" b="1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210300" y="152401"/>
            <a:ext cx="5829300" cy="1214172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+mj-lt"/>
                <a:cs typeface="Times New Roman" panose="02020603050405020304" pitchFamily="18" charset="0"/>
              </a:rPr>
              <a:t>РИП</a:t>
            </a:r>
          </a:p>
          <a:p>
            <a:pPr algn="ctr"/>
            <a:r>
              <a:rPr lang="ru-RU" sz="2200" b="1" dirty="0" smtClean="0">
                <a:latin typeface="+mj-lt"/>
                <a:cs typeface="Times New Roman" panose="02020603050405020304" pitchFamily="18" charset="0"/>
              </a:rPr>
              <a:t>«Реализация социальных практик на основе киноуроков в воспитательной системе школы»</a:t>
            </a:r>
            <a:endParaRPr lang="ru-RU" sz="2200" b="1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01800" y="1511300"/>
            <a:ext cx="1752600" cy="46166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/>
              <a:t>Киноклубы</a:t>
            </a:r>
            <a:endParaRPr lang="ru-RU" sz="2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8150657" y="1511299"/>
            <a:ext cx="1752600" cy="46166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400" b="1" dirty="0" err="1" smtClean="0"/>
              <a:t>Киноуроки</a:t>
            </a:r>
            <a:endParaRPr lang="ru-RU" sz="2400" b="1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82335">
            <a:off x="5030472" y="1530300"/>
            <a:ext cx="1625253" cy="229870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04709">
            <a:off x="4974746" y="3992728"/>
            <a:ext cx="1736707" cy="246098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35" y="2117692"/>
            <a:ext cx="4574117" cy="4574117"/>
          </a:xfrm>
          <a:prstGeom prst="rect">
            <a:avLst/>
          </a:prstGeom>
        </p:spPr>
      </p:pic>
      <p:pic>
        <p:nvPicPr>
          <p:cNvPr id="20" name="Объект 19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3367" y="2160047"/>
            <a:ext cx="5334032" cy="3625623"/>
          </a:xfrm>
        </p:spPr>
      </p:pic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150657" y="5790719"/>
            <a:ext cx="2562317" cy="901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0715519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3289300" y="317501"/>
            <a:ext cx="6997700" cy="876299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Повышение педагогического мастерства </a:t>
            </a:r>
            <a:br>
              <a:rPr lang="ru-RU" sz="2800" b="1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</a:br>
            <a:endParaRPr lang="ru-RU" sz="28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06400" y="1981816"/>
            <a:ext cx="4470400" cy="674513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Групповые формы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7023100" y="1976788"/>
            <a:ext cx="4381500" cy="674512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Индивидуальные формы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06400" y="3190345"/>
            <a:ext cx="4470400" cy="317009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b="1" dirty="0" smtClean="0">
                <a:solidFill>
                  <a:schemeClr val="bg1"/>
                </a:solidFill>
                <a:latin typeface="+mj-lt"/>
              </a:rPr>
              <a:t>Семинары-практикумы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ru-RU" sz="2000" b="1" dirty="0" smtClean="0">
                <a:solidFill>
                  <a:schemeClr val="bg1"/>
                </a:solidFill>
                <a:latin typeface="+mj-lt"/>
              </a:rPr>
              <a:t>Всероссийская медиашкола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b="1" dirty="0" smtClean="0">
                <a:solidFill>
                  <a:schemeClr val="bg1"/>
                </a:solidFill>
                <a:latin typeface="+mj-lt"/>
              </a:rPr>
              <a:t>Методические объединения, ШМУ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b="1" dirty="0" smtClean="0">
                <a:solidFill>
                  <a:schemeClr val="bg1"/>
                </a:solidFill>
                <a:latin typeface="+mj-lt"/>
              </a:rPr>
              <a:t>Педагогические форумы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b="1" dirty="0" smtClean="0">
                <a:solidFill>
                  <a:schemeClr val="bg1"/>
                </a:solidFill>
                <a:latin typeface="+mj-lt"/>
              </a:rPr>
              <a:t>Конференции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b="1" dirty="0" smtClean="0">
                <a:solidFill>
                  <a:schemeClr val="bg1"/>
                </a:solidFill>
                <a:latin typeface="+mj-lt"/>
              </a:rPr>
              <a:t>Проведение открытых уроков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b="1" dirty="0">
                <a:solidFill>
                  <a:schemeClr val="bg1"/>
                </a:solidFill>
                <a:latin typeface="+mj-lt"/>
              </a:rPr>
              <a:t>Член ассоциации русистов Республики </a:t>
            </a:r>
            <a:r>
              <a:rPr lang="ru-RU" sz="2000" b="1" dirty="0" smtClean="0">
                <a:solidFill>
                  <a:schemeClr val="bg1"/>
                </a:solidFill>
                <a:latin typeface="+mj-lt"/>
              </a:rPr>
              <a:t>Крым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b="1" dirty="0" smtClean="0">
                <a:solidFill>
                  <a:schemeClr val="bg1"/>
                </a:solidFill>
                <a:latin typeface="+mj-lt"/>
              </a:rPr>
              <a:t>Сетевые сообщества учителей</a:t>
            </a:r>
            <a:endParaRPr lang="ru-RU" sz="2000" b="1" dirty="0">
              <a:solidFill>
                <a:schemeClr val="bg1"/>
              </a:solidFill>
              <a:latin typeface="+mj-lt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ru-RU" sz="20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035800" y="3190345"/>
            <a:ext cx="4368800" cy="317009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b="1" dirty="0" smtClean="0">
                <a:solidFill>
                  <a:schemeClr val="bg1"/>
                </a:solidFill>
                <a:latin typeface="+mj-lt"/>
              </a:rPr>
              <a:t>Курсы повышения квалификации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ru-RU" sz="2000" b="1" dirty="0" smtClean="0">
                <a:solidFill>
                  <a:schemeClr val="bg1"/>
                </a:solidFill>
                <a:latin typeface="+mj-lt"/>
              </a:rPr>
              <a:t>Профессиональная переподготовка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b="1" dirty="0" smtClean="0">
                <a:solidFill>
                  <a:schemeClr val="bg1"/>
                </a:solidFill>
                <a:latin typeface="+mj-lt"/>
              </a:rPr>
              <a:t>Портфолио учителя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b="1" dirty="0" smtClean="0">
                <a:solidFill>
                  <a:schemeClr val="bg1"/>
                </a:solidFill>
                <a:latin typeface="+mj-lt"/>
              </a:rPr>
              <a:t>Участие в экспертной группе по проверке ОГЭ и ЕГЭ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b="1" dirty="0" smtClean="0">
                <a:solidFill>
                  <a:schemeClr val="bg1"/>
                </a:solidFill>
                <a:latin typeface="+mj-lt"/>
              </a:rPr>
              <a:t>Онлайн-</a:t>
            </a:r>
            <a:r>
              <a:rPr lang="ru-RU" sz="2000" b="1" dirty="0" err="1" smtClean="0">
                <a:solidFill>
                  <a:schemeClr val="bg1"/>
                </a:solidFill>
                <a:latin typeface="+mj-lt"/>
              </a:rPr>
              <a:t>вебинары</a:t>
            </a:r>
            <a:r>
              <a:rPr lang="ru-RU" sz="2000" b="1" dirty="0" smtClean="0">
                <a:solidFill>
                  <a:schemeClr val="bg1"/>
                </a:solidFill>
                <a:latin typeface="+mj-lt"/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b="1" dirty="0" smtClean="0">
                <a:solidFill>
                  <a:schemeClr val="bg1"/>
                </a:solidFill>
                <a:latin typeface="+mj-lt"/>
              </a:rPr>
              <a:t>Профессиональные конкурсы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b="1" dirty="0" smtClean="0">
                <a:solidFill>
                  <a:schemeClr val="bg1"/>
                </a:solidFill>
                <a:latin typeface="+mj-lt"/>
              </a:rPr>
              <a:t>Публикации авторских материалов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b="1" dirty="0" smtClean="0">
                <a:solidFill>
                  <a:schemeClr val="bg1"/>
                </a:solidFill>
                <a:latin typeface="+mj-lt"/>
              </a:rPr>
              <a:t>Трансляция собственного опыта в сети Интернет</a:t>
            </a:r>
            <a:endParaRPr lang="ru-RU" sz="2000" b="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7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" y="122956"/>
            <a:ext cx="2174875" cy="1721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81274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505200" y="68782"/>
            <a:ext cx="7400934" cy="1156477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Развитие способностей обучающихся и использование творческого подхода в работе</a:t>
            </a:r>
            <a:endParaRPr lang="ru-RU" sz="28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62828" y="1449176"/>
            <a:ext cx="3860800" cy="58477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+mj-lt"/>
              </a:rPr>
              <a:t>Медиацентр «БЭМС»</a:t>
            </a:r>
            <a:endParaRPr lang="ru-RU" sz="32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666" y="2257869"/>
            <a:ext cx="5858134" cy="406641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9975" y="1604680"/>
            <a:ext cx="5904201" cy="388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6979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 txBox="1">
            <a:spLocks noGrp="1"/>
          </p:cNvSpPr>
          <p:nvPr>
            <p:ph idx="1"/>
          </p:nvPr>
        </p:nvSpPr>
        <p:spPr>
          <a:xfrm>
            <a:off x="3625380" y="323101"/>
            <a:ext cx="5384800" cy="59093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ru-RU" sz="3600" b="1" dirty="0" smtClean="0">
                <a:solidFill>
                  <a:schemeClr val="bg1"/>
                </a:solidFill>
                <a:latin typeface="+mj-lt"/>
              </a:rPr>
              <a:t>Медиацентр</a:t>
            </a:r>
            <a:r>
              <a:rPr lang="ru-RU" sz="3600" dirty="0" smtClean="0">
                <a:solidFill>
                  <a:schemeClr val="bg1"/>
                </a:solidFill>
                <a:latin typeface="+mj-lt"/>
              </a:rPr>
              <a:t> «</a:t>
            </a:r>
            <a:r>
              <a:rPr lang="ru-RU" sz="3600" dirty="0" err="1" smtClean="0">
                <a:solidFill>
                  <a:schemeClr val="bg1"/>
                </a:solidFill>
                <a:latin typeface="+mj-lt"/>
              </a:rPr>
              <a:t>Бэмс</a:t>
            </a:r>
            <a:r>
              <a:rPr lang="ru-RU" sz="3600" dirty="0" smtClean="0">
                <a:solidFill>
                  <a:schemeClr val="bg1"/>
                </a:solidFill>
                <a:latin typeface="+mj-lt"/>
              </a:rPr>
              <a:t>»</a:t>
            </a:r>
            <a:endParaRPr lang="ru-RU" sz="36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908" y="2654300"/>
            <a:ext cx="6113872" cy="382270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8937" y="1195729"/>
            <a:ext cx="5363510" cy="3935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3517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549" y="1695450"/>
            <a:ext cx="6029102" cy="4502150"/>
          </a:xfrm>
        </p:spPr>
      </p:pic>
      <p:pic>
        <p:nvPicPr>
          <p:cNvPr id="5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8441" y="1695450"/>
            <a:ext cx="5471835" cy="30543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0524" y="4851400"/>
            <a:ext cx="3288014" cy="1866900"/>
          </a:xfrm>
          <a:prstGeom prst="rect">
            <a:avLst/>
          </a:prstGeom>
        </p:spPr>
      </p:pic>
      <p:sp>
        <p:nvSpPr>
          <p:cNvPr id="9" name="Объект 3"/>
          <p:cNvSpPr txBox="1">
            <a:spLocks noGrp="1"/>
          </p:cNvSpPr>
          <p:nvPr>
            <p:ph type="title"/>
          </p:nvPr>
        </p:nvSpPr>
        <p:spPr>
          <a:xfrm>
            <a:off x="4038599" y="529180"/>
            <a:ext cx="6686927" cy="59093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ru-RU" sz="3600" b="1" dirty="0" smtClean="0">
                <a:solidFill>
                  <a:schemeClr val="bg1"/>
                </a:solidFill>
                <a:latin typeface="+mj-lt"/>
              </a:rPr>
              <a:t>Медиастудия «Радуга»</a:t>
            </a:r>
            <a:endParaRPr lang="ru-RU" sz="36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85469891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Теплый синий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942</TotalTime>
  <Words>191</Words>
  <Application>Microsoft Office PowerPoint</Application>
  <PresentationFormat>Широкоэкранный</PresentationFormat>
  <Paragraphs>59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Wingdings</vt:lpstr>
      <vt:lpstr>1_Тема Office</vt:lpstr>
      <vt:lpstr>Презентация PowerPoint</vt:lpstr>
      <vt:lpstr>Представление педагогического опыта,  использование инновационных форм и методов обучения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Медиастудия «Радуга»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ПК-2</cp:lastModifiedBy>
  <cp:revision>53</cp:revision>
  <dcterms:created xsi:type="dcterms:W3CDTF">2024-05-27T07:21:43Z</dcterms:created>
  <dcterms:modified xsi:type="dcterms:W3CDTF">2025-05-05T10:45:06Z</dcterms:modified>
</cp:coreProperties>
</file>