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58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68B1C"/>
    <a:srgbClr val="684F00"/>
    <a:srgbClr val="FF9E1D"/>
    <a:srgbClr val="CC9900"/>
    <a:srgbClr val="FFFF00"/>
    <a:srgbClr val="003300"/>
    <a:srgbClr val="2597FF"/>
    <a:srgbClr val="D0962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420" y="-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6AADEF-F008-483E-A843-79D8D63AAF86}" type="doc">
      <dgm:prSet loTypeId="urn:microsoft.com/office/officeart/2005/8/layout/vList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B9FAC1A-3A0A-4FC5-A1EE-3684E3EB5E45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003300"/>
              </a:solidFill>
            </a:rPr>
            <a:t>Кредит</a:t>
          </a:r>
        </a:p>
        <a:p>
          <a:r>
            <a:rPr lang="ru-RU" sz="3200" b="1" dirty="0" smtClean="0">
              <a:solidFill>
                <a:srgbClr val="003300"/>
              </a:solidFill>
            </a:rPr>
            <a:t>это ссуда (то есть деньги) , предоставляемая кредитором заёмщику под проценты.</a:t>
          </a:r>
          <a:endParaRPr lang="ru-RU" sz="3600" b="1" dirty="0">
            <a:solidFill>
              <a:srgbClr val="003300"/>
            </a:solidFill>
          </a:endParaRPr>
        </a:p>
      </dgm:t>
    </dgm:pt>
    <dgm:pt modelId="{CDE27DBB-73C4-4A8E-B277-CDD47B599236}" type="parTrans" cxnId="{DE08FDE7-C292-44FA-894E-8A8F37BF23AF}">
      <dgm:prSet/>
      <dgm:spPr/>
      <dgm:t>
        <a:bodyPr/>
        <a:lstStyle/>
        <a:p>
          <a:endParaRPr lang="ru-RU"/>
        </a:p>
      </dgm:t>
    </dgm:pt>
    <dgm:pt modelId="{E8B8B01F-B1D1-447B-A879-A11D02B179AA}" type="sibTrans" cxnId="{DE08FDE7-C292-44FA-894E-8A8F37BF23AF}">
      <dgm:prSet/>
      <dgm:spPr/>
      <dgm:t>
        <a:bodyPr/>
        <a:lstStyle/>
        <a:p>
          <a:endParaRPr lang="ru-RU"/>
        </a:p>
      </dgm:t>
    </dgm:pt>
    <dgm:pt modelId="{F99A51C5-82DC-4B4E-A2CF-3F33D8629733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  Депозит</a:t>
          </a:r>
          <a:endParaRPr lang="ru-RU" b="1" dirty="0">
            <a:solidFill>
              <a:srgbClr val="C00000"/>
            </a:solidFill>
          </a:endParaRPr>
        </a:p>
      </dgm:t>
    </dgm:pt>
    <dgm:pt modelId="{794EF25D-5459-423E-AFAE-FA5D2B6A273F}" type="parTrans" cxnId="{4270F071-F7A5-4BA5-B964-4DD5AC23CB5F}">
      <dgm:prSet/>
      <dgm:spPr/>
      <dgm:t>
        <a:bodyPr/>
        <a:lstStyle/>
        <a:p>
          <a:endParaRPr lang="ru-RU"/>
        </a:p>
      </dgm:t>
    </dgm:pt>
    <dgm:pt modelId="{290A289B-8E2E-405E-9245-2CA1745A9A92}" type="sibTrans" cxnId="{4270F071-F7A5-4BA5-B964-4DD5AC23CB5F}">
      <dgm:prSet/>
      <dgm:spPr/>
      <dgm:t>
        <a:bodyPr/>
        <a:lstStyle/>
        <a:p>
          <a:endParaRPr lang="ru-RU"/>
        </a:p>
      </dgm:t>
    </dgm:pt>
    <dgm:pt modelId="{185380CA-5C35-400B-BEF9-3C6DC7E8354F}">
      <dgm:prSet phldrT="[Текст]"/>
      <dgm:spPr/>
      <dgm:t>
        <a:bodyPr/>
        <a:lstStyle/>
        <a:p>
          <a:r>
            <a:rPr lang="ru-RU" b="1" dirty="0" smtClean="0">
              <a:solidFill>
                <a:srgbClr val="C00000"/>
              </a:solidFill>
            </a:rPr>
            <a:t>  это вклад в банке.</a:t>
          </a:r>
          <a:endParaRPr lang="ru-RU" b="1" dirty="0">
            <a:solidFill>
              <a:srgbClr val="C00000"/>
            </a:solidFill>
          </a:endParaRPr>
        </a:p>
      </dgm:t>
    </dgm:pt>
    <dgm:pt modelId="{CA70170B-55A6-44E0-ABDD-5DB3EB7B6BC0}" type="parTrans" cxnId="{6AB8B166-5AFD-49A6-8D29-683AC3FD7E25}">
      <dgm:prSet/>
      <dgm:spPr/>
      <dgm:t>
        <a:bodyPr/>
        <a:lstStyle/>
        <a:p>
          <a:endParaRPr lang="ru-RU"/>
        </a:p>
      </dgm:t>
    </dgm:pt>
    <dgm:pt modelId="{16924234-56E7-4FF8-B5B4-723909F584BF}" type="sibTrans" cxnId="{6AB8B166-5AFD-49A6-8D29-683AC3FD7E25}">
      <dgm:prSet/>
      <dgm:spPr/>
      <dgm:t>
        <a:bodyPr/>
        <a:lstStyle/>
        <a:p>
          <a:endParaRPr lang="ru-RU"/>
        </a:p>
      </dgm:t>
    </dgm:pt>
    <dgm:pt modelId="{3A87BAE5-4263-419C-9E1D-BC098B722612}" type="pres">
      <dgm:prSet presAssocID="{E36AADEF-F008-483E-A843-79D8D63AAF8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086101-2247-4A35-8E3B-3BA233E22C14}" type="pres">
      <dgm:prSet presAssocID="{FB9FAC1A-3A0A-4FC5-A1EE-3684E3EB5E45}" presName="comp" presStyleCnt="0"/>
      <dgm:spPr/>
    </dgm:pt>
    <dgm:pt modelId="{4F4204F6-5D19-4501-9AE9-14B8DDD277BF}" type="pres">
      <dgm:prSet presAssocID="{FB9FAC1A-3A0A-4FC5-A1EE-3684E3EB5E45}" presName="box" presStyleLbl="node1" presStyleIdx="0" presStyleCnt="2"/>
      <dgm:spPr/>
      <dgm:t>
        <a:bodyPr/>
        <a:lstStyle/>
        <a:p>
          <a:endParaRPr lang="ru-RU"/>
        </a:p>
      </dgm:t>
    </dgm:pt>
    <dgm:pt modelId="{9A73B4A3-CBDA-46D9-9FB6-F6F424947764}" type="pres">
      <dgm:prSet presAssocID="{FB9FAC1A-3A0A-4FC5-A1EE-3684E3EB5E45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FBAB62E-149C-49A7-B675-288AD8D72CD3}" type="pres">
      <dgm:prSet presAssocID="{FB9FAC1A-3A0A-4FC5-A1EE-3684E3EB5E45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E93505-1496-44DC-8787-14CA1A591C9B}" type="pres">
      <dgm:prSet presAssocID="{E8B8B01F-B1D1-447B-A879-A11D02B179AA}" presName="spacer" presStyleCnt="0"/>
      <dgm:spPr/>
    </dgm:pt>
    <dgm:pt modelId="{0E3E7E17-F16A-48E8-B814-E329B8F450B3}" type="pres">
      <dgm:prSet presAssocID="{F99A51C5-82DC-4B4E-A2CF-3F33D8629733}" presName="comp" presStyleCnt="0"/>
      <dgm:spPr/>
    </dgm:pt>
    <dgm:pt modelId="{9B3831C8-AF45-4F5A-8599-E1D87B5CE62B}" type="pres">
      <dgm:prSet presAssocID="{F99A51C5-82DC-4B4E-A2CF-3F33D8629733}" presName="box" presStyleLbl="node1" presStyleIdx="1" presStyleCnt="2"/>
      <dgm:spPr/>
      <dgm:t>
        <a:bodyPr/>
        <a:lstStyle/>
        <a:p>
          <a:endParaRPr lang="ru-RU"/>
        </a:p>
      </dgm:t>
    </dgm:pt>
    <dgm:pt modelId="{6ACD7B1D-5139-40E8-A3A8-290744BB76C0}" type="pres">
      <dgm:prSet presAssocID="{F99A51C5-82DC-4B4E-A2CF-3F33D8629733}" presName="img" presStyleLbl="fgImgPlace1" presStyleIdx="1" presStyleCnt="2" custScaleX="12534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C3440CC-8456-4E1F-AC8F-AC9B20424F85}" type="pres">
      <dgm:prSet presAssocID="{F99A51C5-82DC-4B4E-A2CF-3F33D8629733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CD501C-828B-4F63-BD95-37627C6B35EE}" type="presOf" srcId="{FB9FAC1A-3A0A-4FC5-A1EE-3684E3EB5E45}" destId="{4F4204F6-5D19-4501-9AE9-14B8DDD277BF}" srcOrd="0" destOrd="0" presId="urn:microsoft.com/office/officeart/2005/8/layout/vList4"/>
    <dgm:cxn modelId="{8A67EAEC-BC8C-4171-A637-4535F36736A0}" type="presOf" srcId="{F99A51C5-82DC-4B4E-A2CF-3F33D8629733}" destId="{9B3831C8-AF45-4F5A-8599-E1D87B5CE62B}" srcOrd="0" destOrd="0" presId="urn:microsoft.com/office/officeart/2005/8/layout/vList4"/>
    <dgm:cxn modelId="{E182A7AA-D8D1-485C-B852-1151B47FF6F4}" type="presOf" srcId="{FB9FAC1A-3A0A-4FC5-A1EE-3684E3EB5E45}" destId="{3FBAB62E-149C-49A7-B675-288AD8D72CD3}" srcOrd="1" destOrd="0" presId="urn:microsoft.com/office/officeart/2005/8/layout/vList4"/>
    <dgm:cxn modelId="{08F26995-6677-494F-B743-7D1F78784B33}" type="presOf" srcId="{185380CA-5C35-400B-BEF9-3C6DC7E8354F}" destId="{4C3440CC-8456-4E1F-AC8F-AC9B20424F85}" srcOrd="1" destOrd="1" presId="urn:microsoft.com/office/officeart/2005/8/layout/vList4"/>
    <dgm:cxn modelId="{44CA47D3-9292-4A8B-9F15-71FA1161F8A2}" type="presOf" srcId="{E36AADEF-F008-483E-A843-79D8D63AAF86}" destId="{3A87BAE5-4263-419C-9E1D-BC098B722612}" srcOrd="0" destOrd="0" presId="urn:microsoft.com/office/officeart/2005/8/layout/vList4"/>
    <dgm:cxn modelId="{0EF346F8-4395-4F93-B2B5-E2B5F0E0AA9C}" type="presOf" srcId="{F99A51C5-82DC-4B4E-A2CF-3F33D8629733}" destId="{4C3440CC-8456-4E1F-AC8F-AC9B20424F85}" srcOrd="1" destOrd="0" presId="urn:microsoft.com/office/officeart/2005/8/layout/vList4"/>
    <dgm:cxn modelId="{4270F071-F7A5-4BA5-B964-4DD5AC23CB5F}" srcId="{E36AADEF-F008-483E-A843-79D8D63AAF86}" destId="{F99A51C5-82DC-4B4E-A2CF-3F33D8629733}" srcOrd="1" destOrd="0" parTransId="{794EF25D-5459-423E-AFAE-FA5D2B6A273F}" sibTransId="{290A289B-8E2E-405E-9245-2CA1745A9A92}"/>
    <dgm:cxn modelId="{625A7FE4-0A2D-41F9-9F81-DDD5013E7AD8}" type="presOf" srcId="{185380CA-5C35-400B-BEF9-3C6DC7E8354F}" destId="{9B3831C8-AF45-4F5A-8599-E1D87B5CE62B}" srcOrd="0" destOrd="1" presId="urn:microsoft.com/office/officeart/2005/8/layout/vList4"/>
    <dgm:cxn modelId="{DE08FDE7-C292-44FA-894E-8A8F37BF23AF}" srcId="{E36AADEF-F008-483E-A843-79D8D63AAF86}" destId="{FB9FAC1A-3A0A-4FC5-A1EE-3684E3EB5E45}" srcOrd="0" destOrd="0" parTransId="{CDE27DBB-73C4-4A8E-B277-CDD47B599236}" sibTransId="{E8B8B01F-B1D1-447B-A879-A11D02B179AA}"/>
    <dgm:cxn modelId="{6AB8B166-5AFD-49A6-8D29-683AC3FD7E25}" srcId="{F99A51C5-82DC-4B4E-A2CF-3F33D8629733}" destId="{185380CA-5C35-400B-BEF9-3C6DC7E8354F}" srcOrd="0" destOrd="0" parTransId="{CA70170B-55A6-44E0-ABDD-5DB3EB7B6BC0}" sibTransId="{16924234-56E7-4FF8-B5B4-723909F584BF}"/>
    <dgm:cxn modelId="{1224C159-F1A6-4230-99CF-90DF644B3347}" type="presParOf" srcId="{3A87BAE5-4263-419C-9E1D-BC098B722612}" destId="{6B086101-2247-4A35-8E3B-3BA233E22C14}" srcOrd="0" destOrd="0" presId="urn:microsoft.com/office/officeart/2005/8/layout/vList4"/>
    <dgm:cxn modelId="{D7D7FB7F-C3DF-498C-A67B-07BF3F8F625C}" type="presParOf" srcId="{6B086101-2247-4A35-8E3B-3BA233E22C14}" destId="{4F4204F6-5D19-4501-9AE9-14B8DDD277BF}" srcOrd="0" destOrd="0" presId="urn:microsoft.com/office/officeart/2005/8/layout/vList4"/>
    <dgm:cxn modelId="{15C49C74-5F9B-4AEA-8627-4D159F80C13C}" type="presParOf" srcId="{6B086101-2247-4A35-8E3B-3BA233E22C14}" destId="{9A73B4A3-CBDA-46D9-9FB6-F6F424947764}" srcOrd="1" destOrd="0" presId="urn:microsoft.com/office/officeart/2005/8/layout/vList4"/>
    <dgm:cxn modelId="{0EAC8DCA-57D2-4C7E-B7E4-AC5E054D7755}" type="presParOf" srcId="{6B086101-2247-4A35-8E3B-3BA233E22C14}" destId="{3FBAB62E-149C-49A7-B675-288AD8D72CD3}" srcOrd="2" destOrd="0" presId="urn:microsoft.com/office/officeart/2005/8/layout/vList4"/>
    <dgm:cxn modelId="{B532A731-941F-4B9F-BFB8-8E04B5E7DCEF}" type="presParOf" srcId="{3A87BAE5-4263-419C-9E1D-BC098B722612}" destId="{AAE93505-1496-44DC-8787-14CA1A591C9B}" srcOrd="1" destOrd="0" presId="urn:microsoft.com/office/officeart/2005/8/layout/vList4"/>
    <dgm:cxn modelId="{9B19B2E2-FE6C-4852-AE86-F63C0952452B}" type="presParOf" srcId="{3A87BAE5-4263-419C-9E1D-BC098B722612}" destId="{0E3E7E17-F16A-48E8-B814-E329B8F450B3}" srcOrd="2" destOrd="0" presId="urn:microsoft.com/office/officeart/2005/8/layout/vList4"/>
    <dgm:cxn modelId="{711FA432-91B8-49C3-A32A-8E73DF6F322B}" type="presParOf" srcId="{0E3E7E17-F16A-48E8-B814-E329B8F450B3}" destId="{9B3831C8-AF45-4F5A-8599-E1D87B5CE62B}" srcOrd="0" destOrd="0" presId="urn:microsoft.com/office/officeart/2005/8/layout/vList4"/>
    <dgm:cxn modelId="{71EA4C7B-DF92-4E01-BCE2-BE2C51F81F65}" type="presParOf" srcId="{0E3E7E17-F16A-48E8-B814-E329B8F450B3}" destId="{6ACD7B1D-5139-40E8-A3A8-290744BB76C0}" srcOrd="1" destOrd="0" presId="urn:microsoft.com/office/officeart/2005/8/layout/vList4"/>
    <dgm:cxn modelId="{8313DF40-6036-4D28-87F7-BF0C7F4C3748}" type="presParOf" srcId="{0E3E7E17-F16A-48E8-B814-E329B8F450B3}" destId="{4C3440CC-8456-4E1F-AC8F-AC9B20424F8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4036F5-0335-4391-AC6F-36BD4C26AD9F}" type="doc">
      <dgm:prSet loTypeId="urn:microsoft.com/office/officeart/2005/8/layout/hierarchy3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DA1E433-06B3-4FA4-A9D8-AC1AB5411139}">
      <dgm:prSet phldrT="[Текст]"/>
      <dgm:spPr/>
      <dgm:t>
        <a:bodyPr/>
        <a:lstStyle/>
        <a:p>
          <a:r>
            <a:rPr lang="ru-RU" b="1" dirty="0" smtClean="0"/>
            <a:t>потребительский</a:t>
          </a:r>
          <a:r>
            <a:rPr lang="ru-RU" dirty="0" smtClean="0"/>
            <a:t> </a:t>
          </a:r>
          <a:endParaRPr lang="ru-RU" dirty="0"/>
        </a:p>
      </dgm:t>
    </dgm:pt>
    <dgm:pt modelId="{4CB8C957-23F6-4D7D-8338-54A81D45ECC2}" type="parTrans" cxnId="{A3B43412-D200-48E0-BF9A-33D2962805B5}">
      <dgm:prSet/>
      <dgm:spPr/>
      <dgm:t>
        <a:bodyPr/>
        <a:lstStyle/>
        <a:p>
          <a:endParaRPr lang="ru-RU"/>
        </a:p>
      </dgm:t>
    </dgm:pt>
    <dgm:pt modelId="{AD8B723C-C9A1-4A52-AB39-AEDAF2E3B733}" type="sibTrans" cxnId="{A3B43412-D200-48E0-BF9A-33D2962805B5}">
      <dgm:prSet/>
      <dgm:spPr/>
      <dgm:t>
        <a:bodyPr/>
        <a:lstStyle/>
        <a:p>
          <a:endParaRPr lang="ru-RU"/>
        </a:p>
      </dgm:t>
    </dgm:pt>
    <dgm:pt modelId="{48F295D7-EDBD-49DD-B107-6081927E500C}">
      <dgm:prSet phldrT="[Текст]" custT="1"/>
      <dgm:spPr/>
      <dgm:t>
        <a:bodyPr/>
        <a:lstStyle/>
        <a:p>
          <a:r>
            <a:rPr lang="ru-RU" sz="2400" b="1" dirty="0" smtClean="0"/>
            <a:t>для приобретения потребительских товаров с отсрочкой платежа</a:t>
          </a:r>
          <a:endParaRPr lang="ru-RU" sz="2400" b="1" dirty="0"/>
        </a:p>
      </dgm:t>
    </dgm:pt>
    <dgm:pt modelId="{CE25E0E0-E889-4221-B83C-CC737B513BC0}" type="parTrans" cxnId="{1037E0D6-FEC9-4893-80DF-0A88107E86C5}">
      <dgm:prSet/>
      <dgm:spPr/>
      <dgm:t>
        <a:bodyPr/>
        <a:lstStyle/>
        <a:p>
          <a:endParaRPr lang="ru-RU"/>
        </a:p>
      </dgm:t>
    </dgm:pt>
    <dgm:pt modelId="{FDAB338D-F836-4E37-9BB5-6B1E7EA7F214}" type="sibTrans" cxnId="{1037E0D6-FEC9-4893-80DF-0A88107E86C5}">
      <dgm:prSet/>
      <dgm:spPr/>
      <dgm:t>
        <a:bodyPr/>
        <a:lstStyle/>
        <a:p>
          <a:endParaRPr lang="ru-RU"/>
        </a:p>
      </dgm:t>
    </dgm:pt>
    <dgm:pt modelId="{C783AD50-8A96-41DF-BBE5-C030B13EB888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D8C64868-3E69-4EFD-A718-6D11E19FAFA6}" type="parTrans" cxnId="{22E9F42F-16DA-49C1-9327-6AE488769C06}">
      <dgm:prSet/>
      <dgm:spPr/>
      <dgm:t>
        <a:bodyPr/>
        <a:lstStyle/>
        <a:p>
          <a:endParaRPr lang="ru-RU"/>
        </a:p>
      </dgm:t>
    </dgm:pt>
    <dgm:pt modelId="{202B0854-270A-40A7-932E-9FAAB43F2276}" type="sibTrans" cxnId="{22E9F42F-16DA-49C1-9327-6AE488769C06}">
      <dgm:prSet/>
      <dgm:spPr/>
      <dgm:t>
        <a:bodyPr/>
        <a:lstStyle/>
        <a:p>
          <a:endParaRPr lang="ru-RU"/>
        </a:p>
      </dgm:t>
    </dgm:pt>
    <dgm:pt modelId="{98E91FCD-DAFA-4F7E-8375-372111AA7E5B}">
      <dgm:prSet phldrT="[Текст]"/>
      <dgm:spPr/>
      <dgm:t>
        <a:bodyPr/>
        <a:lstStyle/>
        <a:p>
          <a:r>
            <a:rPr lang="ru-RU" b="1" dirty="0" smtClean="0"/>
            <a:t>ипотечный </a:t>
          </a:r>
          <a:endParaRPr lang="ru-RU" dirty="0"/>
        </a:p>
      </dgm:t>
    </dgm:pt>
    <dgm:pt modelId="{8FF64B4A-8051-44AE-ACA8-9B744EDF4119}" type="parTrans" cxnId="{0D89D225-0C78-4A6D-841B-E5A9B206269D}">
      <dgm:prSet/>
      <dgm:spPr/>
      <dgm:t>
        <a:bodyPr/>
        <a:lstStyle/>
        <a:p>
          <a:endParaRPr lang="ru-RU"/>
        </a:p>
      </dgm:t>
    </dgm:pt>
    <dgm:pt modelId="{19938F85-8D9E-4132-A2CA-CE15BF0DB92A}" type="sibTrans" cxnId="{0D89D225-0C78-4A6D-841B-E5A9B206269D}">
      <dgm:prSet/>
      <dgm:spPr/>
      <dgm:t>
        <a:bodyPr/>
        <a:lstStyle/>
        <a:p>
          <a:endParaRPr lang="ru-RU"/>
        </a:p>
      </dgm:t>
    </dgm:pt>
    <dgm:pt modelId="{52AC90CD-95ED-46F8-8B29-F39698373E2B}">
      <dgm:prSet phldrT="[Текст]" custT="1"/>
      <dgm:spPr/>
      <dgm:t>
        <a:bodyPr/>
        <a:lstStyle/>
        <a:p>
          <a:r>
            <a:rPr lang="ru-RU" sz="2400" b="1" dirty="0" smtClean="0"/>
            <a:t>долгосрочная ссуда на приобретение  жилья под залог имущества.</a:t>
          </a:r>
          <a:endParaRPr lang="ru-RU" sz="2400" b="1" dirty="0"/>
        </a:p>
      </dgm:t>
    </dgm:pt>
    <dgm:pt modelId="{E199DE90-EDAC-4935-A3C8-A29D5FD4E63F}" type="parTrans" cxnId="{AC2D7CF4-0DF4-4045-BC9D-BAC2E7A197E7}">
      <dgm:prSet/>
      <dgm:spPr/>
      <dgm:t>
        <a:bodyPr/>
        <a:lstStyle/>
        <a:p>
          <a:endParaRPr lang="ru-RU"/>
        </a:p>
      </dgm:t>
    </dgm:pt>
    <dgm:pt modelId="{21BFCD31-5D10-4E26-A8CE-B58AE73FB3E9}" type="sibTrans" cxnId="{AC2D7CF4-0DF4-4045-BC9D-BAC2E7A197E7}">
      <dgm:prSet/>
      <dgm:spPr/>
      <dgm:t>
        <a:bodyPr/>
        <a:lstStyle/>
        <a:p>
          <a:endParaRPr lang="ru-RU"/>
        </a:p>
      </dgm:t>
    </dgm:pt>
    <dgm:pt modelId="{2FA7500A-D889-4F38-8A70-418CD623D779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52F904D6-F0F6-41BF-A4F9-B32579793A36}" type="parTrans" cxnId="{631CEE0D-94B0-4FD6-B9ED-284A628A777D}">
      <dgm:prSet/>
      <dgm:spPr/>
      <dgm:t>
        <a:bodyPr/>
        <a:lstStyle/>
        <a:p>
          <a:endParaRPr lang="ru-RU"/>
        </a:p>
      </dgm:t>
    </dgm:pt>
    <dgm:pt modelId="{B3E0A145-1E3A-43BC-B0A1-7BBF2C284820}" type="sibTrans" cxnId="{631CEE0D-94B0-4FD6-B9ED-284A628A777D}">
      <dgm:prSet/>
      <dgm:spPr/>
      <dgm:t>
        <a:bodyPr/>
        <a:lstStyle/>
        <a:p>
          <a:endParaRPr lang="ru-RU"/>
        </a:p>
      </dgm:t>
    </dgm:pt>
    <dgm:pt modelId="{8A90E1FB-0F73-48CE-B61A-2AC2C87B95D8}" type="pres">
      <dgm:prSet presAssocID="{224036F5-0335-4391-AC6F-36BD4C26AD9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3030104-7BD6-41AC-9411-D11A37F5C775}" type="pres">
      <dgm:prSet presAssocID="{4DA1E433-06B3-4FA4-A9D8-AC1AB5411139}" presName="root" presStyleCnt="0"/>
      <dgm:spPr/>
    </dgm:pt>
    <dgm:pt modelId="{5C1A5A42-88F0-49ED-8125-ACA86229F201}" type="pres">
      <dgm:prSet presAssocID="{4DA1E433-06B3-4FA4-A9D8-AC1AB5411139}" presName="rootComposite" presStyleCnt="0"/>
      <dgm:spPr/>
    </dgm:pt>
    <dgm:pt modelId="{59DAA6CC-AC3F-48AA-8EFA-C5C907D17E66}" type="pres">
      <dgm:prSet presAssocID="{4DA1E433-06B3-4FA4-A9D8-AC1AB5411139}" presName="rootText" presStyleLbl="node1" presStyleIdx="0" presStyleCnt="2" custScaleX="121894" custLinFactNeighborX="-11893" custLinFactNeighborY="-146"/>
      <dgm:spPr/>
      <dgm:t>
        <a:bodyPr/>
        <a:lstStyle/>
        <a:p>
          <a:endParaRPr lang="ru-RU"/>
        </a:p>
      </dgm:t>
    </dgm:pt>
    <dgm:pt modelId="{EBA7AB6A-0268-49D3-B277-F0036DE7654C}" type="pres">
      <dgm:prSet presAssocID="{4DA1E433-06B3-4FA4-A9D8-AC1AB5411139}" presName="rootConnector" presStyleLbl="node1" presStyleIdx="0" presStyleCnt="2"/>
      <dgm:spPr/>
      <dgm:t>
        <a:bodyPr/>
        <a:lstStyle/>
        <a:p>
          <a:endParaRPr lang="ru-RU"/>
        </a:p>
      </dgm:t>
    </dgm:pt>
    <dgm:pt modelId="{C07118DB-3DC1-4321-A27D-18993899F49E}" type="pres">
      <dgm:prSet presAssocID="{4DA1E433-06B3-4FA4-A9D8-AC1AB5411139}" presName="childShape" presStyleCnt="0"/>
      <dgm:spPr/>
    </dgm:pt>
    <dgm:pt modelId="{8CABB7B7-7A8C-4827-AEF8-3DB56559B3AD}" type="pres">
      <dgm:prSet presAssocID="{CE25E0E0-E889-4221-B83C-CC737B513BC0}" presName="Name13" presStyleLbl="parChTrans1D2" presStyleIdx="0" presStyleCnt="4"/>
      <dgm:spPr/>
      <dgm:t>
        <a:bodyPr/>
        <a:lstStyle/>
        <a:p>
          <a:endParaRPr lang="ru-RU"/>
        </a:p>
      </dgm:t>
    </dgm:pt>
    <dgm:pt modelId="{92E30543-C67A-44E3-9288-0A1AA1DF8A0D}" type="pres">
      <dgm:prSet presAssocID="{48F295D7-EDBD-49DD-B107-6081927E500C}" presName="childText" presStyleLbl="bgAcc1" presStyleIdx="0" presStyleCnt="4" custScaleX="152502" custScaleY="89360" custLinFactNeighborX="-2378" custLinFactNeighborY="5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D62CC7-E5A8-470A-B709-4E42BFEE2931}" type="pres">
      <dgm:prSet presAssocID="{D8C64868-3E69-4EFD-A718-6D11E19FAFA6}" presName="Name13" presStyleLbl="parChTrans1D2" presStyleIdx="1" presStyleCnt="4"/>
      <dgm:spPr/>
      <dgm:t>
        <a:bodyPr/>
        <a:lstStyle/>
        <a:p>
          <a:endParaRPr lang="ru-RU"/>
        </a:p>
      </dgm:t>
    </dgm:pt>
    <dgm:pt modelId="{1F3C8CB2-FB72-4868-97DA-145416ABDDAF}" type="pres">
      <dgm:prSet presAssocID="{C783AD50-8A96-41DF-BBE5-C030B13EB888}" presName="childText" presStyleLbl="bgAcc1" presStyleIdx="1" presStyleCnt="4" custScaleX="147057" custScaleY="120493" custLinFactNeighborX="-2378" custLinFactNeighborY="4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D52A23-0E4F-436B-B76A-85318D9517C4}" type="pres">
      <dgm:prSet presAssocID="{98E91FCD-DAFA-4F7E-8375-372111AA7E5B}" presName="root" presStyleCnt="0"/>
      <dgm:spPr/>
    </dgm:pt>
    <dgm:pt modelId="{5227FD40-741D-407C-B03F-4BA849DB36EE}" type="pres">
      <dgm:prSet presAssocID="{98E91FCD-DAFA-4F7E-8375-372111AA7E5B}" presName="rootComposite" presStyleCnt="0"/>
      <dgm:spPr/>
    </dgm:pt>
    <dgm:pt modelId="{135C0847-04DC-41C3-9F37-DB1FE76B4454}" type="pres">
      <dgm:prSet presAssocID="{98E91FCD-DAFA-4F7E-8375-372111AA7E5B}" presName="rootText" presStyleLbl="node1" presStyleIdx="1" presStyleCnt="2"/>
      <dgm:spPr/>
      <dgm:t>
        <a:bodyPr/>
        <a:lstStyle/>
        <a:p>
          <a:endParaRPr lang="ru-RU"/>
        </a:p>
      </dgm:t>
    </dgm:pt>
    <dgm:pt modelId="{37063E56-3AF5-4D83-A12D-062DA7D2AFBF}" type="pres">
      <dgm:prSet presAssocID="{98E91FCD-DAFA-4F7E-8375-372111AA7E5B}" presName="rootConnector" presStyleLbl="node1" presStyleIdx="1" presStyleCnt="2"/>
      <dgm:spPr/>
      <dgm:t>
        <a:bodyPr/>
        <a:lstStyle/>
        <a:p>
          <a:endParaRPr lang="ru-RU"/>
        </a:p>
      </dgm:t>
    </dgm:pt>
    <dgm:pt modelId="{BDADF4B0-33F2-4DE5-B858-B0CFFF3DB3AC}" type="pres">
      <dgm:prSet presAssocID="{98E91FCD-DAFA-4F7E-8375-372111AA7E5B}" presName="childShape" presStyleCnt="0"/>
      <dgm:spPr/>
    </dgm:pt>
    <dgm:pt modelId="{6EA30960-9B01-4DF0-AF21-A1782E13F246}" type="pres">
      <dgm:prSet presAssocID="{E199DE90-EDAC-4935-A3C8-A29D5FD4E63F}" presName="Name13" presStyleLbl="parChTrans1D2" presStyleIdx="2" presStyleCnt="4"/>
      <dgm:spPr/>
      <dgm:t>
        <a:bodyPr/>
        <a:lstStyle/>
        <a:p>
          <a:endParaRPr lang="ru-RU"/>
        </a:p>
      </dgm:t>
    </dgm:pt>
    <dgm:pt modelId="{14C10F0B-B51F-4E0A-9687-A5940447EBB5}" type="pres">
      <dgm:prSet presAssocID="{52AC90CD-95ED-46F8-8B29-F39698373E2B}" presName="childText" presStyleLbl="bgAcc1" presStyleIdx="2" presStyleCnt="4" custScaleX="1848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F90B49-D878-4079-B99F-BB9CAC22B805}" type="pres">
      <dgm:prSet presAssocID="{52F904D6-F0F6-41BF-A4F9-B32579793A36}" presName="Name13" presStyleLbl="parChTrans1D2" presStyleIdx="3" presStyleCnt="4"/>
      <dgm:spPr/>
      <dgm:t>
        <a:bodyPr/>
        <a:lstStyle/>
        <a:p>
          <a:endParaRPr lang="ru-RU"/>
        </a:p>
      </dgm:t>
    </dgm:pt>
    <dgm:pt modelId="{C6F911F4-60CB-4ADB-8A27-BF0E8037DE76}" type="pres">
      <dgm:prSet presAssocID="{2FA7500A-D889-4F38-8A70-418CD623D779}" presName="childText" presStyleLbl="bgAcc1" presStyleIdx="3" presStyleCnt="4" custScaleX="169804" custScaleY="1153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2D7CF4-0DF4-4045-BC9D-BAC2E7A197E7}" srcId="{98E91FCD-DAFA-4F7E-8375-372111AA7E5B}" destId="{52AC90CD-95ED-46F8-8B29-F39698373E2B}" srcOrd="0" destOrd="0" parTransId="{E199DE90-EDAC-4935-A3C8-A29D5FD4E63F}" sibTransId="{21BFCD31-5D10-4E26-A8CE-B58AE73FB3E9}"/>
    <dgm:cxn modelId="{AB943BCD-548F-413F-B05A-24849C020380}" type="presOf" srcId="{48F295D7-EDBD-49DD-B107-6081927E500C}" destId="{92E30543-C67A-44E3-9288-0A1AA1DF8A0D}" srcOrd="0" destOrd="0" presId="urn:microsoft.com/office/officeart/2005/8/layout/hierarchy3"/>
    <dgm:cxn modelId="{2C4E9894-DC7B-48C8-88A5-B76FDAF7080B}" type="presOf" srcId="{E199DE90-EDAC-4935-A3C8-A29D5FD4E63F}" destId="{6EA30960-9B01-4DF0-AF21-A1782E13F246}" srcOrd="0" destOrd="0" presId="urn:microsoft.com/office/officeart/2005/8/layout/hierarchy3"/>
    <dgm:cxn modelId="{4405A9AE-9DF3-4905-BE5A-8AE8FBA664C7}" type="presOf" srcId="{4DA1E433-06B3-4FA4-A9D8-AC1AB5411139}" destId="{59DAA6CC-AC3F-48AA-8EFA-C5C907D17E66}" srcOrd="0" destOrd="0" presId="urn:microsoft.com/office/officeart/2005/8/layout/hierarchy3"/>
    <dgm:cxn modelId="{22E9F42F-16DA-49C1-9327-6AE488769C06}" srcId="{4DA1E433-06B3-4FA4-A9D8-AC1AB5411139}" destId="{C783AD50-8A96-41DF-BBE5-C030B13EB888}" srcOrd="1" destOrd="0" parTransId="{D8C64868-3E69-4EFD-A718-6D11E19FAFA6}" sibTransId="{202B0854-270A-40A7-932E-9FAAB43F2276}"/>
    <dgm:cxn modelId="{1037E0D6-FEC9-4893-80DF-0A88107E86C5}" srcId="{4DA1E433-06B3-4FA4-A9D8-AC1AB5411139}" destId="{48F295D7-EDBD-49DD-B107-6081927E500C}" srcOrd="0" destOrd="0" parTransId="{CE25E0E0-E889-4221-B83C-CC737B513BC0}" sibTransId="{FDAB338D-F836-4E37-9BB5-6B1E7EA7F214}"/>
    <dgm:cxn modelId="{631CEE0D-94B0-4FD6-B9ED-284A628A777D}" srcId="{98E91FCD-DAFA-4F7E-8375-372111AA7E5B}" destId="{2FA7500A-D889-4F38-8A70-418CD623D779}" srcOrd="1" destOrd="0" parTransId="{52F904D6-F0F6-41BF-A4F9-B32579793A36}" sibTransId="{B3E0A145-1E3A-43BC-B0A1-7BBF2C284820}"/>
    <dgm:cxn modelId="{C5413D53-9364-4187-B23D-90F52AC4C02C}" type="presOf" srcId="{52AC90CD-95ED-46F8-8B29-F39698373E2B}" destId="{14C10F0B-B51F-4E0A-9687-A5940447EBB5}" srcOrd="0" destOrd="0" presId="urn:microsoft.com/office/officeart/2005/8/layout/hierarchy3"/>
    <dgm:cxn modelId="{0D89D225-0C78-4A6D-841B-E5A9B206269D}" srcId="{224036F5-0335-4391-AC6F-36BD4C26AD9F}" destId="{98E91FCD-DAFA-4F7E-8375-372111AA7E5B}" srcOrd="1" destOrd="0" parTransId="{8FF64B4A-8051-44AE-ACA8-9B744EDF4119}" sibTransId="{19938F85-8D9E-4132-A2CA-CE15BF0DB92A}"/>
    <dgm:cxn modelId="{F983890F-EE5E-4D95-8FAC-9A0A5E2BA27D}" type="presOf" srcId="{2FA7500A-D889-4F38-8A70-418CD623D779}" destId="{C6F911F4-60CB-4ADB-8A27-BF0E8037DE76}" srcOrd="0" destOrd="0" presId="urn:microsoft.com/office/officeart/2005/8/layout/hierarchy3"/>
    <dgm:cxn modelId="{6D0DA9A5-1D58-425B-B12B-203B68484D9A}" type="presOf" srcId="{224036F5-0335-4391-AC6F-36BD4C26AD9F}" destId="{8A90E1FB-0F73-48CE-B61A-2AC2C87B95D8}" srcOrd="0" destOrd="0" presId="urn:microsoft.com/office/officeart/2005/8/layout/hierarchy3"/>
    <dgm:cxn modelId="{B2627848-CBF3-4DBA-8640-89011E875098}" type="presOf" srcId="{4DA1E433-06B3-4FA4-A9D8-AC1AB5411139}" destId="{EBA7AB6A-0268-49D3-B277-F0036DE7654C}" srcOrd="1" destOrd="0" presId="urn:microsoft.com/office/officeart/2005/8/layout/hierarchy3"/>
    <dgm:cxn modelId="{5DFBBC34-4BF2-45BC-B12A-5956292441DA}" type="presOf" srcId="{D8C64868-3E69-4EFD-A718-6D11E19FAFA6}" destId="{5CD62CC7-E5A8-470A-B709-4E42BFEE2931}" srcOrd="0" destOrd="0" presId="urn:microsoft.com/office/officeart/2005/8/layout/hierarchy3"/>
    <dgm:cxn modelId="{C1E1F0F5-56EF-43C9-B7A2-42571B6D11B5}" type="presOf" srcId="{98E91FCD-DAFA-4F7E-8375-372111AA7E5B}" destId="{37063E56-3AF5-4D83-A12D-062DA7D2AFBF}" srcOrd="1" destOrd="0" presId="urn:microsoft.com/office/officeart/2005/8/layout/hierarchy3"/>
    <dgm:cxn modelId="{1FCB2966-7FD4-4A8D-A571-75E680F8641D}" type="presOf" srcId="{C783AD50-8A96-41DF-BBE5-C030B13EB888}" destId="{1F3C8CB2-FB72-4868-97DA-145416ABDDAF}" srcOrd="0" destOrd="0" presId="urn:microsoft.com/office/officeart/2005/8/layout/hierarchy3"/>
    <dgm:cxn modelId="{40E084AD-F5C7-4F38-B458-B1D31201BCC4}" type="presOf" srcId="{98E91FCD-DAFA-4F7E-8375-372111AA7E5B}" destId="{135C0847-04DC-41C3-9F37-DB1FE76B4454}" srcOrd="0" destOrd="0" presId="urn:microsoft.com/office/officeart/2005/8/layout/hierarchy3"/>
    <dgm:cxn modelId="{A3B43412-D200-48E0-BF9A-33D2962805B5}" srcId="{224036F5-0335-4391-AC6F-36BD4C26AD9F}" destId="{4DA1E433-06B3-4FA4-A9D8-AC1AB5411139}" srcOrd="0" destOrd="0" parTransId="{4CB8C957-23F6-4D7D-8338-54A81D45ECC2}" sibTransId="{AD8B723C-C9A1-4A52-AB39-AEDAF2E3B733}"/>
    <dgm:cxn modelId="{3D960900-4EC9-48D1-8FAD-78028EA4A71C}" type="presOf" srcId="{CE25E0E0-E889-4221-B83C-CC737B513BC0}" destId="{8CABB7B7-7A8C-4827-AEF8-3DB56559B3AD}" srcOrd="0" destOrd="0" presId="urn:microsoft.com/office/officeart/2005/8/layout/hierarchy3"/>
    <dgm:cxn modelId="{82F9F674-3D63-4642-AD98-B397A60E2BE4}" type="presOf" srcId="{52F904D6-F0F6-41BF-A4F9-B32579793A36}" destId="{65F90B49-D878-4079-B99F-BB9CAC22B805}" srcOrd="0" destOrd="0" presId="urn:microsoft.com/office/officeart/2005/8/layout/hierarchy3"/>
    <dgm:cxn modelId="{DA5DB7C3-344B-42DA-BAEF-18C23A6CA2C9}" type="presParOf" srcId="{8A90E1FB-0F73-48CE-B61A-2AC2C87B95D8}" destId="{03030104-7BD6-41AC-9411-D11A37F5C775}" srcOrd="0" destOrd="0" presId="urn:microsoft.com/office/officeart/2005/8/layout/hierarchy3"/>
    <dgm:cxn modelId="{A3BD7686-FA6F-47BA-B83F-780309C16737}" type="presParOf" srcId="{03030104-7BD6-41AC-9411-D11A37F5C775}" destId="{5C1A5A42-88F0-49ED-8125-ACA86229F201}" srcOrd="0" destOrd="0" presId="urn:microsoft.com/office/officeart/2005/8/layout/hierarchy3"/>
    <dgm:cxn modelId="{F07AC90A-6881-4963-A6CA-B4AC34059E49}" type="presParOf" srcId="{5C1A5A42-88F0-49ED-8125-ACA86229F201}" destId="{59DAA6CC-AC3F-48AA-8EFA-C5C907D17E66}" srcOrd="0" destOrd="0" presId="urn:microsoft.com/office/officeart/2005/8/layout/hierarchy3"/>
    <dgm:cxn modelId="{07AA0A0F-7D6C-4BFF-8D80-DEE6CB06C642}" type="presParOf" srcId="{5C1A5A42-88F0-49ED-8125-ACA86229F201}" destId="{EBA7AB6A-0268-49D3-B277-F0036DE7654C}" srcOrd="1" destOrd="0" presId="urn:microsoft.com/office/officeart/2005/8/layout/hierarchy3"/>
    <dgm:cxn modelId="{5C1D78F9-12D9-4565-A57D-DBD0BD94DA58}" type="presParOf" srcId="{03030104-7BD6-41AC-9411-D11A37F5C775}" destId="{C07118DB-3DC1-4321-A27D-18993899F49E}" srcOrd="1" destOrd="0" presId="urn:microsoft.com/office/officeart/2005/8/layout/hierarchy3"/>
    <dgm:cxn modelId="{7AFD1534-30F1-4744-B6BA-FC8526BC33E6}" type="presParOf" srcId="{C07118DB-3DC1-4321-A27D-18993899F49E}" destId="{8CABB7B7-7A8C-4827-AEF8-3DB56559B3AD}" srcOrd="0" destOrd="0" presId="urn:microsoft.com/office/officeart/2005/8/layout/hierarchy3"/>
    <dgm:cxn modelId="{A9736931-18EB-4A64-AD53-D84EE8BF7A33}" type="presParOf" srcId="{C07118DB-3DC1-4321-A27D-18993899F49E}" destId="{92E30543-C67A-44E3-9288-0A1AA1DF8A0D}" srcOrd="1" destOrd="0" presId="urn:microsoft.com/office/officeart/2005/8/layout/hierarchy3"/>
    <dgm:cxn modelId="{3C63903B-329F-471D-8BA8-AA9F93B372E0}" type="presParOf" srcId="{C07118DB-3DC1-4321-A27D-18993899F49E}" destId="{5CD62CC7-E5A8-470A-B709-4E42BFEE2931}" srcOrd="2" destOrd="0" presId="urn:microsoft.com/office/officeart/2005/8/layout/hierarchy3"/>
    <dgm:cxn modelId="{5537BAB9-D9EE-442C-B00B-1ADB8842430E}" type="presParOf" srcId="{C07118DB-3DC1-4321-A27D-18993899F49E}" destId="{1F3C8CB2-FB72-4868-97DA-145416ABDDAF}" srcOrd="3" destOrd="0" presId="urn:microsoft.com/office/officeart/2005/8/layout/hierarchy3"/>
    <dgm:cxn modelId="{4B9A2035-6FE8-4868-8D8B-356B83178397}" type="presParOf" srcId="{8A90E1FB-0F73-48CE-B61A-2AC2C87B95D8}" destId="{C4D52A23-0E4F-436B-B76A-85318D9517C4}" srcOrd="1" destOrd="0" presId="urn:microsoft.com/office/officeart/2005/8/layout/hierarchy3"/>
    <dgm:cxn modelId="{C5C972A8-E0EA-4281-8E59-8E726207DD29}" type="presParOf" srcId="{C4D52A23-0E4F-436B-B76A-85318D9517C4}" destId="{5227FD40-741D-407C-B03F-4BA849DB36EE}" srcOrd="0" destOrd="0" presId="urn:microsoft.com/office/officeart/2005/8/layout/hierarchy3"/>
    <dgm:cxn modelId="{7BC80537-9915-4221-A1D6-E83B44231D58}" type="presParOf" srcId="{5227FD40-741D-407C-B03F-4BA849DB36EE}" destId="{135C0847-04DC-41C3-9F37-DB1FE76B4454}" srcOrd="0" destOrd="0" presId="urn:microsoft.com/office/officeart/2005/8/layout/hierarchy3"/>
    <dgm:cxn modelId="{38D3B158-E8BB-4639-8139-8D20EE1DB6CA}" type="presParOf" srcId="{5227FD40-741D-407C-B03F-4BA849DB36EE}" destId="{37063E56-3AF5-4D83-A12D-062DA7D2AFBF}" srcOrd="1" destOrd="0" presId="urn:microsoft.com/office/officeart/2005/8/layout/hierarchy3"/>
    <dgm:cxn modelId="{3D3B0F20-5DAC-4A09-9FAA-5A08838BBA87}" type="presParOf" srcId="{C4D52A23-0E4F-436B-B76A-85318D9517C4}" destId="{BDADF4B0-33F2-4DE5-B858-B0CFFF3DB3AC}" srcOrd="1" destOrd="0" presId="urn:microsoft.com/office/officeart/2005/8/layout/hierarchy3"/>
    <dgm:cxn modelId="{0671B743-099F-46C8-9B25-1B331092BC84}" type="presParOf" srcId="{BDADF4B0-33F2-4DE5-B858-B0CFFF3DB3AC}" destId="{6EA30960-9B01-4DF0-AF21-A1782E13F246}" srcOrd="0" destOrd="0" presId="urn:microsoft.com/office/officeart/2005/8/layout/hierarchy3"/>
    <dgm:cxn modelId="{A8C49854-F9E4-4EE4-9C26-43238CBBCB9E}" type="presParOf" srcId="{BDADF4B0-33F2-4DE5-B858-B0CFFF3DB3AC}" destId="{14C10F0B-B51F-4E0A-9687-A5940447EBB5}" srcOrd="1" destOrd="0" presId="urn:microsoft.com/office/officeart/2005/8/layout/hierarchy3"/>
    <dgm:cxn modelId="{1DDA5419-CD43-41DE-996C-0B7EF02474F1}" type="presParOf" srcId="{BDADF4B0-33F2-4DE5-B858-B0CFFF3DB3AC}" destId="{65F90B49-D878-4079-B99F-BB9CAC22B805}" srcOrd="2" destOrd="0" presId="urn:microsoft.com/office/officeart/2005/8/layout/hierarchy3"/>
    <dgm:cxn modelId="{6B4C3279-4FC9-44B2-8C48-47082E5C3552}" type="presParOf" srcId="{BDADF4B0-33F2-4DE5-B858-B0CFFF3DB3AC}" destId="{C6F911F4-60CB-4ADB-8A27-BF0E8037DE7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1322B7-79B3-4B98-AA3B-387D8DE5EDBB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2ED3D98-AFD5-4EEA-A879-1AA76B9FD4A1}">
      <dgm:prSet phldrT="[Текст]"/>
      <dgm:spPr/>
      <dgm:t>
        <a:bodyPr/>
        <a:lstStyle/>
        <a:p>
          <a:r>
            <a:rPr lang="ru-RU" b="1" dirty="0" smtClean="0"/>
            <a:t>Предоставление информации</a:t>
          </a:r>
          <a:r>
            <a:rPr lang="ru-RU" dirty="0" smtClean="0"/>
            <a:t> </a:t>
          </a:r>
          <a:endParaRPr lang="ru-RU" dirty="0"/>
        </a:p>
      </dgm:t>
    </dgm:pt>
    <dgm:pt modelId="{69846B41-2CD7-4934-A8F0-23DD1FDC51B0}" type="parTrans" cxnId="{647B3F97-5EE2-494A-AD7D-681DA013416D}">
      <dgm:prSet/>
      <dgm:spPr/>
      <dgm:t>
        <a:bodyPr/>
        <a:lstStyle/>
        <a:p>
          <a:endParaRPr lang="ru-RU"/>
        </a:p>
      </dgm:t>
    </dgm:pt>
    <dgm:pt modelId="{7388D2C0-9807-43C8-A93B-456D074EB1DF}" type="sibTrans" cxnId="{647B3F97-5EE2-494A-AD7D-681DA013416D}">
      <dgm:prSet/>
      <dgm:spPr/>
      <dgm:t>
        <a:bodyPr/>
        <a:lstStyle/>
        <a:p>
          <a:endParaRPr lang="ru-RU"/>
        </a:p>
      </dgm:t>
    </dgm:pt>
    <dgm:pt modelId="{49863D00-3F63-44DE-91BA-DCD0A02278D0}">
      <dgm:prSet phldrT="[Текст]" custT="1"/>
      <dgm:spPr/>
      <dgm:t>
        <a:bodyPr/>
        <a:lstStyle/>
        <a:p>
          <a:r>
            <a:rPr lang="ru-RU" sz="2400" b="1" dirty="0" smtClean="0"/>
            <a:t>(депозиты, кредиты, пластиковые карты).</a:t>
          </a:r>
          <a:endParaRPr lang="ru-RU" sz="2400" b="1" dirty="0"/>
        </a:p>
      </dgm:t>
    </dgm:pt>
    <dgm:pt modelId="{72F0CB9F-1DCC-4899-9943-F113827B95D5}" type="parTrans" cxnId="{6B5D1681-1EA3-4C9E-AE67-B81CFB4FADB0}">
      <dgm:prSet/>
      <dgm:spPr/>
      <dgm:t>
        <a:bodyPr/>
        <a:lstStyle/>
        <a:p>
          <a:endParaRPr lang="ru-RU"/>
        </a:p>
      </dgm:t>
    </dgm:pt>
    <dgm:pt modelId="{7F447185-572C-4013-A642-233C11315ECE}" type="sibTrans" cxnId="{6B5D1681-1EA3-4C9E-AE67-B81CFB4FADB0}">
      <dgm:prSet/>
      <dgm:spPr/>
      <dgm:t>
        <a:bodyPr/>
        <a:lstStyle/>
        <a:p>
          <a:endParaRPr lang="ru-RU"/>
        </a:p>
      </dgm:t>
    </dgm:pt>
    <dgm:pt modelId="{2E00C003-2B46-487D-8180-E2CF3F20432C}">
      <dgm:prSet phldrT="[Текст]"/>
      <dgm:spPr/>
      <dgm:t>
        <a:bodyPr/>
        <a:lstStyle/>
        <a:p>
          <a:r>
            <a:rPr lang="ru-RU" b="1" dirty="0" smtClean="0"/>
            <a:t>Внутренние переводы</a:t>
          </a:r>
          <a:r>
            <a:rPr lang="ru-RU" dirty="0" smtClean="0"/>
            <a:t> </a:t>
          </a:r>
          <a:endParaRPr lang="ru-RU" dirty="0"/>
        </a:p>
      </dgm:t>
    </dgm:pt>
    <dgm:pt modelId="{F094513A-8E8E-4363-A63D-8A80B0BBE843}" type="parTrans" cxnId="{2FF9E2AF-F4C1-4732-90DF-4F68C0EFED46}">
      <dgm:prSet/>
      <dgm:spPr/>
      <dgm:t>
        <a:bodyPr/>
        <a:lstStyle/>
        <a:p>
          <a:endParaRPr lang="ru-RU"/>
        </a:p>
      </dgm:t>
    </dgm:pt>
    <dgm:pt modelId="{8BE5D128-5A2B-480A-92BE-B4452B87FAA7}" type="sibTrans" cxnId="{2FF9E2AF-F4C1-4732-90DF-4F68C0EFED46}">
      <dgm:prSet/>
      <dgm:spPr/>
      <dgm:t>
        <a:bodyPr/>
        <a:lstStyle/>
        <a:p>
          <a:endParaRPr lang="ru-RU"/>
        </a:p>
      </dgm:t>
    </dgm:pt>
    <dgm:pt modelId="{2BE6914D-0954-41C4-A642-5C0D6E47E684}">
      <dgm:prSet phldrT="[Текст]" custT="1"/>
      <dgm:spPr/>
      <dgm:t>
        <a:bodyPr/>
        <a:lstStyle/>
        <a:p>
          <a:r>
            <a:rPr lang="ru-RU" sz="2400" b="1" dirty="0" smtClean="0"/>
            <a:t>между расчётными счетами клиента в рамках </a:t>
          </a:r>
          <a:r>
            <a:rPr lang="ru-RU" sz="2400" b="1" dirty="0" err="1" smtClean="0"/>
            <a:t>коммерчес-кого</a:t>
          </a:r>
          <a:r>
            <a:rPr lang="ru-RU" sz="2400" b="1" dirty="0" smtClean="0"/>
            <a:t> банка, в котором они открыты.</a:t>
          </a:r>
          <a:endParaRPr lang="ru-RU" sz="2400" b="1" dirty="0"/>
        </a:p>
      </dgm:t>
    </dgm:pt>
    <dgm:pt modelId="{894E691C-FBF9-4C92-902A-B54158CD44F1}" type="parTrans" cxnId="{1710F0DF-247A-4D83-A250-1D2C04FB92BB}">
      <dgm:prSet/>
      <dgm:spPr/>
      <dgm:t>
        <a:bodyPr/>
        <a:lstStyle/>
        <a:p>
          <a:endParaRPr lang="ru-RU"/>
        </a:p>
      </dgm:t>
    </dgm:pt>
    <dgm:pt modelId="{01B43236-8166-4859-BA74-A44A4ACF9B66}" type="sibTrans" cxnId="{1710F0DF-247A-4D83-A250-1D2C04FB92BB}">
      <dgm:prSet/>
      <dgm:spPr/>
      <dgm:t>
        <a:bodyPr/>
        <a:lstStyle/>
        <a:p>
          <a:endParaRPr lang="ru-RU"/>
        </a:p>
      </dgm:t>
    </dgm:pt>
    <dgm:pt modelId="{DEF1DB09-DEE2-4132-8A9C-1ABAD372E19D}">
      <dgm:prSet phldrT="[Текст]"/>
      <dgm:spPr/>
      <dgm:t>
        <a:bodyPr/>
        <a:lstStyle/>
        <a:p>
          <a:r>
            <a:rPr lang="ru-RU" b="1" dirty="0" smtClean="0"/>
            <a:t>Оплата</a:t>
          </a:r>
          <a:endParaRPr lang="ru-RU" dirty="0"/>
        </a:p>
      </dgm:t>
    </dgm:pt>
    <dgm:pt modelId="{F8186894-629D-4B4B-9D57-92054650C470}" type="parTrans" cxnId="{3FC0348D-F16C-478D-A4D9-CD6751BCBE6C}">
      <dgm:prSet/>
      <dgm:spPr/>
      <dgm:t>
        <a:bodyPr/>
        <a:lstStyle/>
        <a:p>
          <a:endParaRPr lang="ru-RU"/>
        </a:p>
      </dgm:t>
    </dgm:pt>
    <dgm:pt modelId="{9DD57220-B424-4265-ADEE-C8074FAF749C}" type="sibTrans" cxnId="{3FC0348D-F16C-478D-A4D9-CD6751BCBE6C}">
      <dgm:prSet/>
      <dgm:spPr/>
      <dgm:t>
        <a:bodyPr/>
        <a:lstStyle/>
        <a:p>
          <a:endParaRPr lang="ru-RU"/>
        </a:p>
      </dgm:t>
    </dgm:pt>
    <dgm:pt modelId="{8A02E2D1-22A2-4EBB-98E9-355C162D9F09}">
      <dgm:prSet phldrT="[Текст]" custT="1"/>
      <dgm:spPr/>
      <dgm:t>
        <a:bodyPr/>
        <a:lstStyle/>
        <a:p>
          <a:r>
            <a:rPr lang="ru-RU" sz="2400" b="1" dirty="0" smtClean="0"/>
            <a:t>покупок, различных сервисов и </a:t>
          </a:r>
          <a:r>
            <a:rPr lang="ru-RU" sz="2400" b="1" dirty="0" err="1" smtClean="0"/>
            <a:t>коммуналь-ных</a:t>
          </a:r>
          <a:r>
            <a:rPr lang="ru-RU" sz="2400" b="1" dirty="0" smtClean="0"/>
            <a:t> услуг, включая </a:t>
          </a:r>
          <a:r>
            <a:rPr lang="ru-RU" sz="2400" b="1" dirty="0" err="1" smtClean="0"/>
            <a:t>автоматичес-кие</a:t>
          </a:r>
          <a:r>
            <a:rPr lang="ru-RU" sz="2400" b="1" dirty="0" smtClean="0"/>
            <a:t> платежи.</a:t>
          </a:r>
          <a:endParaRPr lang="ru-RU" sz="2400" b="1" dirty="0"/>
        </a:p>
      </dgm:t>
    </dgm:pt>
    <dgm:pt modelId="{4AEFB614-8432-4A34-9870-F4A3A8DC122F}" type="parTrans" cxnId="{47C3D3FC-BB7D-42FF-8F8B-AF59807515E0}">
      <dgm:prSet/>
      <dgm:spPr/>
      <dgm:t>
        <a:bodyPr/>
        <a:lstStyle/>
        <a:p>
          <a:endParaRPr lang="ru-RU"/>
        </a:p>
      </dgm:t>
    </dgm:pt>
    <dgm:pt modelId="{C4716374-2A7E-4098-B1E0-F15F30A55C14}" type="sibTrans" cxnId="{47C3D3FC-BB7D-42FF-8F8B-AF59807515E0}">
      <dgm:prSet/>
      <dgm:spPr/>
      <dgm:t>
        <a:bodyPr/>
        <a:lstStyle/>
        <a:p>
          <a:endParaRPr lang="ru-RU"/>
        </a:p>
      </dgm:t>
    </dgm:pt>
    <dgm:pt modelId="{B3DF642F-0657-4D5F-B8B3-9617FA6F0096}">
      <dgm:prSet phldrT="[Текст]" phldr="1" custT="1"/>
      <dgm:spPr/>
      <dgm:t>
        <a:bodyPr/>
        <a:lstStyle/>
        <a:p>
          <a:endParaRPr lang="ru-RU" sz="2400" b="1" dirty="0"/>
        </a:p>
      </dgm:t>
    </dgm:pt>
    <dgm:pt modelId="{B41FA66F-91AE-489D-BB9C-4A1219BDB077}" type="sibTrans" cxnId="{274BA01E-FD49-4031-A1D0-1DC0F71D9DC0}">
      <dgm:prSet/>
      <dgm:spPr/>
      <dgm:t>
        <a:bodyPr/>
        <a:lstStyle/>
        <a:p>
          <a:endParaRPr lang="ru-RU"/>
        </a:p>
      </dgm:t>
    </dgm:pt>
    <dgm:pt modelId="{FEFB9A5A-8021-4969-AA2C-2A58E8A0A1B8}" type="parTrans" cxnId="{274BA01E-FD49-4031-A1D0-1DC0F71D9DC0}">
      <dgm:prSet/>
      <dgm:spPr/>
      <dgm:t>
        <a:bodyPr/>
        <a:lstStyle/>
        <a:p>
          <a:endParaRPr lang="ru-RU"/>
        </a:p>
      </dgm:t>
    </dgm:pt>
    <dgm:pt modelId="{71F9B541-99D7-4851-8516-A56E12BC9911}" type="pres">
      <dgm:prSet presAssocID="{151322B7-79B3-4B98-AA3B-387D8DE5EDB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974FD3-BC3B-4515-8684-A26EA38A8E8A}" type="pres">
      <dgm:prSet presAssocID="{42ED3D98-AFD5-4EEA-A879-1AA76B9FD4A1}" presName="composite" presStyleCnt="0"/>
      <dgm:spPr/>
    </dgm:pt>
    <dgm:pt modelId="{B805F201-CB02-4251-A65D-43F567B98E91}" type="pres">
      <dgm:prSet presAssocID="{42ED3D98-AFD5-4EEA-A879-1AA76B9FD4A1}" presName="parTx" presStyleLbl="alignNode1" presStyleIdx="0" presStyleCnt="3" custLinFactNeighborX="-103" custLinFactNeighborY="-591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AA9684-3C02-4D8B-AF39-E9ED6FE74925}" type="pres">
      <dgm:prSet presAssocID="{42ED3D98-AFD5-4EEA-A879-1AA76B9FD4A1}" presName="desTx" presStyleLbl="alignAccFollowNode1" presStyleIdx="0" presStyleCnt="3" custScaleY="102879" custLinFactNeighborX="5987" custLinFactNeighborY="82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16F5F3-28C3-43BF-92A5-D6E0BFE53AA3}" type="pres">
      <dgm:prSet presAssocID="{7388D2C0-9807-43C8-A93B-456D074EB1DF}" presName="space" presStyleCnt="0"/>
      <dgm:spPr/>
    </dgm:pt>
    <dgm:pt modelId="{9D8B44CC-F980-4F1D-815A-E8424AAD8805}" type="pres">
      <dgm:prSet presAssocID="{2E00C003-2B46-487D-8180-E2CF3F20432C}" presName="composite" presStyleCnt="0"/>
      <dgm:spPr/>
    </dgm:pt>
    <dgm:pt modelId="{A67C58B0-0195-4013-948B-9D560AEE3A25}" type="pres">
      <dgm:prSet presAssocID="{2E00C003-2B46-487D-8180-E2CF3F20432C}" presName="parTx" presStyleLbl="alignNode1" presStyleIdx="1" presStyleCnt="3" custAng="0" custScaleY="121235" custLinFactNeighborX="1608" custLinFactNeighborY="-730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7F06C3-2F9E-4436-AC01-DE420157DE17}" type="pres">
      <dgm:prSet presAssocID="{2E00C003-2B46-487D-8180-E2CF3F20432C}" presName="desTx" presStyleLbl="alignAccFollowNode1" presStyleIdx="1" presStyleCnt="3" custScaleY="116263" custLinFactNeighborX="1608" custLinFactNeighborY="79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165513-8968-4422-A4E5-4AFB734876C6}" type="pres">
      <dgm:prSet presAssocID="{8BE5D128-5A2B-480A-92BE-B4452B87FAA7}" presName="space" presStyleCnt="0"/>
      <dgm:spPr/>
    </dgm:pt>
    <dgm:pt modelId="{0AF78859-6D3F-4731-ACD4-5A302D158449}" type="pres">
      <dgm:prSet presAssocID="{DEF1DB09-DEE2-4132-8A9C-1ABAD372E19D}" presName="composite" presStyleCnt="0"/>
      <dgm:spPr/>
    </dgm:pt>
    <dgm:pt modelId="{4639A442-3F3F-4D85-9912-09505AF4EF68}" type="pres">
      <dgm:prSet presAssocID="{DEF1DB09-DEE2-4132-8A9C-1ABAD372E19D}" presName="parTx" presStyleLbl="alignNode1" presStyleIdx="2" presStyleCnt="3" custLinFactNeighborX="-2771" custLinFactNeighborY="-591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178A9F-4179-4AED-9C43-330D2EA78709}" type="pres">
      <dgm:prSet presAssocID="{DEF1DB09-DEE2-4132-8A9C-1ABAD372E19D}" presName="desTx" presStyleLbl="alignAccFollowNode1" presStyleIdx="2" presStyleCnt="3" custLinFactNeighborX="-2771" custLinFactNeighborY="10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C0348D-F16C-478D-A4D9-CD6751BCBE6C}" srcId="{151322B7-79B3-4B98-AA3B-387D8DE5EDBB}" destId="{DEF1DB09-DEE2-4132-8A9C-1ABAD372E19D}" srcOrd="2" destOrd="0" parTransId="{F8186894-629D-4B4B-9D57-92054650C470}" sibTransId="{9DD57220-B424-4265-ADEE-C8074FAF749C}"/>
    <dgm:cxn modelId="{2FF9E2AF-F4C1-4732-90DF-4F68C0EFED46}" srcId="{151322B7-79B3-4B98-AA3B-387D8DE5EDBB}" destId="{2E00C003-2B46-487D-8180-E2CF3F20432C}" srcOrd="1" destOrd="0" parTransId="{F094513A-8E8E-4363-A63D-8A80B0BBE843}" sibTransId="{8BE5D128-5A2B-480A-92BE-B4452B87FAA7}"/>
    <dgm:cxn modelId="{647B3F97-5EE2-494A-AD7D-681DA013416D}" srcId="{151322B7-79B3-4B98-AA3B-387D8DE5EDBB}" destId="{42ED3D98-AFD5-4EEA-A879-1AA76B9FD4A1}" srcOrd="0" destOrd="0" parTransId="{69846B41-2CD7-4934-A8F0-23DD1FDC51B0}" sibTransId="{7388D2C0-9807-43C8-A93B-456D074EB1DF}"/>
    <dgm:cxn modelId="{6B5D1681-1EA3-4C9E-AE67-B81CFB4FADB0}" srcId="{42ED3D98-AFD5-4EEA-A879-1AA76B9FD4A1}" destId="{49863D00-3F63-44DE-91BA-DCD0A02278D0}" srcOrd="0" destOrd="0" parTransId="{72F0CB9F-1DCC-4899-9943-F113827B95D5}" sibTransId="{7F447185-572C-4013-A642-233C11315ECE}"/>
    <dgm:cxn modelId="{D93AB485-1714-4CDE-BA0A-E583552C59B6}" type="presOf" srcId="{B3DF642F-0657-4D5F-B8B3-9617FA6F0096}" destId="{8DAA9684-3C02-4D8B-AF39-E9ED6FE74925}" srcOrd="0" destOrd="1" presId="urn:microsoft.com/office/officeart/2005/8/layout/hList1"/>
    <dgm:cxn modelId="{A2F94A50-D285-4D93-BA3E-DCC954958ADF}" type="presOf" srcId="{2E00C003-2B46-487D-8180-E2CF3F20432C}" destId="{A67C58B0-0195-4013-948B-9D560AEE3A25}" srcOrd="0" destOrd="0" presId="urn:microsoft.com/office/officeart/2005/8/layout/hList1"/>
    <dgm:cxn modelId="{18077B06-4D79-4CC3-8C61-0CA2F41D98B1}" type="presOf" srcId="{8A02E2D1-22A2-4EBB-98E9-355C162D9F09}" destId="{04178A9F-4179-4AED-9C43-330D2EA78709}" srcOrd="0" destOrd="0" presId="urn:microsoft.com/office/officeart/2005/8/layout/hList1"/>
    <dgm:cxn modelId="{E777A314-1514-40C1-8FBC-E71B9624FEA5}" type="presOf" srcId="{DEF1DB09-DEE2-4132-8A9C-1ABAD372E19D}" destId="{4639A442-3F3F-4D85-9912-09505AF4EF68}" srcOrd="0" destOrd="0" presId="urn:microsoft.com/office/officeart/2005/8/layout/hList1"/>
    <dgm:cxn modelId="{15C87462-9EED-46C7-8352-50EE3FBE4E1A}" type="presOf" srcId="{49863D00-3F63-44DE-91BA-DCD0A02278D0}" destId="{8DAA9684-3C02-4D8B-AF39-E9ED6FE74925}" srcOrd="0" destOrd="0" presId="urn:microsoft.com/office/officeart/2005/8/layout/hList1"/>
    <dgm:cxn modelId="{49BA7556-16EC-42B0-9A50-64F6FA346B19}" type="presOf" srcId="{151322B7-79B3-4B98-AA3B-387D8DE5EDBB}" destId="{71F9B541-99D7-4851-8516-A56E12BC9911}" srcOrd="0" destOrd="0" presId="urn:microsoft.com/office/officeart/2005/8/layout/hList1"/>
    <dgm:cxn modelId="{6CFF72CC-F3CC-44B0-B2CC-9040EB9E84FA}" type="presOf" srcId="{42ED3D98-AFD5-4EEA-A879-1AA76B9FD4A1}" destId="{B805F201-CB02-4251-A65D-43F567B98E91}" srcOrd="0" destOrd="0" presId="urn:microsoft.com/office/officeart/2005/8/layout/hList1"/>
    <dgm:cxn modelId="{78071DF2-D21E-414A-807A-DC0C33B1A191}" type="presOf" srcId="{2BE6914D-0954-41C4-A642-5C0D6E47E684}" destId="{897F06C3-2F9E-4436-AC01-DE420157DE17}" srcOrd="0" destOrd="0" presId="urn:microsoft.com/office/officeart/2005/8/layout/hList1"/>
    <dgm:cxn modelId="{274BA01E-FD49-4031-A1D0-1DC0F71D9DC0}" srcId="{42ED3D98-AFD5-4EEA-A879-1AA76B9FD4A1}" destId="{B3DF642F-0657-4D5F-B8B3-9617FA6F0096}" srcOrd="1" destOrd="0" parTransId="{FEFB9A5A-8021-4969-AA2C-2A58E8A0A1B8}" sibTransId="{B41FA66F-91AE-489D-BB9C-4A1219BDB077}"/>
    <dgm:cxn modelId="{47C3D3FC-BB7D-42FF-8F8B-AF59807515E0}" srcId="{DEF1DB09-DEE2-4132-8A9C-1ABAD372E19D}" destId="{8A02E2D1-22A2-4EBB-98E9-355C162D9F09}" srcOrd="0" destOrd="0" parTransId="{4AEFB614-8432-4A34-9870-F4A3A8DC122F}" sibTransId="{C4716374-2A7E-4098-B1E0-F15F30A55C14}"/>
    <dgm:cxn modelId="{1710F0DF-247A-4D83-A250-1D2C04FB92BB}" srcId="{2E00C003-2B46-487D-8180-E2CF3F20432C}" destId="{2BE6914D-0954-41C4-A642-5C0D6E47E684}" srcOrd="0" destOrd="0" parTransId="{894E691C-FBF9-4C92-902A-B54158CD44F1}" sibTransId="{01B43236-8166-4859-BA74-A44A4ACF9B66}"/>
    <dgm:cxn modelId="{326705F2-86C8-491B-B982-76017907E2C8}" type="presParOf" srcId="{71F9B541-99D7-4851-8516-A56E12BC9911}" destId="{8F974FD3-BC3B-4515-8684-A26EA38A8E8A}" srcOrd="0" destOrd="0" presId="urn:microsoft.com/office/officeart/2005/8/layout/hList1"/>
    <dgm:cxn modelId="{CF916409-6ED4-4D4B-BC46-14530BF819F9}" type="presParOf" srcId="{8F974FD3-BC3B-4515-8684-A26EA38A8E8A}" destId="{B805F201-CB02-4251-A65D-43F567B98E91}" srcOrd="0" destOrd="0" presId="urn:microsoft.com/office/officeart/2005/8/layout/hList1"/>
    <dgm:cxn modelId="{28A93A79-A991-4608-A6FD-8CAB2F39FE19}" type="presParOf" srcId="{8F974FD3-BC3B-4515-8684-A26EA38A8E8A}" destId="{8DAA9684-3C02-4D8B-AF39-E9ED6FE74925}" srcOrd="1" destOrd="0" presId="urn:microsoft.com/office/officeart/2005/8/layout/hList1"/>
    <dgm:cxn modelId="{0E93EF91-88FD-486E-B1A1-3D61ED71354A}" type="presParOf" srcId="{71F9B541-99D7-4851-8516-A56E12BC9911}" destId="{4B16F5F3-28C3-43BF-92A5-D6E0BFE53AA3}" srcOrd="1" destOrd="0" presId="urn:microsoft.com/office/officeart/2005/8/layout/hList1"/>
    <dgm:cxn modelId="{A0FF7508-5A82-4C42-B67A-8E13E44D3803}" type="presParOf" srcId="{71F9B541-99D7-4851-8516-A56E12BC9911}" destId="{9D8B44CC-F980-4F1D-815A-E8424AAD8805}" srcOrd="2" destOrd="0" presId="urn:microsoft.com/office/officeart/2005/8/layout/hList1"/>
    <dgm:cxn modelId="{AB34F1A0-7C5A-44BA-B12C-A2F5501BAD18}" type="presParOf" srcId="{9D8B44CC-F980-4F1D-815A-E8424AAD8805}" destId="{A67C58B0-0195-4013-948B-9D560AEE3A25}" srcOrd="0" destOrd="0" presId="urn:microsoft.com/office/officeart/2005/8/layout/hList1"/>
    <dgm:cxn modelId="{B1012CC9-3604-4CF4-A2C9-7F41A29F14CC}" type="presParOf" srcId="{9D8B44CC-F980-4F1D-815A-E8424AAD8805}" destId="{897F06C3-2F9E-4436-AC01-DE420157DE17}" srcOrd="1" destOrd="0" presId="urn:microsoft.com/office/officeart/2005/8/layout/hList1"/>
    <dgm:cxn modelId="{DF6C67B0-A370-4AC5-910F-E71E783965D1}" type="presParOf" srcId="{71F9B541-99D7-4851-8516-A56E12BC9911}" destId="{CA165513-8968-4422-A4E5-4AFB734876C6}" srcOrd="3" destOrd="0" presId="urn:microsoft.com/office/officeart/2005/8/layout/hList1"/>
    <dgm:cxn modelId="{D3A78F84-49DC-4C6E-B314-9AA6B205F700}" type="presParOf" srcId="{71F9B541-99D7-4851-8516-A56E12BC9911}" destId="{0AF78859-6D3F-4731-ACD4-5A302D158449}" srcOrd="4" destOrd="0" presId="urn:microsoft.com/office/officeart/2005/8/layout/hList1"/>
    <dgm:cxn modelId="{FE8FDBEF-F5C5-43D8-B0B8-D3A287BD2084}" type="presParOf" srcId="{0AF78859-6D3F-4731-ACD4-5A302D158449}" destId="{4639A442-3F3F-4D85-9912-09505AF4EF68}" srcOrd="0" destOrd="0" presId="urn:microsoft.com/office/officeart/2005/8/layout/hList1"/>
    <dgm:cxn modelId="{65324EFB-3943-477B-BC23-F211411C6B88}" type="presParOf" srcId="{0AF78859-6D3F-4731-ACD4-5A302D158449}" destId="{04178A9F-4179-4AED-9C43-330D2EA7870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CDCAD4-BC96-4DE2-8432-F2027DCFBCE7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D784BE-B43A-4C69-AB31-5328645A281B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2400" b="1" dirty="0" err="1" smtClean="0"/>
            <a:t>Межбанковс-кие</a:t>
          </a:r>
          <a:r>
            <a:rPr lang="ru-RU" sz="2400" b="1" dirty="0" smtClean="0"/>
            <a:t> финансовые операции</a:t>
          </a:r>
          <a:endParaRPr lang="ru-RU" sz="2400" dirty="0"/>
        </a:p>
      </dgm:t>
    </dgm:pt>
    <dgm:pt modelId="{2DA6C106-C4E5-4A9E-8FB1-C41E69E6E7BF}" type="parTrans" cxnId="{F2A67326-6C0B-4C78-B08D-993A2963F534}">
      <dgm:prSet/>
      <dgm:spPr/>
      <dgm:t>
        <a:bodyPr/>
        <a:lstStyle/>
        <a:p>
          <a:endParaRPr lang="ru-RU"/>
        </a:p>
      </dgm:t>
    </dgm:pt>
    <dgm:pt modelId="{E549C01E-7769-4428-B5A8-7F2CA56486C8}" type="sibTrans" cxnId="{F2A67326-6C0B-4C78-B08D-993A2963F534}">
      <dgm:prSet/>
      <dgm:spPr/>
      <dgm:t>
        <a:bodyPr/>
        <a:lstStyle/>
        <a:p>
          <a:endParaRPr lang="ru-RU"/>
        </a:p>
      </dgm:t>
    </dgm:pt>
    <dgm:pt modelId="{65C686CD-7D67-42EF-A3C3-4A966FFD74ED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2800" b="1" dirty="0" smtClean="0"/>
            <a:t>переводы на счета и со счетов, открытых в других банках.</a:t>
          </a:r>
          <a:endParaRPr lang="ru-RU" sz="2800" b="1" dirty="0"/>
        </a:p>
      </dgm:t>
    </dgm:pt>
    <dgm:pt modelId="{DA98A68E-631A-42B8-B2ED-36BF9EDA85F4}" type="parTrans" cxnId="{08ABCB77-4D51-47F2-87E4-36CF2CADFD61}">
      <dgm:prSet/>
      <dgm:spPr/>
      <dgm:t>
        <a:bodyPr/>
        <a:lstStyle/>
        <a:p>
          <a:endParaRPr lang="ru-RU"/>
        </a:p>
      </dgm:t>
    </dgm:pt>
    <dgm:pt modelId="{47BF18EC-2AE3-469E-95E4-BEE17862C014}" type="sibTrans" cxnId="{08ABCB77-4D51-47F2-87E4-36CF2CADFD61}">
      <dgm:prSet/>
      <dgm:spPr/>
      <dgm:t>
        <a:bodyPr/>
        <a:lstStyle/>
        <a:p>
          <a:endParaRPr lang="ru-RU"/>
        </a:p>
      </dgm:t>
    </dgm:pt>
    <dgm:pt modelId="{E884811C-0322-48EE-923F-B96078C4576A}">
      <dgm:prSet phldrT="[Текст]" phldr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endParaRPr lang="ru-RU" sz="2000" dirty="0"/>
        </a:p>
      </dgm:t>
    </dgm:pt>
    <dgm:pt modelId="{B6929695-27E2-49C8-B2D3-ED49122BDAE7}" type="parTrans" cxnId="{4F3C0A70-5F30-4B8F-9B25-DF23F46627D7}">
      <dgm:prSet/>
      <dgm:spPr/>
      <dgm:t>
        <a:bodyPr/>
        <a:lstStyle/>
        <a:p>
          <a:endParaRPr lang="ru-RU"/>
        </a:p>
      </dgm:t>
    </dgm:pt>
    <dgm:pt modelId="{8FEC54AF-080C-41AE-BA8A-8B998E7A44A1}" type="sibTrans" cxnId="{4F3C0A70-5F30-4B8F-9B25-DF23F46627D7}">
      <dgm:prSet/>
      <dgm:spPr/>
      <dgm:t>
        <a:bodyPr/>
        <a:lstStyle/>
        <a:p>
          <a:endParaRPr lang="ru-RU"/>
        </a:p>
      </dgm:t>
    </dgm:pt>
    <dgm:pt modelId="{C65FB2A2-B723-4F17-95CB-7105C2F5DDF5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2400" b="1" dirty="0" smtClean="0"/>
            <a:t>Внутренние и внешние переводы, </a:t>
          </a:r>
          <a:endParaRPr lang="ru-RU" sz="2400" b="1" dirty="0"/>
        </a:p>
      </dgm:t>
    </dgm:pt>
    <dgm:pt modelId="{249CD674-408F-4A42-B8BF-FC1F49E6FE2A}" type="parTrans" cxnId="{31F75BF8-B71E-4CC0-8374-3AEB204EB10A}">
      <dgm:prSet/>
      <dgm:spPr/>
      <dgm:t>
        <a:bodyPr/>
        <a:lstStyle/>
        <a:p>
          <a:endParaRPr lang="ru-RU"/>
        </a:p>
      </dgm:t>
    </dgm:pt>
    <dgm:pt modelId="{CFED99E4-D596-4F1C-B3F9-C0C768C4372D}" type="sibTrans" cxnId="{31F75BF8-B71E-4CC0-8374-3AEB204EB10A}">
      <dgm:prSet/>
      <dgm:spPr/>
      <dgm:t>
        <a:bodyPr/>
        <a:lstStyle/>
        <a:p>
          <a:endParaRPr lang="ru-RU"/>
        </a:p>
      </dgm:t>
    </dgm:pt>
    <dgm:pt modelId="{108550CA-166F-427E-87F0-EDDED22B57A1}">
      <dgm:prSet phldrT="[Текст]" custT="1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ru-RU" sz="2800" b="1" dirty="0" smtClean="0"/>
            <a:t>предполагающие конвертирование валют.</a:t>
          </a:r>
          <a:endParaRPr lang="ru-RU" sz="2000" dirty="0"/>
        </a:p>
      </dgm:t>
    </dgm:pt>
    <dgm:pt modelId="{156B7A97-CBA5-485B-AEB0-FA747F11382F}" type="parTrans" cxnId="{48D59E72-6ECB-470E-AE09-40B8384E1EB0}">
      <dgm:prSet/>
      <dgm:spPr/>
      <dgm:t>
        <a:bodyPr/>
        <a:lstStyle/>
        <a:p>
          <a:endParaRPr lang="ru-RU"/>
        </a:p>
      </dgm:t>
    </dgm:pt>
    <dgm:pt modelId="{BD43F2B3-80F9-46A6-BA48-C10C981C7949}" type="sibTrans" cxnId="{48D59E72-6ECB-470E-AE09-40B8384E1EB0}">
      <dgm:prSet/>
      <dgm:spPr/>
      <dgm:t>
        <a:bodyPr/>
        <a:lstStyle/>
        <a:p>
          <a:endParaRPr lang="ru-RU"/>
        </a:p>
      </dgm:t>
    </dgm:pt>
    <dgm:pt modelId="{2A22D976-332C-40AF-AFB4-BF2490D115D5}">
      <dgm:prSet phldrT="[Текст]" custT="1"/>
      <dgm:spPr>
        <a:solidFill>
          <a:srgbClr val="D68B1C"/>
        </a:solidFill>
      </dgm:spPr>
      <dgm:t>
        <a:bodyPr/>
        <a:lstStyle/>
        <a:p>
          <a:r>
            <a:rPr lang="ru-RU" sz="2400" b="1" dirty="0" smtClean="0"/>
            <a:t>Блокировка</a:t>
          </a:r>
          <a:endParaRPr lang="ru-RU" sz="2400" b="1" dirty="0"/>
        </a:p>
      </dgm:t>
    </dgm:pt>
    <dgm:pt modelId="{DCE23277-CBA2-4199-A5D1-D9ED09507D69}" type="parTrans" cxnId="{42779FF2-5AB3-469D-9111-2B9B81E2B790}">
      <dgm:prSet/>
      <dgm:spPr/>
      <dgm:t>
        <a:bodyPr/>
        <a:lstStyle/>
        <a:p>
          <a:endParaRPr lang="ru-RU"/>
        </a:p>
      </dgm:t>
    </dgm:pt>
    <dgm:pt modelId="{7012E058-EE33-4193-BF01-3FC7C86C0606}" type="sibTrans" cxnId="{42779FF2-5AB3-469D-9111-2B9B81E2B790}">
      <dgm:prSet/>
      <dgm:spPr/>
      <dgm:t>
        <a:bodyPr/>
        <a:lstStyle/>
        <a:p>
          <a:endParaRPr lang="ru-RU"/>
        </a:p>
      </dgm:t>
    </dgm:pt>
    <dgm:pt modelId="{1F1CC3A1-B4BC-4ACA-B1F4-FA8ACBB478E2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ru-RU" sz="2400" b="1" dirty="0" smtClean="0"/>
            <a:t>подача заявки на повторный выпуск и </a:t>
          </a:r>
          <a:r>
            <a:rPr lang="ru-RU" sz="2400" b="1" dirty="0" err="1" smtClean="0"/>
            <a:t>разблоки-ровка</a:t>
          </a:r>
          <a:r>
            <a:rPr lang="ru-RU" sz="2400" b="1" dirty="0" smtClean="0"/>
            <a:t> карт</a:t>
          </a:r>
          <a:endParaRPr lang="ru-RU" sz="500" dirty="0"/>
        </a:p>
      </dgm:t>
    </dgm:pt>
    <dgm:pt modelId="{992C86C7-FCDA-451B-BA54-2DF948C6DD93}" type="parTrans" cxnId="{0B57A44E-6A78-424E-9D08-36C7CC348070}">
      <dgm:prSet/>
      <dgm:spPr/>
      <dgm:t>
        <a:bodyPr/>
        <a:lstStyle/>
        <a:p>
          <a:endParaRPr lang="ru-RU"/>
        </a:p>
      </dgm:t>
    </dgm:pt>
    <dgm:pt modelId="{8C4487FA-3E45-4D83-BD2F-EFDBCCBB9F87}" type="sibTrans" cxnId="{0B57A44E-6A78-424E-9D08-36C7CC348070}">
      <dgm:prSet/>
      <dgm:spPr/>
      <dgm:t>
        <a:bodyPr/>
        <a:lstStyle/>
        <a:p>
          <a:endParaRPr lang="ru-RU"/>
        </a:p>
      </dgm:t>
    </dgm:pt>
    <dgm:pt modelId="{35C8A52C-9F89-4E92-B915-565B1ED06690}" type="pres">
      <dgm:prSet presAssocID="{49CDCAD4-BC96-4DE2-8432-F2027DCFBC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6431A0-8E09-4B79-8727-1DFDD4738598}" type="pres">
      <dgm:prSet presAssocID="{85D784BE-B43A-4C69-AB31-5328645A281B}" presName="composite" presStyleCnt="0"/>
      <dgm:spPr/>
    </dgm:pt>
    <dgm:pt modelId="{0687A9D2-6F48-4E87-BA9C-8F09D5A6B6C4}" type="pres">
      <dgm:prSet presAssocID="{85D784BE-B43A-4C69-AB31-5328645A281B}" presName="parTx" presStyleLbl="alignNode1" presStyleIdx="0" presStyleCnt="3" custScaleY="172010" custLinFactNeighborX="-326" custLinFactNeighborY="-953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838FB6-B81F-4148-A6CA-5BA86783E12A}" type="pres">
      <dgm:prSet presAssocID="{85D784BE-B43A-4C69-AB31-5328645A281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731845-D9E7-446F-A095-DA0CA891B572}" type="pres">
      <dgm:prSet presAssocID="{E549C01E-7769-4428-B5A8-7F2CA56486C8}" presName="space" presStyleCnt="0"/>
      <dgm:spPr/>
    </dgm:pt>
    <dgm:pt modelId="{E579B5FC-93B0-41F3-86D0-FA2B21DFFFF7}" type="pres">
      <dgm:prSet presAssocID="{C65FB2A2-B723-4F17-95CB-7105C2F5DDF5}" presName="composite" presStyleCnt="0"/>
      <dgm:spPr/>
    </dgm:pt>
    <dgm:pt modelId="{DE1FE52F-9B7B-457D-AD8C-784780B09380}" type="pres">
      <dgm:prSet presAssocID="{C65FB2A2-B723-4F17-95CB-7105C2F5DDF5}" presName="parTx" presStyleLbl="alignNode1" presStyleIdx="1" presStyleCnt="3" custScaleY="130451" custLinFactNeighborX="1608" custLinFactNeighborY="-707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6DA136-611C-4F65-BC07-880F16C0C194}" type="pres">
      <dgm:prSet presAssocID="{C65FB2A2-B723-4F17-95CB-7105C2F5DDF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CDD433-0B94-434A-99D9-9B800C5EC711}" type="pres">
      <dgm:prSet presAssocID="{CFED99E4-D596-4F1C-B3F9-C0C768C4372D}" presName="space" presStyleCnt="0"/>
      <dgm:spPr/>
    </dgm:pt>
    <dgm:pt modelId="{F87DE585-9944-4EE0-9137-C1E0F5228A74}" type="pres">
      <dgm:prSet presAssocID="{2A22D976-332C-40AF-AFB4-BF2490D115D5}" presName="composite" presStyleCnt="0"/>
      <dgm:spPr/>
    </dgm:pt>
    <dgm:pt modelId="{73E46C34-59BA-4D15-B788-0EFB6EE096D5}" type="pres">
      <dgm:prSet presAssocID="{2A22D976-332C-40AF-AFB4-BF2490D115D5}" presName="parTx" presStyleLbl="alignNode1" presStyleIdx="2" presStyleCnt="3" custLinFactNeighborX="-2749" custLinFactNeighborY="-640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B744B8-E460-4A64-88A8-16B5013A6715}" type="pres">
      <dgm:prSet presAssocID="{2A22D976-332C-40AF-AFB4-BF2490D115D5}" presName="desTx" presStyleLbl="alignAccFollowNode1" presStyleIdx="2" presStyleCnt="3" custLinFactNeighborX="-2600" custLinFactNeighborY="-91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AAA5B6-986A-4095-A11F-AABDE444181B}" type="presOf" srcId="{E884811C-0322-48EE-923F-B96078C4576A}" destId="{F9838FB6-B81F-4148-A6CA-5BA86783E12A}" srcOrd="0" destOrd="1" presId="urn:microsoft.com/office/officeart/2005/8/layout/hList1"/>
    <dgm:cxn modelId="{936B14C8-4BCD-4370-9A33-35053A561423}" type="presOf" srcId="{C65FB2A2-B723-4F17-95CB-7105C2F5DDF5}" destId="{DE1FE52F-9B7B-457D-AD8C-784780B09380}" srcOrd="0" destOrd="0" presId="urn:microsoft.com/office/officeart/2005/8/layout/hList1"/>
    <dgm:cxn modelId="{FF4821A8-C3F5-4222-93B4-8AE3D2C0F3A3}" type="presOf" srcId="{49CDCAD4-BC96-4DE2-8432-F2027DCFBCE7}" destId="{35C8A52C-9F89-4E92-B915-565B1ED06690}" srcOrd="0" destOrd="0" presId="urn:microsoft.com/office/officeart/2005/8/layout/hList1"/>
    <dgm:cxn modelId="{F2A67326-6C0B-4C78-B08D-993A2963F534}" srcId="{49CDCAD4-BC96-4DE2-8432-F2027DCFBCE7}" destId="{85D784BE-B43A-4C69-AB31-5328645A281B}" srcOrd="0" destOrd="0" parTransId="{2DA6C106-C4E5-4A9E-8FB1-C41E69E6E7BF}" sibTransId="{E549C01E-7769-4428-B5A8-7F2CA56486C8}"/>
    <dgm:cxn modelId="{4F3C0A70-5F30-4B8F-9B25-DF23F46627D7}" srcId="{85D784BE-B43A-4C69-AB31-5328645A281B}" destId="{E884811C-0322-48EE-923F-B96078C4576A}" srcOrd="1" destOrd="0" parTransId="{B6929695-27E2-49C8-B2D3-ED49122BDAE7}" sibTransId="{8FEC54AF-080C-41AE-BA8A-8B998E7A44A1}"/>
    <dgm:cxn modelId="{0B57A44E-6A78-424E-9D08-36C7CC348070}" srcId="{2A22D976-332C-40AF-AFB4-BF2490D115D5}" destId="{1F1CC3A1-B4BC-4ACA-B1F4-FA8ACBB478E2}" srcOrd="0" destOrd="0" parTransId="{992C86C7-FCDA-451B-BA54-2DF948C6DD93}" sibTransId="{8C4487FA-3E45-4D83-BD2F-EFDBCCBB9F87}"/>
    <dgm:cxn modelId="{441363B4-4D7B-447D-B0E5-49AEBAADFE5F}" type="presOf" srcId="{65C686CD-7D67-42EF-A3C3-4A966FFD74ED}" destId="{F9838FB6-B81F-4148-A6CA-5BA86783E12A}" srcOrd="0" destOrd="0" presId="urn:microsoft.com/office/officeart/2005/8/layout/hList1"/>
    <dgm:cxn modelId="{849EBCE9-0B70-432D-87BD-D5F9611DBB71}" type="presOf" srcId="{2A22D976-332C-40AF-AFB4-BF2490D115D5}" destId="{73E46C34-59BA-4D15-B788-0EFB6EE096D5}" srcOrd="0" destOrd="0" presId="urn:microsoft.com/office/officeart/2005/8/layout/hList1"/>
    <dgm:cxn modelId="{DDC59CC5-2363-48E2-8B94-621805D926F1}" type="presOf" srcId="{85D784BE-B43A-4C69-AB31-5328645A281B}" destId="{0687A9D2-6F48-4E87-BA9C-8F09D5A6B6C4}" srcOrd="0" destOrd="0" presId="urn:microsoft.com/office/officeart/2005/8/layout/hList1"/>
    <dgm:cxn modelId="{08ABCB77-4D51-47F2-87E4-36CF2CADFD61}" srcId="{85D784BE-B43A-4C69-AB31-5328645A281B}" destId="{65C686CD-7D67-42EF-A3C3-4A966FFD74ED}" srcOrd="0" destOrd="0" parTransId="{DA98A68E-631A-42B8-B2ED-36BF9EDA85F4}" sibTransId="{47BF18EC-2AE3-469E-95E4-BEE17862C014}"/>
    <dgm:cxn modelId="{42779FF2-5AB3-469D-9111-2B9B81E2B790}" srcId="{49CDCAD4-BC96-4DE2-8432-F2027DCFBCE7}" destId="{2A22D976-332C-40AF-AFB4-BF2490D115D5}" srcOrd="2" destOrd="0" parTransId="{DCE23277-CBA2-4199-A5D1-D9ED09507D69}" sibTransId="{7012E058-EE33-4193-BF01-3FC7C86C0606}"/>
    <dgm:cxn modelId="{39D21A78-7B5E-436B-804E-3EAA3878384D}" type="presOf" srcId="{108550CA-166F-427E-87F0-EDDED22B57A1}" destId="{7A6DA136-611C-4F65-BC07-880F16C0C194}" srcOrd="0" destOrd="0" presId="urn:microsoft.com/office/officeart/2005/8/layout/hList1"/>
    <dgm:cxn modelId="{31F75BF8-B71E-4CC0-8374-3AEB204EB10A}" srcId="{49CDCAD4-BC96-4DE2-8432-F2027DCFBCE7}" destId="{C65FB2A2-B723-4F17-95CB-7105C2F5DDF5}" srcOrd="1" destOrd="0" parTransId="{249CD674-408F-4A42-B8BF-FC1F49E6FE2A}" sibTransId="{CFED99E4-D596-4F1C-B3F9-C0C768C4372D}"/>
    <dgm:cxn modelId="{A584A15E-02E9-4EF7-9765-96A44F9285F1}" type="presOf" srcId="{1F1CC3A1-B4BC-4ACA-B1F4-FA8ACBB478E2}" destId="{83B744B8-E460-4A64-88A8-16B5013A6715}" srcOrd="0" destOrd="0" presId="urn:microsoft.com/office/officeart/2005/8/layout/hList1"/>
    <dgm:cxn modelId="{48D59E72-6ECB-470E-AE09-40B8384E1EB0}" srcId="{C65FB2A2-B723-4F17-95CB-7105C2F5DDF5}" destId="{108550CA-166F-427E-87F0-EDDED22B57A1}" srcOrd="0" destOrd="0" parTransId="{156B7A97-CBA5-485B-AEB0-FA747F11382F}" sibTransId="{BD43F2B3-80F9-46A6-BA48-C10C981C7949}"/>
    <dgm:cxn modelId="{E60D6FAE-865E-4DF1-844D-1AD8454CD77D}" type="presParOf" srcId="{35C8A52C-9F89-4E92-B915-565B1ED06690}" destId="{876431A0-8E09-4B79-8727-1DFDD4738598}" srcOrd="0" destOrd="0" presId="urn:microsoft.com/office/officeart/2005/8/layout/hList1"/>
    <dgm:cxn modelId="{381E2125-C9D7-4DAC-B99D-41F984F5B3FD}" type="presParOf" srcId="{876431A0-8E09-4B79-8727-1DFDD4738598}" destId="{0687A9D2-6F48-4E87-BA9C-8F09D5A6B6C4}" srcOrd="0" destOrd="0" presId="urn:microsoft.com/office/officeart/2005/8/layout/hList1"/>
    <dgm:cxn modelId="{2BF991BF-D542-4761-87BF-FD9924DFDA09}" type="presParOf" srcId="{876431A0-8E09-4B79-8727-1DFDD4738598}" destId="{F9838FB6-B81F-4148-A6CA-5BA86783E12A}" srcOrd="1" destOrd="0" presId="urn:microsoft.com/office/officeart/2005/8/layout/hList1"/>
    <dgm:cxn modelId="{B8B265F1-0241-4E47-81F1-85B4AD95B937}" type="presParOf" srcId="{35C8A52C-9F89-4E92-B915-565B1ED06690}" destId="{3A731845-D9E7-446F-A095-DA0CA891B572}" srcOrd="1" destOrd="0" presId="urn:microsoft.com/office/officeart/2005/8/layout/hList1"/>
    <dgm:cxn modelId="{6273E2ED-A4E2-491E-BB74-723FC697E953}" type="presParOf" srcId="{35C8A52C-9F89-4E92-B915-565B1ED06690}" destId="{E579B5FC-93B0-41F3-86D0-FA2B21DFFFF7}" srcOrd="2" destOrd="0" presId="urn:microsoft.com/office/officeart/2005/8/layout/hList1"/>
    <dgm:cxn modelId="{67A3B286-5ECF-45CA-B647-3AA2743933F7}" type="presParOf" srcId="{E579B5FC-93B0-41F3-86D0-FA2B21DFFFF7}" destId="{DE1FE52F-9B7B-457D-AD8C-784780B09380}" srcOrd="0" destOrd="0" presId="urn:microsoft.com/office/officeart/2005/8/layout/hList1"/>
    <dgm:cxn modelId="{26519151-0705-44CA-BA9E-C44B6D7FEE13}" type="presParOf" srcId="{E579B5FC-93B0-41F3-86D0-FA2B21DFFFF7}" destId="{7A6DA136-611C-4F65-BC07-880F16C0C194}" srcOrd="1" destOrd="0" presId="urn:microsoft.com/office/officeart/2005/8/layout/hList1"/>
    <dgm:cxn modelId="{9509427F-C0D1-4727-AA69-DA861074CB7A}" type="presParOf" srcId="{35C8A52C-9F89-4E92-B915-565B1ED06690}" destId="{F4CDD433-0B94-434A-99D9-9B800C5EC711}" srcOrd="3" destOrd="0" presId="urn:microsoft.com/office/officeart/2005/8/layout/hList1"/>
    <dgm:cxn modelId="{E712C3F5-7EBD-404F-AF26-011E67906CE5}" type="presParOf" srcId="{35C8A52C-9F89-4E92-B915-565B1ED06690}" destId="{F87DE585-9944-4EE0-9137-C1E0F5228A74}" srcOrd="4" destOrd="0" presId="urn:microsoft.com/office/officeart/2005/8/layout/hList1"/>
    <dgm:cxn modelId="{F454DA65-7C00-4F1E-9AB7-A116C2895357}" type="presParOf" srcId="{F87DE585-9944-4EE0-9137-C1E0F5228A74}" destId="{73E46C34-59BA-4D15-B788-0EFB6EE096D5}" srcOrd="0" destOrd="0" presId="urn:microsoft.com/office/officeart/2005/8/layout/hList1"/>
    <dgm:cxn modelId="{CB9F14EF-7DA8-4651-A9D1-2F65C1262463}" type="presParOf" srcId="{F87DE585-9944-4EE0-9137-C1E0F5228A74}" destId="{83B744B8-E460-4A64-88A8-16B5013A671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4204F6-5D19-4501-9AE9-14B8DDD277BF}">
      <dsp:nvSpPr>
        <dsp:cNvPr id="0" name=""/>
        <dsp:cNvSpPr/>
      </dsp:nvSpPr>
      <dsp:spPr>
        <a:xfrm>
          <a:off x="0" y="0"/>
          <a:ext cx="8551480" cy="21082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003300"/>
              </a:solidFill>
            </a:rPr>
            <a:t>Кредит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3300"/>
              </a:solidFill>
            </a:rPr>
            <a:t>это ссуда (то есть деньги) , предоставляемая кредитором заёмщику под проценты.</a:t>
          </a:r>
          <a:endParaRPr lang="ru-RU" sz="3600" b="1" kern="1200" dirty="0">
            <a:solidFill>
              <a:srgbClr val="003300"/>
            </a:solidFill>
          </a:endParaRPr>
        </a:p>
      </dsp:txBody>
      <dsp:txXfrm>
        <a:off x="1921122" y="0"/>
        <a:ext cx="6630357" cy="2108268"/>
      </dsp:txXfrm>
    </dsp:sp>
    <dsp:sp modelId="{9A73B4A3-CBDA-46D9-9FB6-F6F424947764}">
      <dsp:nvSpPr>
        <dsp:cNvPr id="0" name=""/>
        <dsp:cNvSpPr/>
      </dsp:nvSpPr>
      <dsp:spPr>
        <a:xfrm>
          <a:off x="210826" y="210826"/>
          <a:ext cx="1710296" cy="16866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3831C8-AF45-4F5A-8599-E1D87B5CE62B}">
      <dsp:nvSpPr>
        <dsp:cNvPr id="0" name=""/>
        <dsp:cNvSpPr/>
      </dsp:nvSpPr>
      <dsp:spPr>
        <a:xfrm>
          <a:off x="2959" y="2319095"/>
          <a:ext cx="8551480" cy="2108268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t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C00000"/>
              </a:solidFill>
            </a:rPr>
            <a:t>  Депозит</a:t>
          </a:r>
          <a:endParaRPr lang="ru-RU" sz="5500" b="1" kern="1200" dirty="0">
            <a:solidFill>
              <a:srgbClr val="C00000"/>
            </a:solidFill>
          </a:endParaRPr>
        </a:p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300" b="1" kern="1200" dirty="0" smtClean="0">
              <a:solidFill>
                <a:srgbClr val="C00000"/>
              </a:solidFill>
            </a:rPr>
            <a:t>  это вклад в банке.</a:t>
          </a:r>
          <a:endParaRPr lang="ru-RU" sz="4300" b="1" kern="1200" dirty="0">
            <a:solidFill>
              <a:srgbClr val="C00000"/>
            </a:solidFill>
          </a:endParaRPr>
        </a:p>
      </dsp:txBody>
      <dsp:txXfrm>
        <a:off x="1924082" y="2319095"/>
        <a:ext cx="6630357" cy="2108268"/>
      </dsp:txXfrm>
    </dsp:sp>
    <dsp:sp modelId="{6ACD7B1D-5139-40E8-A3A8-290744BB76C0}">
      <dsp:nvSpPr>
        <dsp:cNvPr id="0" name=""/>
        <dsp:cNvSpPr/>
      </dsp:nvSpPr>
      <dsp:spPr>
        <a:xfrm>
          <a:off x="-2959" y="2529922"/>
          <a:ext cx="2143787" cy="168661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DAA6CC-AC3F-48AA-8EFA-C5C907D17E66}">
      <dsp:nvSpPr>
        <dsp:cNvPr id="0" name=""/>
        <dsp:cNvSpPr/>
      </dsp:nvSpPr>
      <dsp:spPr>
        <a:xfrm>
          <a:off x="0" y="249"/>
          <a:ext cx="3257419" cy="13361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потребительский</a:t>
          </a:r>
          <a:r>
            <a:rPr lang="ru-RU" sz="3100" kern="1200" dirty="0" smtClean="0"/>
            <a:t> </a:t>
          </a:r>
          <a:endParaRPr lang="ru-RU" sz="3100" kern="1200" dirty="0"/>
        </a:p>
      </dsp:txBody>
      <dsp:txXfrm>
        <a:off x="0" y="249"/>
        <a:ext cx="3257419" cy="1336168"/>
      </dsp:txXfrm>
    </dsp:sp>
    <dsp:sp modelId="{8CABB7B7-7A8C-4827-AEF8-3DB56559B3AD}">
      <dsp:nvSpPr>
        <dsp:cNvPr id="0" name=""/>
        <dsp:cNvSpPr/>
      </dsp:nvSpPr>
      <dsp:spPr>
        <a:xfrm>
          <a:off x="325741" y="1336417"/>
          <a:ext cx="285074" cy="940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0342"/>
              </a:lnTo>
              <a:lnTo>
                <a:pt x="285074" y="94034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E30543-C67A-44E3-9288-0A1AA1DF8A0D}">
      <dsp:nvSpPr>
        <dsp:cNvPr id="0" name=""/>
        <dsp:cNvSpPr/>
      </dsp:nvSpPr>
      <dsp:spPr>
        <a:xfrm>
          <a:off x="610816" y="1679759"/>
          <a:ext cx="3260294" cy="119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для приобретения потребительских товаров с отсрочкой платежа</a:t>
          </a:r>
          <a:endParaRPr lang="ru-RU" sz="2400" b="1" kern="1200" dirty="0"/>
        </a:p>
      </dsp:txBody>
      <dsp:txXfrm>
        <a:off x="610816" y="1679759"/>
        <a:ext cx="3260294" cy="1194000"/>
      </dsp:txXfrm>
    </dsp:sp>
    <dsp:sp modelId="{5CD62CC7-E5A8-470A-B709-4E42BFEE2931}">
      <dsp:nvSpPr>
        <dsp:cNvPr id="0" name=""/>
        <dsp:cNvSpPr/>
      </dsp:nvSpPr>
      <dsp:spPr>
        <a:xfrm>
          <a:off x="325741" y="1336417"/>
          <a:ext cx="285074" cy="2675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5377"/>
              </a:lnTo>
              <a:lnTo>
                <a:pt x="285074" y="267537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3C8CB2-FB72-4868-97DA-145416ABDDAF}">
      <dsp:nvSpPr>
        <dsp:cNvPr id="0" name=""/>
        <dsp:cNvSpPr/>
      </dsp:nvSpPr>
      <dsp:spPr>
        <a:xfrm>
          <a:off x="610816" y="3206800"/>
          <a:ext cx="3143887" cy="160998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610816" y="3206800"/>
        <a:ext cx="3143887" cy="1609989"/>
      </dsp:txXfrm>
    </dsp:sp>
    <dsp:sp modelId="{135C0847-04DC-41C3-9F37-DB1FE76B4454}">
      <dsp:nvSpPr>
        <dsp:cNvPr id="0" name=""/>
        <dsp:cNvSpPr/>
      </dsp:nvSpPr>
      <dsp:spPr>
        <a:xfrm>
          <a:off x="4055566" y="2199"/>
          <a:ext cx="2672337" cy="1336168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ипотечный </a:t>
          </a:r>
          <a:endParaRPr lang="ru-RU" sz="3100" kern="1200" dirty="0"/>
        </a:p>
      </dsp:txBody>
      <dsp:txXfrm>
        <a:off x="4055566" y="2199"/>
        <a:ext cx="2672337" cy="1336168"/>
      </dsp:txXfrm>
    </dsp:sp>
    <dsp:sp modelId="{6EA30960-9B01-4DF0-AF21-A1782E13F246}">
      <dsp:nvSpPr>
        <dsp:cNvPr id="0" name=""/>
        <dsp:cNvSpPr/>
      </dsp:nvSpPr>
      <dsp:spPr>
        <a:xfrm>
          <a:off x="4322799" y="1338368"/>
          <a:ext cx="267233" cy="10021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2126"/>
              </a:lnTo>
              <a:lnTo>
                <a:pt x="267233" y="100212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C10F0B-B51F-4E0A-9687-A5940447EBB5}">
      <dsp:nvSpPr>
        <dsp:cNvPr id="0" name=""/>
        <dsp:cNvSpPr/>
      </dsp:nvSpPr>
      <dsp:spPr>
        <a:xfrm>
          <a:off x="4590033" y="1672410"/>
          <a:ext cx="3951275" cy="13361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долгосрочная ссуда на приобретение  жилья под залог имущества.</a:t>
          </a:r>
          <a:endParaRPr lang="ru-RU" sz="2400" b="1" kern="1200" dirty="0"/>
        </a:p>
      </dsp:txBody>
      <dsp:txXfrm>
        <a:off x="4590033" y="1672410"/>
        <a:ext cx="3951275" cy="1336168"/>
      </dsp:txXfrm>
    </dsp:sp>
    <dsp:sp modelId="{65F90B49-D878-4079-B99F-BB9CAC22B805}">
      <dsp:nvSpPr>
        <dsp:cNvPr id="0" name=""/>
        <dsp:cNvSpPr/>
      </dsp:nvSpPr>
      <dsp:spPr>
        <a:xfrm>
          <a:off x="4322799" y="1338368"/>
          <a:ext cx="267233" cy="27751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75122"/>
              </a:lnTo>
              <a:lnTo>
                <a:pt x="267233" y="277512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F911F4-60CB-4ADB-8A27-BF0E8037DE76}">
      <dsp:nvSpPr>
        <dsp:cNvPr id="0" name=""/>
        <dsp:cNvSpPr/>
      </dsp:nvSpPr>
      <dsp:spPr>
        <a:xfrm>
          <a:off x="4590033" y="3342621"/>
          <a:ext cx="3630188" cy="154173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4590033" y="3342621"/>
        <a:ext cx="3630188" cy="154173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05F201-CB02-4251-A65D-43F567B98E91}">
      <dsp:nvSpPr>
        <dsp:cNvPr id="0" name=""/>
        <dsp:cNvSpPr/>
      </dsp:nvSpPr>
      <dsp:spPr>
        <a:xfrm>
          <a:off x="0" y="29136"/>
          <a:ext cx="2507456" cy="7970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Предоставление информации</a:t>
          </a:r>
          <a:r>
            <a:rPr lang="ru-RU" sz="2200" kern="1200" dirty="0" smtClean="0"/>
            <a:t> </a:t>
          </a:r>
          <a:endParaRPr lang="ru-RU" sz="2200" kern="1200" dirty="0"/>
        </a:p>
      </dsp:txBody>
      <dsp:txXfrm>
        <a:off x="0" y="29136"/>
        <a:ext cx="2507456" cy="797038"/>
      </dsp:txXfrm>
    </dsp:sp>
    <dsp:sp modelId="{8DAA9684-3C02-4D8B-AF39-E9ED6FE74925}">
      <dsp:nvSpPr>
        <dsp:cNvPr id="0" name=""/>
        <dsp:cNvSpPr/>
      </dsp:nvSpPr>
      <dsp:spPr>
        <a:xfrm>
          <a:off x="152693" y="1527066"/>
          <a:ext cx="2507456" cy="344195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(депозиты, кредиты, пластиковые карты).</a:t>
          </a:r>
          <a:endParaRPr lang="ru-RU" sz="2400" b="1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b="1" kern="1200" dirty="0"/>
        </a:p>
      </dsp:txBody>
      <dsp:txXfrm>
        <a:off x="152693" y="1527066"/>
        <a:ext cx="2507456" cy="3441956"/>
      </dsp:txXfrm>
    </dsp:sp>
    <dsp:sp modelId="{A67C58B0-0195-4013-948B-9D560AEE3A25}">
      <dsp:nvSpPr>
        <dsp:cNvPr id="0" name=""/>
        <dsp:cNvSpPr/>
      </dsp:nvSpPr>
      <dsp:spPr>
        <a:xfrm>
          <a:off x="2901391" y="0"/>
          <a:ext cx="2507456" cy="966289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Внутренние переводы</a:t>
          </a:r>
          <a:r>
            <a:rPr lang="ru-RU" sz="2200" kern="1200" dirty="0" smtClean="0"/>
            <a:t> </a:t>
          </a:r>
          <a:endParaRPr lang="ru-RU" sz="2200" kern="1200" dirty="0"/>
        </a:p>
      </dsp:txBody>
      <dsp:txXfrm>
        <a:off x="2901391" y="0"/>
        <a:ext cx="2507456" cy="966289"/>
      </dsp:txXfrm>
    </dsp:sp>
    <dsp:sp modelId="{897F06C3-2F9E-4436-AC01-DE420157DE17}">
      <dsp:nvSpPr>
        <dsp:cNvPr id="0" name=""/>
        <dsp:cNvSpPr/>
      </dsp:nvSpPr>
      <dsp:spPr>
        <a:xfrm>
          <a:off x="2901391" y="1221634"/>
          <a:ext cx="2507456" cy="3889735"/>
        </a:xfrm>
        <a:prstGeom prst="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между расчётными счетами клиента в рамках </a:t>
          </a:r>
          <a:r>
            <a:rPr lang="ru-RU" sz="2400" b="1" kern="1200" dirty="0" err="1" smtClean="0"/>
            <a:t>коммерчес-кого</a:t>
          </a:r>
          <a:r>
            <a:rPr lang="ru-RU" sz="2400" b="1" kern="1200" dirty="0" smtClean="0"/>
            <a:t> банка, в котором они открыты.</a:t>
          </a:r>
          <a:endParaRPr lang="ru-RU" sz="2400" b="1" kern="1200" dirty="0"/>
        </a:p>
      </dsp:txBody>
      <dsp:txXfrm>
        <a:off x="2901391" y="1221634"/>
        <a:ext cx="2507456" cy="3889735"/>
      </dsp:txXfrm>
    </dsp:sp>
    <dsp:sp modelId="{4639A442-3F3F-4D85-9912-09505AF4EF68}">
      <dsp:nvSpPr>
        <dsp:cNvPr id="0" name=""/>
        <dsp:cNvSpPr/>
      </dsp:nvSpPr>
      <dsp:spPr>
        <a:xfrm>
          <a:off x="5650090" y="53216"/>
          <a:ext cx="2507456" cy="797038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Оплата</a:t>
          </a:r>
          <a:endParaRPr lang="ru-RU" sz="2200" kern="1200" dirty="0"/>
        </a:p>
      </dsp:txBody>
      <dsp:txXfrm>
        <a:off x="5650090" y="53216"/>
        <a:ext cx="2507456" cy="797038"/>
      </dsp:txXfrm>
    </dsp:sp>
    <dsp:sp modelId="{04178A9F-4179-4AED-9C43-330D2EA78709}">
      <dsp:nvSpPr>
        <dsp:cNvPr id="0" name=""/>
        <dsp:cNvSpPr/>
      </dsp:nvSpPr>
      <dsp:spPr>
        <a:xfrm>
          <a:off x="5650090" y="1679769"/>
          <a:ext cx="2507456" cy="3345635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покупок, различных сервисов и </a:t>
          </a:r>
          <a:r>
            <a:rPr lang="ru-RU" sz="2400" b="1" kern="1200" dirty="0" err="1" smtClean="0"/>
            <a:t>коммуналь-ных</a:t>
          </a:r>
          <a:r>
            <a:rPr lang="ru-RU" sz="2400" b="1" kern="1200" dirty="0" smtClean="0"/>
            <a:t> услуг, включая </a:t>
          </a:r>
          <a:r>
            <a:rPr lang="ru-RU" sz="2400" b="1" kern="1200" dirty="0" err="1" smtClean="0"/>
            <a:t>автоматичес-кие</a:t>
          </a:r>
          <a:r>
            <a:rPr lang="ru-RU" sz="2400" b="1" kern="1200" dirty="0" smtClean="0"/>
            <a:t> платежи.</a:t>
          </a:r>
          <a:endParaRPr lang="ru-RU" sz="2400" b="1" kern="1200" dirty="0"/>
        </a:p>
      </dsp:txBody>
      <dsp:txXfrm>
        <a:off x="5650090" y="1679769"/>
        <a:ext cx="2507456" cy="334563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87A9D2-6F48-4E87-BA9C-8F09D5A6B6C4}">
      <dsp:nvSpPr>
        <dsp:cNvPr id="0" name=""/>
        <dsp:cNvSpPr/>
      </dsp:nvSpPr>
      <dsp:spPr>
        <a:xfrm>
          <a:off x="0" y="0"/>
          <a:ext cx="2507456" cy="1725230"/>
        </a:xfrm>
        <a:prstGeom prst="rect">
          <a:avLst/>
        </a:prstGeom>
        <a:solidFill>
          <a:schemeClr val="accent3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Межбанковс-кие</a:t>
          </a:r>
          <a:r>
            <a:rPr lang="ru-RU" sz="2400" b="1" kern="1200" dirty="0" smtClean="0"/>
            <a:t> финансовые операции</a:t>
          </a:r>
          <a:endParaRPr lang="ru-RU" sz="2400" kern="1200" dirty="0"/>
        </a:p>
      </dsp:txBody>
      <dsp:txXfrm>
        <a:off x="0" y="0"/>
        <a:ext cx="2507456" cy="1725230"/>
      </dsp:txXfrm>
    </dsp:sp>
    <dsp:sp modelId="{F9838FB6-B81F-4148-A6CA-5BA86783E12A}">
      <dsp:nvSpPr>
        <dsp:cNvPr id="0" name=""/>
        <dsp:cNvSpPr/>
      </dsp:nvSpPr>
      <dsp:spPr>
        <a:xfrm>
          <a:off x="2571" y="1893542"/>
          <a:ext cx="2507456" cy="3074400"/>
        </a:xfrm>
        <a:prstGeom prst="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/>
            <a:t>переводы на счета и со счетов, открытых в других банках.</a:t>
          </a:r>
          <a:endParaRPr lang="ru-RU" sz="28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</dsp:txBody>
      <dsp:txXfrm>
        <a:off x="2571" y="1893542"/>
        <a:ext cx="2507456" cy="3074400"/>
      </dsp:txXfrm>
    </dsp:sp>
    <dsp:sp modelId="{DE1FE52F-9B7B-457D-AD8C-784780B09380}">
      <dsp:nvSpPr>
        <dsp:cNvPr id="0" name=""/>
        <dsp:cNvSpPr/>
      </dsp:nvSpPr>
      <dsp:spPr>
        <a:xfrm>
          <a:off x="2901391" y="0"/>
          <a:ext cx="2507456" cy="130840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Внутренние и внешние переводы, </a:t>
          </a:r>
          <a:endParaRPr lang="ru-RU" sz="2400" b="1" kern="1200" dirty="0"/>
        </a:p>
      </dsp:txBody>
      <dsp:txXfrm>
        <a:off x="2901391" y="0"/>
        <a:ext cx="2507456" cy="1308400"/>
      </dsp:txXfrm>
    </dsp:sp>
    <dsp:sp modelId="{7A6DA136-611C-4F65-BC07-880F16C0C194}">
      <dsp:nvSpPr>
        <dsp:cNvPr id="0" name=""/>
        <dsp:cNvSpPr/>
      </dsp:nvSpPr>
      <dsp:spPr>
        <a:xfrm>
          <a:off x="2861071" y="1789335"/>
          <a:ext cx="2507456" cy="3074400"/>
        </a:xfrm>
        <a:prstGeom prst="rect">
          <a:avLst/>
        </a:prstGeom>
        <a:solidFill>
          <a:schemeClr val="accent2"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/>
            <a:t>предполагающие конвертирование валют.</a:t>
          </a:r>
          <a:endParaRPr lang="ru-RU" sz="2000" kern="1200" dirty="0"/>
        </a:p>
      </dsp:txBody>
      <dsp:txXfrm>
        <a:off x="2861071" y="1789335"/>
        <a:ext cx="2507456" cy="3074400"/>
      </dsp:txXfrm>
    </dsp:sp>
    <dsp:sp modelId="{73E46C34-59BA-4D15-B788-0EFB6EE096D5}">
      <dsp:nvSpPr>
        <dsp:cNvPr id="0" name=""/>
        <dsp:cNvSpPr/>
      </dsp:nvSpPr>
      <dsp:spPr>
        <a:xfrm>
          <a:off x="5650642" y="67708"/>
          <a:ext cx="2507456" cy="1002982"/>
        </a:xfrm>
        <a:prstGeom prst="rect">
          <a:avLst/>
        </a:prstGeom>
        <a:solidFill>
          <a:srgbClr val="D68B1C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Блокировка</a:t>
          </a:r>
          <a:endParaRPr lang="ru-RU" sz="2400" b="1" kern="1200" dirty="0"/>
        </a:p>
      </dsp:txBody>
      <dsp:txXfrm>
        <a:off x="5650642" y="67708"/>
        <a:ext cx="2507456" cy="1002982"/>
      </dsp:txXfrm>
    </dsp:sp>
    <dsp:sp modelId="{83B744B8-E460-4A64-88A8-16B5013A6715}">
      <dsp:nvSpPr>
        <dsp:cNvPr id="0" name=""/>
        <dsp:cNvSpPr/>
      </dsp:nvSpPr>
      <dsp:spPr>
        <a:xfrm>
          <a:off x="5654378" y="1431796"/>
          <a:ext cx="2507456" cy="3074400"/>
        </a:xfrm>
        <a:prstGeom prst="rect">
          <a:avLst/>
        </a:prstGeom>
        <a:solidFill>
          <a:srgbClr val="FFFF00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/>
            <a:t>подача заявки на повторный выпуск и </a:t>
          </a:r>
          <a:r>
            <a:rPr lang="ru-RU" sz="2400" b="1" kern="1200" dirty="0" err="1" smtClean="0"/>
            <a:t>разблоки-ровка</a:t>
          </a:r>
          <a:r>
            <a:rPr lang="ru-RU" sz="2400" b="1" kern="1200" dirty="0" smtClean="0"/>
            <a:t> карт</a:t>
          </a:r>
          <a:endParaRPr lang="ru-RU" sz="500" kern="1200" dirty="0"/>
        </a:p>
      </dsp:txBody>
      <dsp:txXfrm>
        <a:off x="5654378" y="1431796"/>
        <a:ext cx="2507456" cy="3074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4192525"/>
            <a:ext cx="8246070" cy="12216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6" y="5566870"/>
            <a:ext cx="8246070" cy="45811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458115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08" y="527605"/>
            <a:ext cx="6871725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09" y="1443835"/>
            <a:ext cx="6871725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596540"/>
            <a:ext cx="8229600" cy="532180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18831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C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818180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18831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C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818180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3276295"/>
            <a:ext cx="8551479" cy="3359510"/>
          </a:xfr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000" b="1" dirty="0" smtClean="0"/>
              <a:t>Банковские услуги, предоставляемые гражданам: депозит, кредит, платежная карта, электронные деньги, денежный перевод, обмен валюты.</a:t>
            </a:r>
            <a:r>
              <a:rPr lang="ru-RU" b="1" dirty="0" smtClean="0"/>
              <a:t> </a:t>
            </a:r>
            <a:endParaRPr lang="en-US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6835" y="985720"/>
            <a:ext cx="6108198" cy="610820"/>
          </a:xfrm>
        </p:spPr>
        <p:txBody>
          <a:bodyPr>
            <a:normAutofit fontScale="90000"/>
          </a:bodyPr>
          <a:lstStyle/>
          <a:p>
            <a:pPr algn="r"/>
            <a:r>
              <a:rPr lang="ru-RU" sz="4400" b="1" i="1" dirty="0" smtClean="0"/>
              <a:t/>
            </a:r>
            <a:br>
              <a:rPr lang="ru-RU" sz="4400" b="1" i="1" dirty="0" smtClean="0"/>
            </a:br>
            <a:r>
              <a:rPr lang="ru-RU" sz="4400" b="1" i="1" dirty="0" smtClean="0"/>
              <a:t>Электронные</a:t>
            </a:r>
            <a:br>
              <a:rPr lang="ru-RU" sz="4400" b="1" i="1" dirty="0" smtClean="0"/>
            </a:br>
            <a:r>
              <a:rPr lang="ru-RU" sz="4400" b="1" i="1" dirty="0" smtClean="0"/>
              <a:t> деньги.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8965" y="1901949"/>
            <a:ext cx="8246069" cy="4275741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Электронные деньги</a:t>
            </a:r>
            <a:r>
              <a:rPr lang="ru-RU" b="1" dirty="0" smtClean="0"/>
              <a:t> – это виртуальные, условно придуманные денежные знаки, которые имеют силу настоящих бумажных денег.</a:t>
            </a:r>
          </a:p>
          <a:p>
            <a:r>
              <a:rPr lang="ru-RU" b="1" dirty="0" smtClean="0"/>
              <a:t>Как и любые деньги, электронные деньги нужно заработать. Интернет — это неограниченный источник заработка электронных настоящих денег. Каждый зарабатывает свои деньги по – своему: кто-то пишет статьи на заказ, кто- то играет в покер, кто- кто что-то продает.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6590" y="222196"/>
            <a:ext cx="4428443" cy="916230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>Что можно купить за электронные деньги? </a:t>
            </a:r>
            <a:endParaRPr lang="ru-RU" dirty="0"/>
          </a:p>
        </p:txBody>
      </p:sp>
      <p:pic>
        <p:nvPicPr>
          <p:cNvPr id="9" name="Рисунок 8" descr="Дом в человеческих руках Стоковое Фот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4130" y="3429000"/>
            <a:ext cx="1985164" cy="1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Картинки по запросу &quot;машина bmw картинки&quot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260" y="3429000"/>
            <a:ext cx="1832460" cy="1374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Картинки по запросу &quot;электронная техника картинки&quot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556" y="680311"/>
            <a:ext cx="3970329" cy="2748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Картинки по запросу &quot;электронная техника картинки&quot;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294" y="3734410"/>
            <a:ext cx="4123035" cy="294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Картинки по запросу &quot;бижутерия и косметика картинки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295" y="1291130"/>
            <a:ext cx="4123035" cy="2290575"/>
          </a:xfrm>
          <a:prstGeom prst="rect">
            <a:avLst/>
          </a:prstGeom>
          <a:noFill/>
        </p:spPr>
      </p:pic>
      <p:pic>
        <p:nvPicPr>
          <p:cNvPr id="18436" name="Picture 4" descr="Картинки по запросу &quot;книги картинки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3555" y="4956050"/>
            <a:ext cx="1985165" cy="1443835"/>
          </a:xfrm>
          <a:prstGeom prst="rect">
            <a:avLst/>
          </a:prstGeom>
          <a:noFill/>
        </p:spPr>
      </p:pic>
      <p:pic>
        <p:nvPicPr>
          <p:cNvPr id="18438" name="Picture 6" descr="Картинки по запросу &quot;пачка макарон картинки&quot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1425" y="5108755"/>
            <a:ext cx="1985165" cy="1374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4130" y="374901"/>
            <a:ext cx="6260903" cy="122164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Как пользоваться электронными деньгами? 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8965" y="1443835"/>
            <a:ext cx="8246069" cy="4886560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C000"/>
                </a:solidFill>
              </a:rPr>
              <a:t>Существуют специальные компьютерные программы для работы с электронными деньгами. В России очень популярна программа</a:t>
            </a:r>
            <a:r>
              <a:rPr lang="ru-RU" u="sng" dirty="0" smtClean="0">
                <a:solidFill>
                  <a:srgbClr val="FFC000"/>
                </a:solidFill>
              </a:rPr>
              <a:t> </a:t>
            </a:r>
            <a:r>
              <a:rPr lang="ru-RU" b="1" u="sng" dirty="0" smtClean="0">
                <a:solidFill>
                  <a:srgbClr val="FFC000"/>
                </a:solidFill>
              </a:rPr>
              <a:t>WEB MONEY.</a:t>
            </a:r>
            <a:r>
              <a:rPr lang="ru-RU" b="1" dirty="0" smtClean="0">
                <a:solidFill>
                  <a:srgbClr val="FFC000"/>
                </a:solidFill>
              </a:rPr>
              <a:t> </a:t>
            </a:r>
            <a:r>
              <a:rPr lang="ru-RU" dirty="0" smtClean="0">
                <a:solidFill>
                  <a:srgbClr val="FFC000"/>
                </a:solidFill>
              </a:rPr>
              <a:t>Так называемый </a:t>
            </a:r>
            <a:r>
              <a:rPr lang="ru-RU" b="1" u="sng" dirty="0" smtClean="0">
                <a:solidFill>
                  <a:srgbClr val="FFC000"/>
                </a:solidFill>
              </a:rPr>
              <a:t>электронный кошелек</a:t>
            </a:r>
            <a:r>
              <a:rPr lang="ru-RU" dirty="0" smtClean="0">
                <a:solidFill>
                  <a:srgbClr val="FFC000"/>
                </a:solidFill>
              </a:rPr>
              <a:t> скачивают с одноименного сайта, инсталлируют на свой домашний компьютер, </a:t>
            </a:r>
            <a:r>
              <a:rPr lang="ru-RU" b="1" u="sng" dirty="0" smtClean="0">
                <a:solidFill>
                  <a:srgbClr val="FFC000"/>
                </a:solidFill>
              </a:rPr>
              <a:t>создают кошельки в нужной валюте (рубли, доллары, евро и т.д.),</a:t>
            </a:r>
            <a:r>
              <a:rPr lang="ru-RU" dirty="0" smtClean="0">
                <a:solidFill>
                  <a:srgbClr val="FFC000"/>
                </a:solidFill>
              </a:rPr>
              <a:t> а затем, можно пользоваться своими деньгами.</a:t>
            </a:r>
          </a:p>
          <a:p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4705" y="527605"/>
            <a:ext cx="3970328" cy="458115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Денежный перевод.</a:t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55" y="1443835"/>
            <a:ext cx="5344676" cy="48865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b="1" dirty="0" smtClean="0"/>
              <a:t>– это перевод (движение) денежных средств от отправителя к получателю с </a:t>
            </a:r>
            <a:r>
              <a:rPr lang="ru-RU" b="1" u="sng" dirty="0" smtClean="0"/>
              <a:t>помощью операторов платежных систем</a:t>
            </a:r>
            <a:r>
              <a:rPr lang="ru-RU" b="1" dirty="0" smtClean="0"/>
              <a:t> через национальные или международные платежные системы с целью зачисления денежных средств на счет получателя или выдачи ему их в наличной форме. </a:t>
            </a:r>
            <a:endParaRPr lang="ru-RU" b="1" dirty="0"/>
          </a:p>
        </p:txBody>
      </p:sp>
      <p:pic>
        <p:nvPicPr>
          <p:cNvPr id="4" name="Рисунок 3" descr="Картинки по запросу &quot;передача денег картинки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3640" y="4345230"/>
            <a:ext cx="3054100" cy="1985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Картинки по запросу &quot;денежный перевод картинки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8229" y="1596541"/>
            <a:ext cx="3206805" cy="1972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/>
              <a:t>Обмен валюты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1671" y="1443834"/>
            <a:ext cx="8093364" cy="4733855"/>
          </a:xfrm>
        </p:spPr>
        <p:txBody>
          <a:bodyPr/>
          <a:lstStyle/>
          <a:p>
            <a:r>
              <a:rPr lang="ru-RU" b="1" dirty="0" smtClean="0"/>
              <a:t> </a:t>
            </a:r>
            <a:r>
              <a:rPr lang="ru-RU" dirty="0" smtClean="0"/>
              <a:t>– это обмен национальных денежных знаков одной страны на валюту другой страны </a:t>
            </a:r>
            <a:r>
              <a:rPr lang="ru-RU" b="1" dirty="0" smtClean="0"/>
              <a:t>при текущих расчетах, </a:t>
            </a:r>
            <a:r>
              <a:rPr lang="ru-RU" dirty="0" smtClean="0"/>
              <a:t>то есть с учётом </a:t>
            </a:r>
            <a:r>
              <a:rPr lang="ru-RU" smtClean="0"/>
              <a:t>валютного </a:t>
            </a:r>
            <a:r>
              <a:rPr lang="ru-RU" smtClean="0"/>
              <a:t>курса </a:t>
            </a:r>
            <a:r>
              <a:rPr lang="ru-RU" dirty="0" smtClean="0"/>
              <a:t>на данный момент времени.</a:t>
            </a:r>
          </a:p>
          <a:p>
            <a:r>
              <a:rPr lang="ru-RU" b="1" dirty="0" smtClean="0">
                <a:solidFill>
                  <a:srgbClr val="FF9E1D"/>
                </a:solidFill>
              </a:rPr>
              <a:t>Валютный курс </a:t>
            </a:r>
            <a:r>
              <a:rPr lang="ru-RU" dirty="0" smtClean="0">
                <a:solidFill>
                  <a:srgbClr val="FF9E1D"/>
                </a:solidFill>
              </a:rPr>
              <a:t>–</a:t>
            </a:r>
          </a:p>
          <a:p>
            <a:pPr>
              <a:buNone/>
            </a:pPr>
            <a:r>
              <a:rPr lang="ru-RU" dirty="0" smtClean="0"/>
              <a:t>это цена одной валюты</a:t>
            </a:r>
          </a:p>
          <a:p>
            <a:pPr>
              <a:buNone/>
            </a:pPr>
            <a:r>
              <a:rPr lang="ru-RU" dirty="0" smtClean="0"/>
              <a:t> по отношению к другой,</a:t>
            </a:r>
          </a:p>
          <a:p>
            <a:r>
              <a:rPr lang="ru-RU" dirty="0" smtClean="0"/>
              <a:t> например, цена доллара</a:t>
            </a:r>
          </a:p>
          <a:p>
            <a:pPr>
              <a:buNone/>
            </a:pPr>
            <a:r>
              <a:rPr lang="ru-RU" dirty="0" smtClean="0"/>
              <a:t> по отношению к рублю.</a:t>
            </a:r>
          </a:p>
          <a:p>
            <a:endParaRPr lang="ru-RU" dirty="0"/>
          </a:p>
        </p:txBody>
      </p:sp>
      <p:pic>
        <p:nvPicPr>
          <p:cNvPr id="4" name="Рисунок 3" descr="Шкала с евро и доллар банкноты — стоковое фото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0114" y="3276295"/>
            <a:ext cx="3890165" cy="346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2196"/>
            <a:ext cx="8229600" cy="916229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>
                <a:solidFill>
                  <a:srgbClr val="684F00"/>
                </a:solidFill>
              </a:rPr>
              <a:t>Формы дистанционного банковского обслуживания: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96260" y="1291130"/>
            <a:ext cx="5497380" cy="519197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FF9E1D"/>
                </a:solidFill>
              </a:rPr>
              <a:t>Банкомат</a:t>
            </a:r>
            <a:r>
              <a:rPr lang="ru-RU" dirty="0" smtClean="0">
                <a:solidFill>
                  <a:schemeClr val="bg1"/>
                </a:solidFill>
              </a:rPr>
              <a:t> – это программно-технический комплекс, предназначенный для автоматизированных </a:t>
            </a:r>
            <a:r>
              <a:rPr lang="ru-RU" b="1" u="sng" dirty="0" smtClean="0">
                <a:solidFill>
                  <a:schemeClr val="bg1"/>
                </a:solidFill>
              </a:rPr>
              <a:t>выдачи и/или приёма наличных денежных средств </a:t>
            </a:r>
            <a:r>
              <a:rPr lang="ru-RU" dirty="0" smtClean="0">
                <a:solidFill>
                  <a:schemeClr val="bg1"/>
                </a:solidFill>
              </a:rPr>
              <a:t>как с использованием платёжных карт , так и без, а также выполнения других операций, в том числе оплаты товаров и услуг, составления документов, подтверждающих соответствующие операции.</a:t>
            </a:r>
          </a:p>
          <a:p>
            <a:endParaRPr lang="ru-RU" dirty="0"/>
          </a:p>
        </p:txBody>
      </p:sp>
      <p:pic>
        <p:nvPicPr>
          <p:cNvPr id="5" name="Содержимое 4" descr="Картинки по запросу &quot;банкомат рисунок&quot;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3640" y="1958181"/>
            <a:ext cx="3206804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2196"/>
            <a:ext cx="8229600" cy="610819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Мобильный </a:t>
            </a:r>
            <a:r>
              <a:rPr lang="ru-RU" b="1" dirty="0" err="1" smtClean="0"/>
              <a:t>банкинг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96259" y="985720"/>
            <a:ext cx="4733855" cy="5497380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rgbClr val="FFC000"/>
              </a:solidFill>
            </a:endParaRPr>
          </a:p>
          <a:p>
            <a:r>
              <a:rPr lang="ru-RU" dirty="0" smtClean="0">
                <a:solidFill>
                  <a:srgbClr val="FFC000"/>
                </a:solidFill>
              </a:rPr>
              <a:t> – </a:t>
            </a:r>
            <a:r>
              <a:rPr lang="ru-RU" sz="3200" dirty="0" smtClean="0">
                <a:solidFill>
                  <a:srgbClr val="FFC000"/>
                </a:solidFill>
              </a:rPr>
              <a:t>это </a:t>
            </a:r>
            <a:r>
              <a:rPr lang="ru-RU" sz="3200" b="1" u="sng" dirty="0" smtClean="0">
                <a:solidFill>
                  <a:srgbClr val="FFC000"/>
                </a:solidFill>
              </a:rPr>
              <a:t>управление банковским счетом с помощью планшетного компьютера</a:t>
            </a:r>
            <a:r>
              <a:rPr lang="ru-RU" sz="3200" u="sng" dirty="0" smtClean="0">
                <a:solidFill>
                  <a:srgbClr val="FFC000"/>
                </a:solidFill>
              </a:rPr>
              <a:t>, </a:t>
            </a:r>
            <a:r>
              <a:rPr lang="ru-RU" sz="3200" b="1" u="sng" dirty="0" smtClean="0">
                <a:solidFill>
                  <a:srgbClr val="FFC000"/>
                </a:solidFill>
              </a:rPr>
              <a:t>смартфона или обычного телефона</a:t>
            </a:r>
            <a:r>
              <a:rPr lang="ru-RU" sz="3200" u="sng" dirty="0" smtClean="0">
                <a:solidFill>
                  <a:srgbClr val="FFC000"/>
                </a:solidFill>
              </a:rPr>
              <a:t>.</a:t>
            </a:r>
            <a:r>
              <a:rPr lang="ru-RU" sz="3200" dirty="0" smtClean="0">
                <a:solidFill>
                  <a:srgbClr val="FFC000"/>
                </a:solidFill>
              </a:rPr>
              <a:t> Как правило, для этого на мобильное устройство необходимо загрузить специальное приложение.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335524" y="1600200"/>
            <a:ext cx="3351275" cy="48829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Картинки по запросу &quot;мобильный банкинг картинки&quot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0115" y="1596540"/>
            <a:ext cx="3743020" cy="4581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65" y="374900"/>
            <a:ext cx="8229600" cy="916229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Онлайн-банкинг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–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1950"/>
            <a:ext cx="4038600" cy="4224213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C000"/>
                </a:solidFill>
              </a:rPr>
              <a:t>это система электронного банковского обслуживания</a:t>
            </a:r>
            <a:endParaRPr lang="ru-RU" sz="4400" dirty="0">
              <a:solidFill>
                <a:srgbClr val="FFC000"/>
              </a:solidFill>
            </a:endParaRPr>
          </a:p>
        </p:txBody>
      </p:sp>
      <p:pic>
        <p:nvPicPr>
          <p:cNvPr id="5" name="Содержимое 4" descr="Картинки по запросу &quot;онлайн банкинг картинки&quot;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7410" y="2054656"/>
            <a:ext cx="3970330" cy="412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65" y="222195"/>
            <a:ext cx="8229600" cy="61082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684F00"/>
                </a:solidFill>
              </a:rPr>
              <a:t>Основные услуги </a:t>
            </a:r>
            <a:r>
              <a:rPr lang="ru-RU" b="1" dirty="0" err="1" smtClean="0">
                <a:solidFill>
                  <a:srgbClr val="684F00"/>
                </a:solidFill>
              </a:rPr>
              <a:t>онлайн-банкинга</a:t>
            </a:r>
            <a:r>
              <a:rPr lang="ru-RU" b="1" dirty="0" smtClean="0">
                <a:solidFill>
                  <a:srgbClr val="684F00"/>
                </a:solidFill>
              </a:rPr>
              <a:t>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48965" y="985720"/>
          <a:ext cx="8229600" cy="5191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65" y="222195"/>
            <a:ext cx="8229600" cy="458115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684F00"/>
                </a:solidFill>
              </a:rPr>
              <a:t>Основные услуги </a:t>
            </a:r>
            <a:r>
              <a:rPr lang="ru-RU" b="1" dirty="0" err="1" smtClean="0">
                <a:solidFill>
                  <a:srgbClr val="684F00"/>
                </a:solidFill>
              </a:rPr>
              <a:t>онлайн-банкинга</a:t>
            </a:r>
            <a:r>
              <a:rPr lang="ru-RU" b="1" dirty="0" smtClean="0">
                <a:solidFill>
                  <a:srgbClr val="684F00"/>
                </a:solidFill>
              </a:rPr>
              <a:t>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48965" y="833015"/>
          <a:ext cx="8229600" cy="5497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ru-RU" sz="4000" b="1" dirty="0" smtClean="0"/>
              <a:t>Формы дистанционного банковского обслуживания: банкомат, мобильный </a:t>
            </a:r>
            <a:r>
              <a:rPr lang="ru-RU" sz="4000" b="1" dirty="0" err="1" smtClean="0"/>
              <a:t>банкинг</a:t>
            </a:r>
            <a:r>
              <a:rPr lang="ru-RU" sz="4000" b="1" dirty="0" smtClean="0"/>
              <a:t>, </a:t>
            </a:r>
            <a:r>
              <a:rPr lang="ru-RU" sz="4000" b="1" dirty="0" err="1" smtClean="0"/>
              <a:t>онлайн-банкинг</a:t>
            </a:r>
            <a:r>
              <a:rPr lang="ru-RU" sz="4000" b="1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65" y="69491"/>
            <a:ext cx="8229600" cy="6108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8965" y="833015"/>
            <a:ext cx="8229600" cy="5140443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u="sng" dirty="0" smtClean="0"/>
              <a:t>Задание 1 </a:t>
            </a:r>
            <a:endParaRPr lang="ru-RU" u="sng" dirty="0" smtClean="0"/>
          </a:p>
          <a:p>
            <a:endParaRPr lang="ru-RU" b="1" dirty="0" smtClean="0"/>
          </a:p>
          <a:p>
            <a:r>
              <a:rPr lang="ru-RU" b="1" dirty="0" smtClean="0"/>
              <a:t>Саше </a:t>
            </a:r>
            <a:r>
              <a:rPr lang="ru-RU" b="1" dirty="0" smtClean="0"/>
              <a:t>исполнилось 14 лет, и она решила открыть вклад на своё имя в банке, чтобы вносить на счёт свои накопления. В чём состоят финансовые выгоды данной ситуации для личных сбережений Саши? Какие условия необходимо ей учесть при выборе банка, в котором Саша хочет открыть вклад? Ответ запишите на отдельном листе, указав номер задания.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65" y="527605"/>
            <a:ext cx="8229600" cy="45811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Пояснение.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1</a:t>
            </a:r>
            <a:r>
              <a:rPr lang="ru-RU" b="1" dirty="0" smtClean="0">
                <a:solidFill>
                  <a:srgbClr val="FFC000"/>
                </a:solidFill>
              </a:rPr>
              <a:t>. Банковский вклад под проценты позволяет увеличить личные сбережения Саши.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2. Необходимо проанализировать, насколько надёжным является банк, давно ли он существует на рынке банковских услуг, предоставляет ли он услугу страхования вкладов.</a:t>
            </a:r>
          </a:p>
          <a:p>
            <a:r>
              <a:rPr lang="ru-RU" b="1" dirty="0" smtClean="0">
                <a:solidFill>
                  <a:srgbClr val="FFC000"/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01670" y="1657896"/>
            <a:ext cx="7787955" cy="48320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Задание 2 </a:t>
            </a: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Виталий получил SMS-сообщение от банка, в котором у него открыт вклад, с предложением оформить кредитную карту на сумму 100 000 рублей на льготных условиях в течение ближайшей недели.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Объясните, с какими финансовыми рисками может столкнуться Виталий? Как ему в данной ситуации следует правильно поступить? Ответ запишите на отдельном листе, указав номер задания.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907080" y="1562168"/>
            <a:ext cx="7482545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Пояснение.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За предложением о льготных условиях по кредиту, который нужно открыть в очень ограниченный срок, могут скрываться условия, усложняющие будущие выплаты по кредиту.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Виталий должен внимательно вчитаться в условия кредитного предложения, оценить риски, оценить свою платежеспособность.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448965" y="552853"/>
            <a:ext cx="7940660" cy="563231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Задание 3</a:t>
            </a: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Пенсионер Иван Иванович решил приобрести новую стиральную машину, однако собственных накоплений ему не хватало. Его внимание привлекла реклама, размещённая рядом с магазином бытовой техники, моментальных кредитов без поручителей. И Иван Иванович решил воспользоваться этим предложением.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Объясните, в чём заключается опасность подобных предложений по кредитам. Какие действия нужно предпринять, чтобы защитить свои финансы от злоупотребления со стороны подобных организаций?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Ответ запишите на отдельном листе, указав номер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448966" y="497250"/>
            <a:ext cx="8246070" cy="612475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Пояснение.</a:t>
            </a: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38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Скорее всего, это предложение с очень высокими процентами по кредиту, оно также может содержать различные условия, которые пенсионер в спешке не увидит, или ему их не объяснят сотрудники кредитной организации, что повлечёт дополнительные затруднения по выплате кредита.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38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При оформлении кредита ни в коем случае не стоит спешить, необходимо вчитываться во все условия договора, обращать внимание на все тонкости, а не только на громкие обещания рекламных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слоганов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38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96260" y="645185"/>
            <a:ext cx="8398775" cy="56938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81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Задание 4</a:t>
            </a: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38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Совершеннолетнему Роману Р. пришло SMS-сообщение от неизвестного абонента: «Уважаемый клиент! Ваша карта заблокирована, была попытка несанкционированного снятия денег. Для возобновления пользования счётом сообщите по телефону *** данные по Вашей карте: № и PIN-код. В ближайшее время вопрос будет решён. Банк Д.».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38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чём состоит опасность данной ситуации для личных финансов Романа Р.? Как ему правильно поступить в данной ситуации?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38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Ответ запишите на бланке ответов № 2, указав номер задания.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754375" y="1893272"/>
            <a:ext cx="8093366" cy="397031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Пояснение.</a:t>
            </a: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38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Скорее всего это мошенники, которые планировали получить конфиденциальную информацию и снять со счёта все деньги.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38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Ни в коем случае не сообщать номер своего банковского счёта/карты и PIN-код; обратиться на «горячую линию» для клиентов и/или в службу безопасности банка.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38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96260" y="1857358"/>
            <a:ext cx="8551480" cy="440120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81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Задание 5</a:t>
            </a: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38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 Алексеем связался сотрудник банка, в котором у него открыт вклад, и попросил назвать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пин-код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его банковской карточки, объясняя это необходимостью проверить баланс карты.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38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Объясните, в чём заключается опасность данной ситуации для личных финансов Алексея.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381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ему в данной ситуации следует правильно поступить? Ответ запишите на дополнительном листе, указав номер задания.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601670" y="1422871"/>
            <a:ext cx="8246071" cy="440120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381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Пояснение.</a:t>
            </a: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38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Скорее всего, звонят мошенники, при открытии счета в банке и получении карты сотрудники банка предупреждают, что pin-код является секретной информацией, сообщать его никому нельзя.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38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Ни в коем случае не следует предоставлять эту информацию по телефону, желательно связаться с банком и предупредить о действиях мошенников с картой.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381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/>
              <a:t>Банковская система РФ</a:t>
            </a:r>
            <a:r>
              <a:rPr lang="ru-RU" sz="4000" dirty="0" smtClean="0"/>
              <a:t> –</a:t>
            </a:r>
            <a:br>
              <a:rPr lang="ru-RU" sz="4000" dirty="0" smtClean="0"/>
            </a:b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совокупность национальных банков и других кредитных учреждений, действующих в рамках единого финансово-кредитного механизма.</a:t>
            </a:r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48965" y="985720"/>
            <a:ext cx="8229600" cy="5497379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/>
              <a:t>Задание 6 </a:t>
            </a:r>
          </a:p>
          <a:p>
            <a:r>
              <a:rPr lang="ru-RU" b="1" dirty="0" smtClean="0"/>
              <a:t>Екатерина Александровна получила SMS-сообщение </a:t>
            </a:r>
            <a:r>
              <a:rPr lang="ru-RU" b="1" dirty="0" smtClean="0"/>
              <a:t>от банка, </a:t>
            </a:r>
            <a:r>
              <a:rPr lang="ru-RU" b="1" dirty="0" smtClean="0"/>
              <a:t>клиентом которого </a:t>
            </a:r>
            <a:r>
              <a:rPr lang="ru-RU" b="1" dirty="0" smtClean="0"/>
              <a:t>она </a:t>
            </a:r>
            <a:r>
              <a:rPr lang="ru-RU" b="1" dirty="0" smtClean="0"/>
              <a:t>является</a:t>
            </a:r>
            <a:r>
              <a:rPr lang="ru-RU" b="1" dirty="0" smtClean="0"/>
              <a:t>, о </a:t>
            </a:r>
            <a:r>
              <a:rPr lang="ru-RU" b="1" dirty="0" smtClean="0"/>
              <a:t>переводе определенной </a:t>
            </a:r>
            <a:r>
              <a:rPr lang="ru-RU" b="1" dirty="0" smtClean="0"/>
              <a:t>суммы денег с её </a:t>
            </a:r>
            <a:r>
              <a:rPr lang="ru-RU" b="1" dirty="0" smtClean="0"/>
              <a:t>банковской </a:t>
            </a:r>
            <a:r>
              <a:rPr lang="ru-RU" b="1" dirty="0" smtClean="0"/>
              <a:t>карты на </a:t>
            </a:r>
            <a:r>
              <a:rPr lang="ru-RU" b="1" dirty="0" smtClean="0"/>
              <a:t>неизвестный </a:t>
            </a:r>
            <a:r>
              <a:rPr lang="ru-RU" b="1" dirty="0" smtClean="0"/>
              <a:t>ей счёт. Что могло стать </a:t>
            </a:r>
            <a:r>
              <a:rPr lang="ru-RU" b="1" dirty="0" smtClean="0"/>
              <a:t>причиной </a:t>
            </a:r>
            <a:r>
              <a:rPr lang="ru-RU" b="1" dirty="0" smtClean="0"/>
              <a:t>этого факта? Как </a:t>
            </a:r>
            <a:r>
              <a:rPr lang="ru-RU" b="1" dirty="0" smtClean="0"/>
              <a:t>клиенту </a:t>
            </a:r>
            <a:r>
              <a:rPr lang="ru-RU" b="1" dirty="0" smtClean="0"/>
              <a:t>банка </a:t>
            </a:r>
            <a:r>
              <a:rPr lang="ru-RU" b="1" dirty="0" smtClean="0"/>
              <a:t>правильно поступить </a:t>
            </a:r>
            <a:r>
              <a:rPr lang="ru-RU" b="1" dirty="0" smtClean="0"/>
              <a:t>в </a:t>
            </a:r>
            <a:r>
              <a:rPr lang="ru-RU" b="1" dirty="0" smtClean="0"/>
              <a:t>данной ситуации</a:t>
            </a:r>
            <a:r>
              <a:rPr lang="ru-RU" b="1" dirty="0" smtClean="0"/>
              <a:t>? Ответ </a:t>
            </a:r>
            <a:r>
              <a:rPr lang="ru-RU" b="1" dirty="0" smtClean="0"/>
              <a:t>запишите </a:t>
            </a:r>
            <a:r>
              <a:rPr lang="ru-RU" b="1" dirty="0" smtClean="0"/>
              <a:t>на </a:t>
            </a:r>
            <a:r>
              <a:rPr lang="ru-RU" b="1" dirty="0" smtClean="0"/>
              <a:t>бланке ответов </a:t>
            </a:r>
            <a:r>
              <a:rPr lang="ru-RU" b="1" dirty="0" smtClean="0"/>
              <a:t>№ 2, </a:t>
            </a:r>
            <a:r>
              <a:rPr lang="ru-RU" b="1" dirty="0" smtClean="0"/>
              <a:t>указав </a:t>
            </a:r>
            <a:r>
              <a:rPr lang="ru-RU" b="1" dirty="0" smtClean="0"/>
              <a:t>номер </a:t>
            </a:r>
            <a:r>
              <a:rPr lang="ru-RU" b="1" dirty="0" smtClean="0"/>
              <a:t>задания</a:t>
            </a:r>
            <a:r>
              <a:rPr lang="ru-RU" b="1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965" y="329181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8965" y="1138425"/>
            <a:ext cx="8229600" cy="5039264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Пояснение</a:t>
            </a:r>
            <a:r>
              <a:rPr lang="ru-RU" b="1" dirty="0" smtClean="0"/>
              <a:t>.</a:t>
            </a:r>
            <a:endParaRPr lang="ru-RU" dirty="0" smtClean="0"/>
          </a:p>
          <a:p>
            <a:r>
              <a:rPr lang="ru-RU" dirty="0" smtClean="0"/>
              <a:t>1. </a:t>
            </a:r>
            <a:r>
              <a:rPr lang="ru-RU" dirty="0" smtClean="0"/>
              <a:t>Скорее </a:t>
            </a:r>
            <a:r>
              <a:rPr lang="ru-RU" dirty="0" smtClean="0"/>
              <a:t>всего </a:t>
            </a:r>
            <a:r>
              <a:rPr lang="ru-RU" dirty="0" smtClean="0"/>
              <a:t>Екатерина Александровна </a:t>
            </a:r>
            <a:r>
              <a:rPr lang="ru-RU" dirty="0" smtClean="0"/>
              <a:t>стала </a:t>
            </a:r>
            <a:r>
              <a:rPr lang="ru-RU" dirty="0" smtClean="0"/>
              <a:t>жертвой мошенников</a:t>
            </a:r>
            <a:r>
              <a:rPr lang="ru-RU" dirty="0" smtClean="0"/>
              <a:t>, </a:t>
            </a:r>
            <a:r>
              <a:rPr lang="ru-RU" dirty="0" smtClean="0"/>
              <a:t>передав информацию </a:t>
            </a:r>
            <a:r>
              <a:rPr lang="ru-RU" dirty="0" smtClean="0"/>
              <a:t>о своем </a:t>
            </a:r>
            <a:r>
              <a:rPr lang="ru-RU" dirty="0" smtClean="0"/>
              <a:t>банковском </a:t>
            </a:r>
            <a:r>
              <a:rPr lang="ru-RU" dirty="0" smtClean="0"/>
              <a:t>счёте/карте и PIN-код к нему </a:t>
            </a:r>
            <a:r>
              <a:rPr lang="ru-RU" dirty="0" smtClean="0"/>
              <a:t>третьим </a:t>
            </a:r>
            <a:r>
              <a:rPr lang="ru-RU" dirty="0" smtClean="0"/>
              <a:t>лицам, </a:t>
            </a:r>
            <a:r>
              <a:rPr lang="ru-RU" dirty="0" smtClean="0"/>
              <a:t>которые воспользовались </a:t>
            </a:r>
            <a:r>
              <a:rPr lang="ru-RU" dirty="0" smtClean="0"/>
              <a:t>ею в </a:t>
            </a:r>
            <a:r>
              <a:rPr lang="ru-RU" dirty="0" smtClean="0"/>
              <a:t>корыстных </a:t>
            </a:r>
            <a:r>
              <a:rPr lang="ru-RU" dirty="0" smtClean="0"/>
              <a:t>целях.</a:t>
            </a:r>
          </a:p>
          <a:p>
            <a:r>
              <a:rPr lang="ru-RU" dirty="0" smtClean="0"/>
              <a:t>2. </a:t>
            </a:r>
            <a:r>
              <a:rPr lang="ru-RU" dirty="0" smtClean="0"/>
              <a:t>Екатерина Александровне следует обратиться </a:t>
            </a:r>
            <a:r>
              <a:rPr lang="ru-RU" dirty="0" smtClean="0"/>
              <a:t>на «</a:t>
            </a:r>
            <a:r>
              <a:rPr lang="ru-RU" dirty="0" smtClean="0"/>
              <a:t>горячую </a:t>
            </a:r>
            <a:r>
              <a:rPr lang="ru-RU" dirty="0" smtClean="0"/>
              <a:t>линию» для </a:t>
            </a:r>
            <a:r>
              <a:rPr lang="ru-RU" dirty="0" smtClean="0"/>
              <a:t>клиентов </a:t>
            </a:r>
            <a:r>
              <a:rPr lang="ru-RU" dirty="0" smtClean="0"/>
              <a:t>банка и/или в </a:t>
            </a:r>
            <a:r>
              <a:rPr lang="ru-RU" dirty="0" smtClean="0"/>
              <a:t>службу безопасности </a:t>
            </a:r>
            <a:r>
              <a:rPr lang="ru-RU" dirty="0" smtClean="0"/>
              <a:t>банка для </a:t>
            </a:r>
            <a:r>
              <a:rPr lang="ru-RU" dirty="0" smtClean="0"/>
              <a:t>блокировки данной транзакции </a:t>
            </a:r>
            <a:r>
              <a:rPr lang="ru-RU" dirty="0" smtClean="0"/>
              <a:t>и </a:t>
            </a:r>
            <a:r>
              <a:rPr lang="ru-RU" dirty="0" smtClean="0"/>
              <a:t>карточки </a:t>
            </a:r>
            <a:r>
              <a:rPr lang="ru-RU" dirty="0" smtClean="0"/>
              <a:t>в целом.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8965" y="1138425"/>
            <a:ext cx="8229600" cy="483503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 </a:t>
            </a:r>
          </a:p>
          <a:p>
            <a:r>
              <a:rPr lang="ru-RU" b="1" u="sng" dirty="0" smtClean="0"/>
              <a:t>Задание 7</a:t>
            </a:r>
            <a:endParaRPr lang="ru-RU" u="sng" dirty="0" smtClean="0"/>
          </a:p>
          <a:p>
            <a:r>
              <a:rPr lang="ru-RU" dirty="0" smtClean="0"/>
              <a:t>Семену пришло сообщение </a:t>
            </a:r>
            <a:r>
              <a:rPr lang="ru-RU" dirty="0" smtClean="0"/>
              <a:t>в </a:t>
            </a:r>
            <a:r>
              <a:rPr lang="ru-RU" dirty="0" smtClean="0"/>
              <a:t>социальной </a:t>
            </a:r>
            <a:r>
              <a:rPr lang="ru-RU" dirty="0" smtClean="0"/>
              <a:t>сети от его друга Петра: «</a:t>
            </a:r>
            <a:r>
              <a:rPr lang="ru-RU" dirty="0" smtClean="0"/>
              <a:t>Привет</a:t>
            </a:r>
            <a:r>
              <a:rPr lang="ru-RU" dirty="0" smtClean="0"/>
              <a:t>, Семен! Не </a:t>
            </a:r>
            <a:r>
              <a:rPr lang="ru-RU" dirty="0" smtClean="0"/>
              <a:t>выручишь деньгами </a:t>
            </a:r>
            <a:r>
              <a:rPr lang="ru-RU" dirty="0" smtClean="0"/>
              <a:t>до </a:t>
            </a:r>
            <a:r>
              <a:rPr lang="ru-RU" dirty="0" smtClean="0"/>
              <a:t>вторника</a:t>
            </a:r>
            <a:r>
              <a:rPr lang="ru-RU" dirty="0" smtClean="0"/>
              <a:t>? А то </a:t>
            </a:r>
            <a:r>
              <a:rPr lang="ru-RU" dirty="0" smtClean="0"/>
              <a:t>баланс </a:t>
            </a:r>
            <a:r>
              <a:rPr lang="ru-RU" dirty="0" smtClean="0"/>
              <a:t>на </a:t>
            </a:r>
            <a:r>
              <a:rPr lang="ru-RU" dirty="0" smtClean="0"/>
              <a:t>телефоне отрицательный</a:t>
            </a:r>
            <a:r>
              <a:rPr lang="ru-RU" dirty="0" smtClean="0"/>
              <a:t>, а </a:t>
            </a:r>
            <a:r>
              <a:rPr lang="ru-RU" dirty="0" smtClean="0"/>
              <a:t>срочно </a:t>
            </a:r>
            <a:r>
              <a:rPr lang="ru-RU" dirty="0" smtClean="0"/>
              <a:t>надо </a:t>
            </a:r>
            <a:r>
              <a:rPr lang="ru-RU" dirty="0" smtClean="0"/>
              <a:t>связаться </a:t>
            </a:r>
            <a:r>
              <a:rPr lang="ru-RU" dirty="0" smtClean="0"/>
              <a:t>с </a:t>
            </a:r>
            <a:r>
              <a:rPr lang="ru-RU" dirty="0" smtClean="0"/>
              <a:t>родителями</a:t>
            </a:r>
            <a:r>
              <a:rPr lang="ru-RU" dirty="0" smtClean="0"/>
              <a:t>. Скинь 500 </a:t>
            </a:r>
            <a:r>
              <a:rPr lang="ru-RU" dirty="0" smtClean="0"/>
              <a:t>рублей </a:t>
            </a:r>
            <a:r>
              <a:rPr lang="ru-RU" dirty="0" smtClean="0"/>
              <a:t>на номер ***».</a:t>
            </a:r>
          </a:p>
          <a:p>
            <a:r>
              <a:rPr lang="ru-RU" dirty="0" smtClean="0"/>
              <a:t>В чём </a:t>
            </a:r>
            <a:r>
              <a:rPr lang="ru-RU" dirty="0" smtClean="0"/>
              <a:t>состоит опасность данной ситуации </a:t>
            </a:r>
            <a:r>
              <a:rPr lang="ru-RU" dirty="0" smtClean="0"/>
              <a:t>для </a:t>
            </a:r>
            <a:r>
              <a:rPr lang="ru-RU" dirty="0" smtClean="0"/>
              <a:t>личных финансов Семена</a:t>
            </a:r>
            <a:r>
              <a:rPr lang="ru-RU" dirty="0" smtClean="0"/>
              <a:t>? Как ему </a:t>
            </a:r>
            <a:r>
              <a:rPr lang="ru-RU" dirty="0" smtClean="0"/>
              <a:t>правильно поступить </a:t>
            </a:r>
            <a:r>
              <a:rPr lang="ru-RU" dirty="0" smtClean="0"/>
              <a:t>в </a:t>
            </a:r>
            <a:r>
              <a:rPr lang="ru-RU" dirty="0" smtClean="0"/>
              <a:t>данной ситуации</a:t>
            </a:r>
            <a:r>
              <a:rPr lang="ru-RU" dirty="0" smtClean="0"/>
              <a:t>? Ответ </a:t>
            </a:r>
            <a:r>
              <a:rPr lang="ru-RU" dirty="0" smtClean="0"/>
              <a:t>запишите </a:t>
            </a:r>
            <a:r>
              <a:rPr lang="ru-RU" dirty="0" smtClean="0"/>
              <a:t>на </a:t>
            </a:r>
            <a:r>
              <a:rPr lang="ru-RU" dirty="0" smtClean="0"/>
              <a:t>бланке ответов </a:t>
            </a:r>
            <a:r>
              <a:rPr lang="ru-RU" dirty="0" smtClean="0"/>
              <a:t>№ 2, </a:t>
            </a:r>
            <a:r>
              <a:rPr lang="ru-RU" dirty="0" smtClean="0"/>
              <a:t>указав </a:t>
            </a:r>
            <a:r>
              <a:rPr lang="ru-RU" dirty="0" smtClean="0"/>
              <a:t>номер </a:t>
            </a:r>
            <a:r>
              <a:rPr lang="ru-RU" dirty="0" smtClean="0"/>
              <a:t>задания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473385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u="sng" dirty="0" smtClean="0"/>
              <a:t>Пояснение.</a:t>
            </a:r>
          </a:p>
          <a:p>
            <a:r>
              <a:rPr lang="ru-RU" b="1" dirty="0" smtClean="0"/>
              <a:t>1. Скорее всего это мошенники, которые взломали </a:t>
            </a:r>
            <a:r>
              <a:rPr lang="ru-RU" b="1" dirty="0" err="1" smtClean="0"/>
              <a:t>аккаунт</a:t>
            </a:r>
            <a:r>
              <a:rPr lang="ru-RU" b="1" dirty="0" smtClean="0"/>
              <a:t> Петра в социальной сети и рассылают сообщения от его имени с целью наживы.</a:t>
            </a:r>
          </a:p>
          <a:p>
            <a:r>
              <a:rPr lang="ru-RU" b="1" dirty="0" smtClean="0"/>
              <a:t>2. Ни в коем случае не отсылать деньги на указанный номер; обратиться на «горячую линию» для клиентов и/или в службу социальной сети; позвонить Петру и сообщить ему о полученном сообщении.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452962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sz="3000" b="1" u="sng" dirty="0" smtClean="0">
                <a:solidFill>
                  <a:schemeClr val="tx1"/>
                </a:solidFill>
              </a:rPr>
              <a:t>Задание 8</a:t>
            </a:r>
            <a:endParaRPr lang="ru-RU" sz="3000" u="sng" dirty="0" smtClean="0">
              <a:solidFill>
                <a:schemeClr val="tx1"/>
              </a:solidFill>
            </a:endParaRPr>
          </a:p>
          <a:p>
            <a:r>
              <a:rPr lang="ru-RU" sz="3000" b="1" dirty="0" smtClean="0">
                <a:solidFill>
                  <a:schemeClr val="tx1"/>
                </a:solidFill>
              </a:rPr>
              <a:t>Совершеннолетнему Вадиму досталось в наследство крупная сумма денег. Он решил ее инвестировать и получать пассивный доход. Предложите один любой вариант, куда он может вложить деньги. Объясните, почему неэффективно хранить крупную сумму денег дома, не инвестируя ее куда-либо. Ответ запишите на бланке ответов № 2, указав номер задания.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8965" y="1138425"/>
            <a:ext cx="8229600" cy="5344675"/>
          </a:xfrm>
        </p:spPr>
        <p:txBody>
          <a:bodyPr>
            <a:normAutofit fontScale="92500" lnSpcReduction="20000"/>
          </a:bodyPr>
          <a:lstStyle/>
          <a:p>
            <a:r>
              <a:rPr lang="ru-RU" b="1" u="sng" dirty="0" smtClean="0"/>
              <a:t>Пояснение.</a:t>
            </a:r>
            <a:endParaRPr lang="ru-RU" u="sng" dirty="0" smtClean="0"/>
          </a:p>
          <a:p>
            <a:r>
              <a:rPr lang="ru-RU" sz="3300" b="1" dirty="0" smtClean="0"/>
              <a:t>1. Варианты инвестиций:</a:t>
            </a:r>
          </a:p>
          <a:p>
            <a:r>
              <a:rPr lang="ru-RU" sz="3300" b="1" dirty="0" smtClean="0"/>
              <a:t>— вложиться в ценные бумаги (например, акции);</a:t>
            </a:r>
          </a:p>
          <a:p>
            <a:r>
              <a:rPr lang="ru-RU" sz="3300" b="1" dirty="0" smtClean="0"/>
              <a:t>— приобрести недвижимость и сдавать ее в аренду;</a:t>
            </a:r>
          </a:p>
          <a:p>
            <a:r>
              <a:rPr lang="ru-RU" sz="3300" b="1" dirty="0" smtClean="0"/>
              <a:t>— сделать вклад в банк и др.</a:t>
            </a:r>
          </a:p>
          <a:p>
            <a:r>
              <a:rPr lang="ru-RU" sz="3300" b="1" dirty="0" smtClean="0"/>
              <a:t>2. Хранение денег дома приведет к их обесцениванию из-за инфляции; хранение денег дома может привести к их утрате в результате кражи или ограбления.</a:t>
            </a:r>
          </a:p>
          <a:p>
            <a:r>
              <a:rPr lang="ru-RU" sz="3300" b="1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48965" y="222196"/>
            <a:ext cx="8229600" cy="30540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8964" y="985720"/>
            <a:ext cx="8398775" cy="5344675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lnSpcReduction="10000"/>
          </a:bodyPr>
          <a:lstStyle/>
          <a:p>
            <a:r>
              <a:rPr lang="ru-RU" b="1" u="sng" dirty="0" smtClean="0">
                <a:solidFill>
                  <a:schemeClr val="accent6">
                    <a:lumMod val="50000"/>
                  </a:schemeClr>
                </a:solidFill>
              </a:rPr>
              <a:t>Задание 9</a:t>
            </a:r>
            <a:endParaRPr lang="ru-RU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15−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летней Александре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Е. на день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рождения родители подарили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5 тысяч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рублей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Александра решила отложить подаренные средства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накопить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на новый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смартфон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 По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совету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отца она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обратилась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 банк X для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открытия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там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вклада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депозита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). С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какого возраста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России разрешено самостоятельно вносить денежные средства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кредитные организации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распоряжаться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ими? Что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необходимо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учесть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Александре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выборе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банка 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предлагаемых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им услуг, чтобы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наиболее рационально разместить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свои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денежные средства..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 smtClean="0"/>
              <a:t>Пояснение.</a:t>
            </a:r>
            <a:endParaRPr lang="ru-RU" u="sng" dirty="0" smtClean="0"/>
          </a:p>
          <a:p>
            <a:r>
              <a:rPr lang="ru-RU" dirty="0" smtClean="0"/>
              <a:t>1. По достижению 14−летнего возраста.</a:t>
            </a:r>
          </a:p>
          <a:p>
            <a:r>
              <a:rPr lang="ru-RU" dirty="0" smtClean="0"/>
              <a:t>2. Необходимо выбрать вариант депозита (вклада) с наибольшим процентом; следует выбирать банк с хорошей репутацией, который существует продолжительное время на рынке банковских услуг и т.д.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8965" y="833015"/>
            <a:ext cx="8229600" cy="514044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r>
              <a:rPr lang="ru-RU" sz="3300" b="1" u="sng" dirty="0" smtClean="0"/>
              <a:t>Задание 10</a:t>
            </a:r>
            <a:endParaRPr lang="ru-RU" sz="3300" u="sng" dirty="0" smtClean="0"/>
          </a:p>
          <a:p>
            <a:r>
              <a:rPr lang="ru-RU" sz="3300" b="1" dirty="0" smtClean="0"/>
              <a:t>Совершеннолетней Ксении </a:t>
            </a:r>
            <a:r>
              <a:rPr lang="ru-RU" sz="3300" b="1" dirty="0" err="1" smtClean="0"/>
              <a:t>Ярославовне</a:t>
            </a:r>
            <a:r>
              <a:rPr lang="ru-RU" sz="3300" b="1" dirty="0" smtClean="0"/>
              <a:t> на смартфон пришло сообщение: «Уважаемая Ксения </a:t>
            </a:r>
            <a:r>
              <a:rPr lang="ru-RU" sz="3300" b="1" dirty="0" err="1" smtClean="0"/>
              <a:t>Ярославовна</a:t>
            </a:r>
            <a:r>
              <a:rPr lang="ru-RU" sz="3300" b="1" dirty="0" smtClean="0"/>
              <a:t>, наш банк, клиентом которого Вы являетесь, проводил розыгрыш 1 млн. рублей, вы оказались победителем. Для подтверждения вашей готовности принять денежный приз пройдите по ссылке ниже в ваш </a:t>
            </a:r>
            <a:r>
              <a:rPr lang="ru-RU" sz="3300" b="1" dirty="0" err="1" smtClean="0"/>
              <a:t>аккаунт</a:t>
            </a:r>
            <a:r>
              <a:rPr lang="ru-RU" sz="3300" b="1" dirty="0" smtClean="0"/>
              <a:t> в </a:t>
            </a:r>
            <a:r>
              <a:rPr lang="ru-RU" sz="3300" b="1" dirty="0" err="1" smtClean="0"/>
              <a:t>интернет-банкинге</a:t>
            </a:r>
            <a:r>
              <a:rPr lang="ru-RU" sz="3300" b="1" dirty="0" smtClean="0"/>
              <a:t> нашего банка и нажмите кнопку согласия. После этого Вам на счет будет перечислен выигрыш».</a:t>
            </a:r>
          </a:p>
          <a:p>
            <a:r>
              <a:rPr lang="ru-RU" sz="3300" b="1" dirty="0" smtClean="0"/>
              <a:t>В чём состоит опасность данной ситуации для личных финансов Ксении </a:t>
            </a:r>
            <a:r>
              <a:rPr lang="ru-RU" sz="3300" b="1" dirty="0" err="1" smtClean="0"/>
              <a:t>Ярославовны</a:t>
            </a:r>
            <a:r>
              <a:rPr lang="ru-RU" sz="3300" b="1" dirty="0" smtClean="0"/>
              <a:t>.? Как ей правильно поступить в данной ситуации? Ответ запишите на бланке ответов № 2, указав номер задания.</a:t>
            </a: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Пояснение.</a:t>
            </a:r>
            <a:endParaRPr lang="ru-RU" dirty="0" smtClean="0"/>
          </a:p>
          <a:p>
            <a:r>
              <a:rPr lang="ru-RU" dirty="0" smtClean="0"/>
              <a:t>1. Скорее всего, это мошенники, которые планировали получить конфиденциальную информацию и снять со счёта все деньги. По ссылке она попадет на сайт-клон, где введет данные своего </a:t>
            </a:r>
            <a:r>
              <a:rPr lang="ru-RU" dirty="0" err="1" smtClean="0"/>
              <a:t>аккаунта</a:t>
            </a:r>
            <a:r>
              <a:rPr lang="ru-RU" dirty="0" smtClean="0"/>
              <a:t>, они останутся у мошенников, которые воспользуются ими в корыстных целях.</a:t>
            </a:r>
          </a:p>
          <a:p>
            <a:r>
              <a:rPr lang="ru-RU" dirty="0" smtClean="0"/>
              <a:t>2. Ни в коем случае не по ссылке; обратиться на «горячую линию» для клиентов и/или в службу безопасности банка.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8720" y="1138425"/>
            <a:ext cx="6871725" cy="763525"/>
          </a:xfrm>
        </p:spPr>
        <p:txBody>
          <a:bodyPr>
            <a:normAutofit fontScale="90000"/>
          </a:bodyPr>
          <a:lstStyle/>
          <a:p>
            <a:pPr algn="r"/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5300" b="1" dirty="0" smtClean="0"/>
              <a:t>Банк</a:t>
            </a:r>
            <a:r>
              <a:rPr lang="ru-RU" sz="4400" b="1" dirty="0" smtClean="0"/>
              <a:t/>
            </a:r>
            <a:br>
              <a:rPr lang="ru-RU" sz="4400" b="1" dirty="0" smtClean="0"/>
            </a:b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1671" y="2054655"/>
            <a:ext cx="8093364" cy="4123035"/>
          </a:xfrm>
        </p:spPr>
        <p:txBody>
          <a:bodyPr/>
          <a:lstStyle/>
          <a:p>
            <a:r>
              <a:rPr lang="ru-RU" sz="3600" b="1" i="1" dirty="0" smtClean="0"/>
              <a:t>Банк </a:t>
            </a:r>
            <a:r>
              <a:rPr lang="ru-RU" sz="3600" b="1" dirty="0" smtClean="0"/>
              <a:t>– это финансовый институт, осуществляющий операции с деньгами, предоставляющий финансовые услуги предприятиям, гражданам и другим банкам.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48965" y="1749245"/>
            <a:ext cx="8229600" cy="2595985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chemeClr val="tx1"/>
                </a:solidFill>
              </a:rPr>
              <a:t>Спасибо за внимание</a:t>
            </a:r>
            <a:endParaRPr lang="ru-RU" sz="4800" b="1" i="1" dirty="0">
              <a:solidFill>
                <a:schemeClr val="tx1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48965" y="3123590"/>
            <a:ext cx="8229600" cy="2849868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3308" y="222195"/>
            <a:ext cx="7024432" cy="106893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> </a:t>
            </a:r>
            <a:br>
              <a:rPr lang="ru-RU" b="1" dirty="0" smtClean="0"/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Банковские услуги, предоставляемые гражданам.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96260" y="1901950"/>
          <a:ext cx="8551480" cy="4428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6261" y="1443835"/>
            <a:ext cx="8398774" cy="488656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Заёмщик</a:t>
            </a:r>
            <a:r>
              <a:rPr lang="ru-RU" sz="36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 </a:t>
            </a:r>
            <a:r>
              <a:rPr lang="ru-RU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– организация или физическое лицо, берущее кредит в банке.</a:t>
            </a:r>
          </a:p>
          <a:p>
            <a:r>
              <a:rPr lang="ru-RU" sz="36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Кредитор</a:t>
            </a:r>
            <a:r>
              <a:rPr lang="ru-RU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 – кто предоставляет кредит.</a:t>
            </a:r>
          </a:p>
          <a:p>
            <a:r>
              <a:rPr lang="ru-RU" sz="36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Таким образом, граждане берут кредит, то есть деньги в долг под проценты и  возвращают их за определённый срок.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9540" y="222195"/>
            <a:ext cx="5955493" cy="106893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 smtClean="0">
                <a:solidFill>
                  <a:srgbClr val="684F00"/>
                </a:solidFill>
              </a:rPr>
              <a:t>Кредит может быть :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3555" y="1443835"/>
          <a:ext cx="8551480" cy="4886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7410" y="374899"/>
            <a:ext cx="3817623" cy="1527051"/>
          </a:xfrm>
        </p:spPr>
        <p:txBody>
          <a:bodyPr>
            <a:noAutofit/>
          </a:bodyPr>
          <a:lstStyle/>
          <a:p>
            <a:pPr algn="r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Платежная карта.</a:t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6260" y="2054655"/>
            <a:ext cx="8398775" cy="4275740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Платежная карта </a:t>
            </a:r>
            <a:r>
              <a:rPr lang="ru-RU" sz="3200" b="1" dirty="0" smtClean="0"/>
              <a:t>– это банковская пластиковая карта, которая привязана к одному или нескольким банковским счетам; используется для оплаты товаров и услуг, в том числе через Интернет, с использованием бесконтактной технологии, совершения переводов, а также снятия наличных.</a:t>
            </a:r>
          </a:p>
          <a:p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Картинки по запросу &quot;платежная карта картинки&quot;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2490" y="1901950"/>
            <a:ext cx="6260905" cy="3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>
            <a:off x="907080" y="1596540"/>
            <a:ext cx="1679755" cy="16797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 flipH="1">
            <a:off x="601670" y="4192525"/>
            <a:ext cx="152705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0800000">
            <a:off x="3044950" y="5108755"/>
            <a:ext cx="152705" cy="10689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5793640" y="1901950"/>
            <a:ext cx="2443280" cy="6108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6099050" y="4497935"/>
            <a:ext cx="91440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 rot="10800000">
            <a:off x="6862575" y="5108755"/>
            <a:ext cx="1832460" cy="4581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7167985" y="1596540"/>
            <a:ext cx="1677926" cy="914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Название банка</a:t>
            </a:r>
            <a:endParaRPr lang="ru-RU" sz="24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43555" y="3734410"/>
            <a:ext cx="1374345" cy="914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Номер карты</a:t>
            </a:r>
            <a:endParaRPr lang="ru-RU" sz="24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96260" y="1291130"/>
            <a:ext cx="914400" cy="914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Чип</a:t>
            </a:r>
            <a:endParaRPr lang="ru-RU" sz="28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626100" y="4650640"/>
            <a:ext cx="1517900" cy="106710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Логотип платежной системы</a:t>
            </a:r>
            <a:endParaRPr lang="ru-RU" sz="20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892245" y="5872280"/>
            <a:ext cx="1832460" cy="914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Имя держателя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1252</Words>
  <Application>Microsoft Office PowerPoint</Application>
  <PresentationFormat>Экран (4:3)</PresentationFormat>
  <Paragraphs>141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Office Theme</vt:lpstr>
      <vt:lpstr>Банковские услуги, предоставляемые гражданам: депозит, кредит, платежная карта, электронные деньги, денежный перевод, обмен валюты. </vt:lpstr>
      <vt:lpstr> </vt:lpstr>
      <vt:lpstr>Банковская система РФ – </vt:lpstr>
      <vt:lpstr> Банк </vt:lpstr>
      <vt:lpstr>  Банковские услуги, предоставляемые гражданам. </vt:lpstr>
      <vt:lpstr>Слайд 6</vt:lpstr>
      <vt:lpstr> Кредит может быть : </vt:lpstr>
      <vt:lpstr>  Платежная карта. </vt:lpstr>
      <vt:lpstr>Слайд 9</vt:lpstr>
      <vt:lpstr> Электронные  деньги. </vt:lpstr>
      <vt:lpstr>Что можно купить за электронные деньги? </vt:lpstr>
      <vt:lpstr>Как пользоваться электронными деньгами? </vt:lpstr>
      <vt:lpstr> Денежный перевод. </vt:lpstr>
      <vt:lpstr>Обмен валюты</vt:lpstr>
      <vt:lpstr> Формы дистанционного банковского обслуживания: </vt:lpstr>
      <vt:lpstr>Мобильный банкинг</vt:lpstr>
      <vt:lpstr> Онлайн-банкинг – </vt:lpstr>
      <vt:lpstr>Основные услуги онлайн-банкинга:</vt:lpstr>
      <vt:lpstr>Основные услуги онлайн-банкинга:</vt:lpstr>
      <vt:lpstr>Слайд 20</vt:lpstr>
      <vt:lpstr>Пояснение. 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Лена</cp:lastModifiedBy>
  <cp:revision>96</cp:revision>
  <dcterms:created xsi:type="dcterms:W3CDTF">2013-08-21T19:17:07Z</dcterms:created>
  <dcterms:modified xsi:type="dcterms:W3CDTF">2020-02-20T19:56:28Z</dcterms:modified>
</cp:coreProperties>
</file>