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16.08.2021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16.08.2021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16.08.2021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16.08.2021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16.08.2021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myskills.ru/" TargetMode="External"/><Relationship Id="rId13" Type="http://schemas.openxmlformats.org/officeDocument/2006/relationships/hyperlink" Target="http://vserosolymp.rudn.ru/" TargetMode="External"/><Relationship Id="rId3" Type="http://schemas.openxmlformats.org/officeDocument/2006/relationships/hyperlink" Target="https://uchebnik.mos.ru/catalogue" TargetMode="External"/><Relationship Id="rId7" Type="http://schemas.openxmlformats.org/officeDocument/2006/relationships/hyperlink" Target="https://media.prosv.ru/" TargetMode="External"/><Relationship Id="rId12" Type="http://schemas.openxmlformats.org/officeDocument/2006/relationships/hyperlink" Target="http://www.gks.ru/" TargetMode="External"/><Relationship Id="rId2" Type="http://schemas.openxmlformats.org/officeDocument/2006/relationships/hyperlink" Target="https://resh.edu.ru/subject/4/" TargetMode="External"/><Relationship Id="rId16" Type="http://schemas.openxmlformats.org/officeDocument/2006/relationships/hyperlink" Target="https://eh.net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cbl.ru/" TargetMode="External"/><Relationship Id="rId11" Type="http://schemas.openxmlformats.org/officeDocument/2006/relationships/hyperlink" Target="http://50.economicus.ru/" TargetMode="External"/><Relationship Id="rId5" Type="http://schemas.openxmlformats.org/officeDocument/2006/relationships/hyperlink" Target="https://www.yaklass.ru/" TargetMode="External"/><Relationship Id="rId15" Type="http://schemas.openxmlformats.org/officeDocument/2006/relationships/hyperlink" Target="http://www.researcher.ru/" TargetMode="External"/><Relationship Id="rId10" Type="http://schemas.openxmlformats.org/officeDocument/2006/relationships/hyperlink" Target="http://www.ecsocman.edu.ru/db/msg/215818.html" TargetMode="External"/><Relationship Id="rId4" Type="http://schemas.openxmlformats.org/officeDocument/2006/relationships/hyperlink" Target="https://education.yandex.ru/home/" TargetMode="External"/><Relationship Id="rId9" Type="http://schemas.openxmlformats.org/officeDocument/2006/relationships/hyperlink" Target="https://edu.mob-edu.ru/" TargetMode="External"/><Relationship Id="rId14" Type="http://schemas.openxmlformats.org/officeDocument/2006/relationships/hyperlink" Target="https://www.iloveeconomics.ru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4546" y="1000108"/>
            <a:ext cx="6172200" cy="1894362"/>
          </a:xfrm>
        </p:spPr>
        <p:txBody>
          <a:bodyPr>
            <a:normAutofit fontScale="90000"/>
          </a:bodyPr>
          <a:lstStyle/>
          <a:p>
            <a:r>
              <a:rPr lang="ru-RU" sz="3200" dirty="0">
                <a:solidFill>
                  <a:schemeClr val="tx1"/>
                </a:solidFill>
              </a:rPr>
              <a:t>Особенности преподавания учебного предмета «Экономика» в 2021-2022 учебном году</a:t>
            </a:r>
            <a:br>
              <a:rPr lang="ru-RU" sz="3200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Абдуллаева З.З., учитель экономики МБОУ «Гимназия №1 им. И.В. Курчатова» г. Симферополя.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358246" cy="1142984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Бесплатные </a:t>
            </a:r>
            <a:r>
              <a:rPr lang="ru-RU" sz="2200" b="1" dirty="0" err="1">
                <a:solidFill>
                  <a:schemeClr val="tx1"/>
                </a:solidFill>
              </a:rPr>
              <a:t>онлайн-ресурсы</a:t>
            </a:r>
            <a:r>
              <a:rPr lang="ru-RU" sz="2200" b="1" dirty="0">
                <a:solidFill>
                  <a:schemeClr val="tx1"/>
                </a:solidFill>
              </a:rPr>
              <a:t> для использования в работе, в том числе для обеспечения дистанционного обучения:</a:t>
            </a:r>
            <a:endParaRPr lang="ru-RU" sz="2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85860"/>
            <a:ext cx="7901014" cy="5188092"/>
          </a:xfrm>
        </p:spPr>
        <p:txBody>
          <a:bodyPr>
            <a:normAutofit fontScale="70000" lnSpcReduction="20000"/>
          </a:bodyPr>
          <a:lstStyle/>
          <a:p>
            <a:r>
              <a:rPr lang="ru-RU" sz="2600" dirty="0"/>
              <a:t>«Российская электронная школа» </a:t>
            </a:r>
            <a:r>
              <a:rPr lang="ru-RU" sz="2600" u="sng" dirty="0">
                <a:hlinkClick r:id="rId2"/>
              </a:rPr>
              <a:t>https://resh.edu.ru/subject/4/</a:t>
            </a:r>
            <a:endParaRPr lang="ru-RU" sz="2600" u="sng" dirty="0"/>
          </a:p>
          <a:p>
            <a:r>
              <a:rPr lang="ru-RU" sz="2600" dirty="0"/>
              <a:t>«Московская электронная школа» </a:t>
            </a:r>
            <a:r>
              <a:rPr lang="ru-RU" sz="2600" u="sng" dirty="0">
                <a:hlinkClick r:id="rId3"/>
              </a:rPr>
              <a:t>https://uchebnik.mos.ru/catalogue</a:t>
            </a:r>
            <a:endParaRPr lang="ru-RU" sz="2600" u="sng" dirty="0"/>
          </a:p>
          <a:p>
            <a:r>
              <a:rPr lang="ru-RU" sz="2600" dirty="0"/>
              <a:t>«</a:t>
            </a:r>
            <a:r>
              <a:rPr lang="ru-RU" sz="2600" dirty="0" err="1"/>
              <a:t>Яндекс.Учебник</a:t>
            </a:r>
            <a:r>
              <a:rPr lang="ru-RU" sz="2600" dirty="0"/>
              <a:t>» </a:t>
            </a:r>
            <a:r>
              <a:rPr lang="ru-RU" sz="2600" u="sng" dirty="0">
                <a:hlinkClick r:id="rId4"/>
              </a:rPr>
              <a:t>https://education.yandex.ru/home/</a:t>
            </a:r>
            <a:endParaRPr lang="ru-RU" sz="2600" u="sng" dirty="0"/>
          </a:p>
          <a:p>
            <a:r>
              <a:rPr lang="ru-RU" sz="2600" dirty="0"/>
              <a:t>«</a:t>
            </a:r>
            <a:r>
              <a:rPr lang="ru-RU" sz="2600" dirty="0" err="1"/>
              <a:t>ЯКласс</a:t>
            </a:r>
            <a:r>
              <a:rPr lang="ru-RU" sz="2600" dirty="0"/>
              <a:t>» </a:t>
            </a:r>
            <a:r>
              <a:rPr lang="ru-RU" sz="2600" u="sng" dirty="0">
                <a:hlinkClick r:id="rId5"/>
              </a:rPr>
              <a:t>https://www.yaklass.ru/</a:t>
            </a:r>
            <a:endParaRPr lang="ru-RU" sz="2600" u="sng" dirty="0"/>
          </a:p>
          <a:p>
            <a:r>
              <a:rPr lang="ru-RU" sz="2600" dirty="0"/>
              <a:t>Платформа новой школы </a:t>
            </a:r>
            <a:r>
              <a:rPr lang="ru-RU" sz="2600" u="sng" dirty="0">
                <a:hlinkClick r:id="rId6"/>
              </a:rPr>
              <a:t>http://www.pcbl.ru/</a:t>
            </a:r>
            <a:endParaRPr lang="ru-RU" sz="2600" u="sng" dirty="0"/>
          </a:p>
          <a:p>
            <a:r>
              <a:rPr lang="ru-RU" sz="2600" dirty="0"/>
              <a:t>«Просвещение» </a:t>
            </a:r>
            <a:r>
              <a:rPr lang="ru-RU" sz="2600" u="sng" dirty="0">
                <a:hlinkClick r:id="rId7"/>
              </a:rPr>
              <a:t>https://media.prosv.ru/</a:t>
            </a:r>
            <a:endParaRPr lang="ru-RU" sz="2600" u="sng" dirty="0"/>
          </a:p>
          <a:p>
            <a:r>
              <a:rPr lang="ru-RU" sz="2600" dirty="0"/>
              <a:t>«Мои достижения» </a:t>
            </a:r>
            <a:r>
              <a:rPr lang="ru-RU" sz="2600" u="sng" dirty="0">
                <a:hlinkClick r:id="rId8"/>
              </a:rPr>
              <a:t>https://myskills.ru/</a:t>
            </a:r>
            <a:endParaRPr lang="ru-RU" sz="2600" u="sng" dirty="0"/>
          </a:p>
          <a:p>
            <a:r>
              <a:rPr lang="ru-RU" sz="2600" dirty="0"/>
              <a:t>«Мобильное электронное образование» </a:t>
            </a:r>
            <a:r>
              <a:rPr lang="ru-RU" sz="2600" u="sng" dirty="0">
                <a:hlinkClick r:id="rId9"/>
              </a:rPr>
              <a:t>https://edu.mob-edu.ru/</a:t>
            </a:r>
            <a:endParaRPr lang="ru-RU" sz="2600" u="sng" dirty="0"/>
          </a:p>
          <a:p>
            <a:r>
              <a:rPr lang="ru-RU" sz="2600" dirty="0"/>
              <a:t>Федеральный образовательный портал "Экономика. Социология. Менеджмент" </a:t>
            </a:r>
            <a:r>
              <a:rPr lang="ru-RU" sz="2600" u="sng" dirty="0">
                <a:hlinkClick r:id="rId10"/>
              </a:rPr>
              <a:t>http://www.ecsocman.edu.ru/db/msg/215818.html</a:t>
            </a:r>
            <a:endParaRPr lang="ru-RU" sz="2600" u="sng" dirty="0"/>
          </a:p>
          <a:p>
            <a:r>
              <a:rPr lang="ru-RU" sz="2600" dirty="0"/>
              <a:t>"50 лекций по микроэкономике" </a:t>
            </a:r>
            <a:r>
              <a:rPr lang="ru-RU" sz="2600" u="sng" dirty="0">
                <a:hlinkClick r:id="rId11"/>
              </a:rPr>
              <a:t>http://50.economicus.ru/</a:t>
            </a:r>
            <a:endParaRPr lang="ru-RU" sz="2600" u="sng" dirty="0"/>
          </a:p>
          <a:p>
            <a:r>
              <a:rPr lang="ru-RU" sz="2600" dirty="0"/>
              <a:t>Федеральная служба государственной статистики. -  </a:t>
            </a:r>
            <a:r>
              <a:rPr lang="ru-RU" sz="2600" u="sng" dirty="0">
                <a:hlinkClick r:id="rId12"/>
              </a:rPr>
              <a:t>http://www.gks.ru/</a:t>
            </a:r>
            <a:endParaRPr lang="ru-RU" sz="2600" dirty="0"/>
          </a:p>
          <a:p>
            <a:r>
              <a:rPr lang="ru-RU" sz="2600" dirty="0"/>
              <a:t>Всероссийская олимпиада школьников по экономике. </a:t>
            </a:r>
            <a:r>
              <a:rPr lang="ru-RU" sz="2600" u="sng" dirty="0">
                <a:hlinkClick r:id="rId13"/>
              </a:rPr>
              <a:t>http://vserosolymp.rudn.ru</a:t>
            </a:r>
            <a:r>
              <a:rPr lang="ru-RU" sz="2600" u="sng" dirty="0"/>
              <a:t>; </a:t>
            </a:r>
            <a:r>
              <a:rPr lang="en-US" sz="2600" u="sng" dirty="0">
                <a:hlinkClick r:id="rId14"/>
              </a:rPr>
              <a:t>https</a:t>
            </a:r>
            <a:r>
              <a:rPr lang="ru-RU" sz="2600" u="sng" dirty="0">
                <a:hlinkClick r:id="rId14"/>
              </a:rPr>
              <a:t>://</a:t>
            </a:r>
            <a:r>
              <a:rPr lang="en-US" sz="2600" u="sng" dirty="0">
                <a:hlinkClick r:id="rId14"/>
              </a:rPr>
              <a:t>www</a:t>
            </a:r>
            <a:r>
              <a:rPr lang="ru-RU" sz="2600" u="sng" dirty="0">
                <a:hlinkClick r:id="rId14"/>
              </a:rPr>
              <a:t>.</a:t>
            </a:r>
            <a:r>
              <a:rPr lang="en-US" sz="2600" u="sng" dirty="0" err="1">
                <a:hlinkClick r:id="rId14"/>
              </a:rPr>
              <a:t>iloveeconomics</a:t>
            </a:r>
            <a:r>
              <a:rPr lang="ru-RU" sz="2600" u="sng" dirty="0">
                <a:hlinkClick r:id="rId14"/>
              </a:rPr>
              <a:t>.</a:t>
            </a:r>
            <a:r>
              <a:rPr lang="en-US" sz="2600" u="sng" dirty="0" err="1">
                <a:hlinkClick r:id="rId14"/>
              </a:rPr>
              <a:t>ru</a:t>
            </a:r>
            <a:r>
              <a:rPr lang="ru-RU" sz="2600" u="sng" dirty="0">
                <a:hlinkClick r:id="rId14"/>
              </a:rPr>
              <a:t>/</a:t>
            </a:r>
            <a:r>
              <a:rPr lang="ru-RU" sz="2600" dirty="0"/>
              <a:t>;</a:t>
            </a:r>
            <a:endParaRPr lang="ru-RU" sz="2600" u="sng" dirty="0"/>
          </a:p>
          <a:p>
            <a:pPr fontAlgn="base"/>
            <a:r>
              <a:rPr lang="ru-RU" sz="2600" dirty="0"/>
              <a:t>интернет-портал «Исследовательская деятельность учащихся» </a:t>
            </a:r>
            <a:r>
              <a:rPr lang="ru-RU" sz="2600" u="sng" dirty="0">
                <a:hlinkClick r:id="rId15"/>
              </a:rPr>
              <a:t>http://www.researcher.ru/</a:t>
            </a:r>
            <a:r>
              <a:rPr lang="ru-RU" sz="2600" u="sng" dirty="0"/>
              <a:t> </a:t>
            </a:r>
          </a:p>
          <a:p>
            <a:pPr fontAlgn="base"/>
            <a:r>
              <a:rPr lang="ru-RU" sz="2600" dirty="0"/>
              <a:t>Экономическая история </a:t>
            </a:r>
            <a:r>
              <a:rPr lang="ru-RU" sz="2600" u="sng" dirty="0">
                <a:hlinkClick r:id="rId16"/>
              </a:rPr>
              <a:t>https://eh.net</a:t>
            </a:r>
            <a:r>
              <a:rPr lang="ru-RU" sz="2600" u="sng" dirty="0"/>
              <a:t> </a:t>
            </a:r>
            <a:r>
              <a:rPr lang="ru-RU" sz="2600" dirty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428604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Особенности преподавания предмета «Экономика» в соответствии с ФГОС</a:t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643050"/>
            <a:ext cx="7467600" cy="4873752"/>
          </a:xfrm>
        </p:spPr>
        <p:txBody>
          <a:bodyPr/>
          <a:lstStyle/>
          <a:p>
            <a:pPr algn="just"/>
            <a:r>
              <a:rPr lang="ru-RU" dirty="0"/>
              <a:t>С учетом общих требований ФГОС изучение экономики относится к предметной области «Общественные науки». В системе образования экономика как учебный предмет занимает важное место в формировании общей картины мира, экономической грамотности, необходимой для человека и окружающей его среды, образа жизни, а также в воспитании  ответственного экономического поведения, формирования собственной позиции по отношению к экономической информации, получаемой из СМИ и других источников.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686700" cy="5473844"/>
          </a:xfrm>
        </p:spPr>
        <p:txBody>
          <a:bodyPr>
            <a:normAutofit lnSpcReduction="10000"/>
          </a:bodyPr>
          <a:lstStyle/>
          <a:p>
            <a:pPr algn="just" fontAlgn="base"/>
            <a:r>
              <a:rPr lang="ru-RU" dirty="0"/>
              <a:t>Согласно базисному (образовательному) учебному плану, учебный предмет «Экономика» изучается в старшей школе на ступени </a:t>
            </a:r>
            <a:r>
              <a:rPr lang="ru-RU" b="1" dirty="0"/>
              <a:t>среднего (полного) общего образования в 10-11 классах. </a:t>
            </a:r>
          </a:p>
          <a:p>
            <a:pPr algn="just" fontAlgn="base"/>
            <a:endParaRPr lang="ru-RU" b="1" dirty="0"/>
          </a:p>
          <a:p>
            <a:pPr algn="just" fontAlgn="base">
              <a:buNone/>
            </a:pPr>
            <a:endParaRPr lang="ru-RU" b="1" dirty="0"/>
          </a:p>
          <a:p>
            <a:pPr algn="just" fontAlgn="base"/>
            <a:r>
              <a:rPr lang="ru-RU" dirty="0"/>
              <a:t>На изучение экономики в старшей школе  отводится  по 0,5 учебных часа в неделю с 10 по 11 класс, всего 35 часов – </a:t>
            </a:r>
            <a:r>
              <a:rPr lang="ru-RU" b="1" dirty="0"/>
              <a:t>базовый уровень</a:t>
            </a:r>
            <a:r>
              <a:rPr lang="ru-RU" dirty="0"/>
              <a:t>, и по 2 часа в неделю с 10 по 11 класс, всего 140 часов – </a:t>
            </a:r>
            <a:r>
              <a:rPr lang="ru-RU" b="1" dirty="0"/>
              <a:t>углублённый уровень (социально-экономический профиль). </a:t>
            </a:r>
          </a:p>
          <a:p>
            <a:pPr fontAlgn="base"/>
            <a:endParaRPr lang="ru-RU" dirty="0"/>
          </a:p>
          <a:p>
            <a:pPr>
              <a:buNone/>
            </a:pP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ФГОС СОО (10-11 класс)</a:t>
            </a:r>
            <a:br>
              <a:rPr lang="ru-RU" b="1" dirty="0">
                <a:solidFill>
                  <a:schemeClr val="tx1"/>
                </a:solidFill>
              </a:rPr>
            </a:b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42984"/>
            <a:ext cx="7829576" cy="533096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Изучение на базовом и углубленном  уровнях. </a:t>
            </a:r>
          </a:p>
          <a:p>
            <a:pPr algn="just">
              <a:buNone/>
            </a:pPr>
            <a:endParaRPr lang="ru-RU" dirty="0"/>
          </a:p>
          <a:p>
            <a:pPr algn="just"/>
            <a:r>
              <a:rPr lang="ru-RU" dirty="0"/>
              <a:t>Углубленный уровень изучения экономики представляет собой расширение и углубление базового уровня с учетом профильной ориентации школьников. </a:t>
            </a:r>
          </a:p>
          <a:p>
            <a:pPr algn="just">
              <a:buNone/>
            </a:pPr>
            <a:endParaRPr lang="ru-RU" dirty="0"/>
          </a:p>
          <a:p>
            <a:pPr algn="just"/>
            <a:r>
              <a:rPr lang="ru-RU" dirty="0"/>
              <a:t>В образовательных организациях, где преподавание экономики ведётся на профильном уровне, возможно введение в учебные планы курсов по решению экономических задач, финансовой грамотности, предпринимательской деятельности. А в начальной и основной школах (5–9 </a:t>
            </a:r>
            <a:r>
              <a:rPr lang="ru-RU" dirty="0" err="1"/>
              <a:t>кл</a:t>
            </a:r>
            <a:r>
              <a:rPr lang="ru-RU" dirty="0"/>
              <a:t>.) оправдано введение </a:t>
            </a:r>
            <a:r>
              <a:rPr lang="ru-RU" b="1" dirty="0"/>
              <a:t>курсов внеурочной деятельности: «Основы финансовой грамотности»,</a:t>
            </a:r>
            <a:r>
              <a:rPr lang="ru-RU" dirty="0"/>
              <a:t> «Основы потребительских знаний», «Прикладная экономика», «Управление личными финансами», и др., закладывающих основы экономической грамотности учащихся.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7467600" cy="928694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chemeClr val="tx1"/>
                </a:solidFill>
              </a:rPr>
              <a:t>Изучение предмета «Экономика» должно обеспечить: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857232"/>
            <a:ext cx="8001056" cy="5786478"/>
          </a:xfrm>
        </p:spPr>
        <p:txBody>
          <a:bodyPr>
            <a:noAutofit/>
          </a:bodyPr>
          <a:lstStyle/>
          <a:p>
            <a:pPr lvl="0" algn="just"/>
            <a:r>
              <a:rPr lang="ru-RU" sz="1600" dirty="0"/>
              <a:t>развитие гражданского образования, экономического образа мышления; потребности в получении экономических знаний и интереса к изучению экономических дисциплин; способности к личному самоопределению и самореализации;</a:t>
            </a:r>
          </a:p>
          <a:p>
            <a:pPr lvl="0" algn="just"/>
            <a:r>
              <a:rPr lang="ru-RU" sz="1600" dirty="0"/>
              <a:t>воспитание ответственности за экономические решения; уважения к труду и предпринимательской деятельности; </a:t>
            </a:r>
          </a:p>
          <a:p>
            <a:pPr lvl="0" algn="just"/>
            <a:r>
              <a:rPr lang="ru-RU" sz="1600" dirty="0"/>
              <a:t>освоение системы знаний об экономической деятельности фирм и государства, об экономике России для последующего изучения экономических дисциплин в учреждениях системы среднего и высшего профессионального образования или для самообразования;</a:t>
            </a:r>
          </a:p>
          <a:p>
            <a:pPr lvl="0" algn="just"/>
            <a:r>
              <a:rPr lang="ru-RU" sz="1600" dirty="0"/>
              <a:t>овладение умениями получать и критически осмысливать экономическую информацию, анализировать, систематизировать полученные данные; подходить к событиям общественной и политической жизни с экономической точки зрения; </a:t>
            </a:r>
          </a:p>
          <a:p>
            <a:pPr lvl="0" algn="just"/>
            <a:r>
              <a:rPr lang="ru-RU" sz="1600" dirty="0"/>
              <a:t>освоение способов познавательной, коммуникативной, практической деятельности, необходимых для участия в экономической жизни общества и государства; выносить аргументированные суждения по экономическим вопросам с применением элементов научного анализа;</a:t>
            </a:r>
          </a:p>
          <a:p>
            <a:pPr lvl="0" algn="just"/>
            <a:r>
              <a:rPr lang="ru-RU" sz="1600" dirty="0"/>
              <a:t>формирование опыта применения полученных знаний и умений для решения типичных экономических задач; освоения экономических знаний для будущей работы в качестве наемного работника и эффективной самореализации в экономической сфере.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143932" cy="114300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Учебники, вошедшие в Федеральный перечень в 2021-2022  учебном году (Приказ Министерства просвещения РФ от 20.05.2020 №254)</a:t>
            </a:r>
            <a:endParaRPr lang="ru-RU" sz="2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8115328" cy="5116654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ru-RU" sz="2600" dirty="0"/>
              <a:t>1.1.3.3.3.1.1. Автономов В.С. Экономика. Учебник для 10-11 классов. ООО «Издательство  «ВИТА-ПРЕСС».</a:t>
            </a:r>
          </a:p>
          <a:p>
            <a:pPr lvl="0" algn="just"/>
            <a:r>
              <a:rPr lang="ru-RU" sz="2600" dirty="0"/>
              <a:t>1.1.3.3.3.2.1. Грязнова А. Г., Думная Н. Н. и др. Экономика. Учебник для 10-11 классов. ООО «Издательство «Интеллект-Центр».</a:t>
            </a:r>
          </a:p>
          <a:p>
            <a:pPr lvl="0" algn="just"/>
            <a:r>
              <a:rPr lang="ru-RU" sz="2600" dirty="0"/>
              <a:t>1.1.3.3.3.3.1. Киреев А. Экономика. Учебник для 10-11 классов ООО «Издательство  «ВИТА-ПРЕСС». </a:t>
            </a:r>
          </a:p>
          <a:p>
            <a:pPr lvl="0" algn="just"/>
            <a:r>
              <a:rPr lang="ru-RU" sz="2600" dirty="0"/>
              <a:t>1.1.3.3.3.4.1. Королёва Г.Э., </a:t>
            </a:r>
            <a:r>
              <a:rPr lang="ru-RU" sz="2600" dirty="0" err="1"/>
              <a:t>Бурмистрова</a:t>
            </a:r>
            <a:r>
              <a:rPr lang="ru-RU" sz="2600" dirty="0"/>
              <a:t> Т.В. Экономика. 10-11 классы.</a:t>
            </a:r>
          </a:p>
          <a:p>
            <a:pPr algn="just"/>
            <a:r>
              <a:rPr lang="ru-RU" sz="2600" dirty="0"/>
              <a:t>ООО Изд. центр «</a:t>
            </a:r>
            <a:r>
              <a:rPr lang="ru-RU" sz="2600" dirty="0" err="1"/>
              <a:t>Вентана-Граф</a:t>
            </a:r>
            <a:r>
              <a:rPr lang="ru-RU" sz="2600" dirty="0"/>
              <a:t>»; АО «Изд. «Просвещение». </a:t>
            </a:r>
          </a:p>
          <a:p>
            <a:pPr lvl="0" algn="just"/>
            <a:r>
              <a:rPr lang="ru-RU" sz="2600" dirty="0"/>
              <a:t>1.1.3.3.3.5.1. Хасбулатов Р.И. Экономика. Учебник для 10-11 классов. Углубленное обучение. ООО «Дрофа», АО «Издательство «Просвещение».</a:t>
            </a:r>
          </a:p>
          <a:p>
            <a:pPr lvl="0" algn="just"/>
            <a:r>
              <a:rPr lang="ru-RU" sz="2600" dirty="0"/>
              <a:t>1.1.3.3.3.6.1. Экономика. Основы экономической теории // Под ред. Иванова С.И., </a:t>
            </a:r>
            <a:r>
              <a:rPr lang="ru-RU" sz="2600" dirty="0" err="1"/>
              <a:t>Линькова</a:t>
            </a:r>
            <a:r>
              <a:rPr lang="ru-RU" sz="2600" dirty="0"/>
              <a:t> А. Я. Учебник для 10-11 классов. Углублённое обучение. ООО «Издательство  «ВИТА-ПРЕСС».</a:t>
            </a:r>
          </a:p>
          <a:p>
            <a:pPr lvl="0" algn="just"/>
            <a:r>
              <a:rPr lang="ru-RU" sz="2600" dirty="0"/>
              <a:t>1.1.3.3.3.7.1. Киреев А. Экономика. Учебник для 10-11 классов. Углублённое обучение. ООО «Издательство  «ВИТА-ПРЕСС». </a:t>
            </a:r>
          </a:p>
          <a:p>
            <a:pPr lvl="0" algn="just"/>
            <a:r>
              <a:rPr lang="ru-RU" sz="2600" dirty="0"/>
              <a:t>1.1.3.3.3.8.1. </a:t>
            </a:r>
            <a:r>
              <a:rPr lang="ru-RU" sz="2600" dirty="0" err="1"/>
              <a:t>Липсиц</a:t>
            </a:r>
            <a:r>
              <a:rPr lang="ru-RU" sz="2600" dirty="0"/>
              <a:t> И.В., Савицкая Е.В. Экономика (в 2 книгах). ООО «Издательство  «ВИТА-ПРЕСС». </a:t>
            </a:r>
          </a:p>
          <a:p>
            <a:pPr lvl="0" algn="just"/>
            <a:r>
              <a:rPr lang="ru-RU" sz="2600" dirty="0"/>
              <a:t>1.1.3.3.3.9.1. Грязнова А.Г., </a:t>
            </a:r>
            <a:r>
              <a:rPr lang="ru-RU" sz="2600" dirty="0" err="1"/>
              <a:t>Будович</a:t>
            </a:r>
            <a:r>
              <a:rPr lang="ru-RU" sz="2600" dirty="0"/>
              <a:t> Ю.И., </a:t>
            </a:r>
            <a:r>
              <a:rPr lang="ru-RU" sz="2600" dirty="0" err="1"/>
              <a:t>Буевич</a:t>
            </a:r>
            <a:r>
              <a:rPr lang="ru-RU" sz="2600" dirty="0"/>
              <a:t> А.П. и др. Экономика. Учебник для 10-11 классов. ООО «Издательство «Интеллект-Центр».</a:t>
            </a:r>
          </a:p>
          <a:p>
            <a:pPr lvl="0" algn="just"/>
            <a:r>
              <a:rPr lang="ru-RU" sz="2600" dirty="0"/>
              <a:t>1.1.3.3.3.10.1. Толкачёва С.В. Общественные науки. Финансовая грамотность. Цифровой мир. Учебник для 10-11 классов. АО «Издательство «Просвещение».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/>
          </a:bodyPr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Проблемы и направления методической работы,  актуальные в 2021-2022 учебном году</a:t>
            </a:r>
            <a:endParaRPr lang="ru-RU" sz="2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901014" cy="5259530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изучение структуры и содержания основных документов, регламентирующих преподавание предмета в соответствии с требованиями ФГОС СОО;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овладение технологиями </a:t>
            </a:r>
            <a:r>
              <a:rPr lang="ru-RU" dirty="0" err="1"/>
              <a:t>системно-деятельностного</a:t>
            </a:r>
            <a:r>
              <a:rPr lang="ru-RU" dirty="0"/>
              <a:t> обучения;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планирование и организация образовательного процесса (внеурочные курсы) в начальной и основной  школе (5 - 9кл.) в соответствии с требованиями ФГОС ООО;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преемственность, непрерывность и согласованность в обучении экономике между отдельным предметом «Экономика» и соответствующими разделами предмета «Обществознание»;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создание условий для реализации творческого потенциала педагогов;</a:t>
            </a:r>
          </a:p>
          <a:p>
            <a:pPr>
              <a:buNone/>
            </a:pPr>
            <a:endParaRPr lang="ru-RU" dirty="0"/>
          </a:p>
          <a:p>
            <a:r>
              <a:rPr lang="ru-RU" dirty="0"/>
              <a:t>освоение инновационных (информационных) технологий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1014" cy="939784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tx1"/>
                </a:solidFill>
              </a:rPr>
              <a:t>В 2021-2022 учебном году учителям экономики следует обратить внимание на решение следующих проблем:</a:t>
            </a:r>
            <a:endParaRPr lang="ru-RU" sz="2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758138" cy="5214974"/>
          </a:xfrm>
        </p:spPr>
        <p:txBody>
          <a:bodyPr>
            <a:normAutofit fontScale="62500" lnSpcReduction="20000"/>
          </a:bodyPr>
          <a:lstStyle/>
          <a:p>
            <a:r>
              <a:rPr lang="ru-RU" sz="2600" dirty="0"/>
              <a:t>организационное, психолого-педагогическое и методическое сопровождение обучения экономике в соответствии с требованиями ФГОС;</a:t>
            </a:r>
          </a:p>
          <a:p>
            <a:pPr>
              <a:buNone/>
            </a:pPr>
            <a:endParaRPr lang="ru-RU" sz="2600" dirty="0"/>
          </a:p>
          <a:p>
            <a:r>
              <a:rPr lang="ru-RU" sz="2600" dirty="0"/>
              <a:t>организация индивидуальной работы с одарёнными учащимися по подготовке их к олимпиадам разного уровня;</a:t>
            </a:r>
          </a:p>
          <a:p>
            <a:pPr>
              <a:buNone/>
            </a:pPr>
            <a:r>
              <a:rPr lang="ru-RU" sz="2600" dirty="0"/>
              <a:t> </a:t>
            </a:r>
          </a:p>
          <a:p>
            <a:r>
              <a:rPr lang="ru-RU" sz="2600" dirty="0"/>
              <a:t>подготовка выпускников школы к сдаче ЕГЭ по обществознанию (экономические вопросы и задания которого составляют около трети всех заданий). </a:t>
            </a:r>
          </a:p>
          <a:p>
            <a:pPr>
              <a:buNone/>
            </a:pPr>
            <a:endParaRPr lang="ru-RU" sz="2600" dirty="0"/>
          </a:p>
          <a:p>
            <a:r>
              <a:rPr lang="ru-RU" sz="2600" dirty="0"/>
              <a:t>организация проектной деятельности обучающихся;</a:t>
            </a:r>
          </a:p>
          <a:p>
            <a:pPr>
              <a:buNone/>
            </a:pPr>
            <a:endParaRPr lang="ru-RU" sz="2600" dirty="0"/>
          </a:p>
          <a:p>
            <a:r>
              <a:rPr lang="ru-RU" sz="2600" dirty="0"/>
              <a:t>реализация </a:t>
            </a:r>
            <a:r>
              <a:rPr lang="ru-RU" sz="2600" dirty="0" err="1"/>
              <a:t>системно-деятельностного</a:t>
            </a:r>
            <a:r>
              <a:rPr lang="ru-RU" sz="2600" dirty="0"/>
              <a:t> подхода в организации учебной деятельности обучающихся; </a:t>
            </a:r>
          </a:p>
          <a:p>
            <a:pPr>
              <a:buNone/>
            </a:pPr>
            <a:endParaRPr lang="ru-RU" sz="2600" dirty="0"/>
          </a:p>
          <a:p>
            <a:r>
              <a:rPr lang="ru-RU" sz="2600" dirty="0"/>
              <a:t>использование новых тестовых технологий и материалов ЕГЭ в проведении текущего и итогового контроля;</a:t>
            </a:r>
          </a:p>
          <a:p>
            <a:pPr>
              <a:buNone/>
            </a:pPr>
            <a:endParaRPr lang="ru-RU" sz="2600" dirty="0"/>
          </a:p>
          <a:p>
            <a:r>
              <a:rPr lang="ru-RU" sz="2600" dirty="0"/>
              <a:t>использование информационно-коммуникационных технологий, электронных образовательных ресурсов в преподавании экономики.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1122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Организация проектной и исследовательской деятельности обучающихся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2071678"/>
            <a:ext cx="7901014" cy="1900238"/>
          </a:xfrm>
        </p:spPr>
        <p:txBody>
          <a:bodyPr/>
          <a:lstStyle/>
          <a:p>
            <a:pPr algn="just"/>
            <a:r>
              <a:rPr lang="ru-RU" dirty="0"/>
              <a:t>Индивидуальный проект или учебное исследование может выполняться по любому из следующих направлений: социальное; бизнес-проектирование; исследовательское; информационное; творческое.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</TotalTime>
  <Words>948</Words>
  <Application>Microsoft Office PowerPoint</Application>
  <PresentationFormat>Экран (4:3)</PresentationFormat>
  <Paragraphs>78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Century Schoolbook</vt:lpstr>
      <vt:lpstr>Wingdings</vt:lpstr>
      <vt:lpstr>Wingdings 2</vt:lpstr>
      <vt:lpstr>Эркер</vt:lpstr>
      <vt:lpstr>Особенности преподавания учебного предмета «Экономика» в 2021-2022 учебном году </vt:lpstr>
      <vt:lpstr>Особенности преподавания предмета «Экономика» в соответствии с ФГОС </vt:lpstr>
      <vt:lpstr>Презентация PowerPoint</vt:lpstr>
      <vt:lpstr>ФГОС СОО (10-11 класс) </vt:lpstr>
      <vt:lpstr>Изучение предмета «Экономика» должно обеспечить: </vt:lpstr>
      <vt:lpstr>Учебники, вошедшие в Федеральный перечень в 2021-2022  учебном году (Приказ Министерства просвещения РФ от 20.05.2020 №254)</vt:lpstr>
      <vt:lpstr>Проблемы и направления методической работы,  актуальные в 2021-2022 учебном году</vt:lpstr>
      <vt:lpstr>В 2021-2022 учебном году учителям экономики следует обратить внимание на решение следующих проблем:</vt:lpstr>
      <vt:lpstr>Организация проектной и исследовательской деятельности обучающихся</vt:lpstr>
      <vt:lpstr>Бесплатные онлайн-ресурсы для использования в работе, в том числе для обеспечения дистанционного обучения: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преподавания учебного предмета «Экономика» в 2021-2022 учебном году </dc:title>
  <dc:creator>User</dc:creator>
  <cp:lastModifiedBy>Fesenko</cp:lastModifiedBy>
  <cp:revision>12</cp:revision>
  <dcterms:created xsi:type="dcterms:W3CDTF">2021-08-15T10:13:34Z</dcterms:created>
  <dcterms:modified xsi:type="dcterms:W3CDTF">2021-08-16T07:51:09Z</dcterms:modified>
</cp:coreProperties>
</file>