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2" r:id="rId3"/>
    <p:sldId id="28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5" r:id="rId23"/>
    <p:sldId id="290" r:id="rId24"/>
    <p:sldId id="291" r:id="rId25"/>
    <p:sldId id="292" r:id="rId26"/>
    <p:sldId id="287" r:id="rId27"/>
    <p:sldId id="288" r:id="rId28"/>
  </p:sldIdLst>
  <p:sldSz cx="9144000" cy="6858000" type="screen4x3"/>
  <p:notesSz cx="6858000" cy="9144000"/>
  <p:custDataLst>
    <p:tags r:id="rId3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 varScale="1">
        <p:scale>
          <a:sx n="95" d="100"/>
          <a:sy n="95" d="100"/>
        </p:scale>
        <p:origin x="16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55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3896143809635"/>
          <c:y val="0.15614603065760818"/>
          <c:w val="0.86543122116963422"/>
          <c:h val="0.45131560675294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МБОУ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МБОУ "Клёновская основная школа"</c:v>
                </c:pt>
                <c:pt idx="1">
                  <c:v>МБОУ "Урожайновская школа им. К.В. Варлыгина"</c:v>
                </c:pt>
                <c:pt idx="2">
                  <c:v>МБОУ "Тепловская школа"</c:v>
                </c:pt>
                <c:pt idx="3">
                  <c:v>МБОУ "Украинская школа"</c:v>
                </c:pt>
                <c:pt idx="4">
                  <c:v>МБОУ "Мирновская школа №2"</c:v>
                </c:pt>
                <c:pt idx="5">
                  <c:v>МБОУ "Мирновская школа №1"</c:v>
                </c:pt>
                <c:pt idx="6">
                  <c:v>МБОУ "Винницкая школа"</c:v>
                </c:pt>
                <c:pt idx="7">
                  <c:v>МБОУ "Укромновская школа"</c:v>
                </c:pt>
                <c:pt idx="8">
                  <c:v>МБОУ "Широковская школа"</c:v>
                </c:pt>
                <c:pt idx="9">
                  <c:v>МБОУ "Молодёжненская школа №2"</c:v>
                </c:pt>
                <c:pt idx="10">
                  <c:v>МБОУ "Николаевская школа"</c:v>
                </c:pt>
                <c:pt idx="11">
                  <c:v>МБОУ "Кольчугинская школа №1 им. Авраамова Г.Н."</c:v>
                </c:pt>
                <c:pt idx="12">
                  <c:v>МБОУ "Лицей Крымской весны"</c:v>
                </c:pt>
                <c:pt idx="13">
                  <c:v>МБОУ "Новоандреевская школа им. В.А. Осипова"</c:v>
                </c:pt>
                <c:pt idx="14">
                  <c:v>Вся выборка</c:v>
                </c:pt>
              </c:strCache>
            </c:strRef>
          </c:cat>
          <c:val>
            <c:numRef>
              <c:f>Лист1!$B$2:$B$16</c:f>
              <c:numCache>
                <c:formatCode>0.00%</c:formatCode>
                <c:ptCount val="15"/>
                <c:pt idx="0" formatCode="0%">
                  <c:v>0.1429</c:v>
                </c:pt>
                <c:pt idx="1">
                  <c:v>0.1351</c:v>
                </c:pt>
                <c:pt idx="2">
                  <c:v>0.1351</c:v>
                </c:pt>
                <c:pt idx="3">
                  <c:v>0.129</c:v>
                </c:pt>
                <c:pt idx="4">
                  <c:v>0.12239999999999999</c:v>
                </c:pt>
                <c:pt idx="5">
                  <c:v>0.1167</c:v>
                </c:pt>
                <c:pt idx="6" formatCode="0%">
                  <c:v>0.1111</c:v>
                </c:pt>
                <c:pt idx="7">
                  <c:v>0.10639999999999999</c:v>
                </c:pt>
                <c:pt idx="8">
                  <c:v>6.6699999999999995E-2</c:v>
                </c:pt>
                <c:pt idx="9">
                  <c:v>6.5600000000000006E-2</c:v>
                </c:pt>
                <c:pt idx="10">
                  <c:v>5.7099999999999998E-2</c:v>
                </c:pt>
                <c:pt idx="11">
                  <c:v>5.6599999999999998E-2</c:v>
                </c:pt>
                <c:pt idx="12">
                  <c:v>4.8399999999999999E-2</c:v>
                </c:pt>
                <c:pt idx="13">
                  <c:v>3.3500000000000002E-2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Вся выборка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МБОУ "Клёновская основная школа"</c:v>
                </c:pt>
                <c:pt idx="1">
                  <c:v>МБОУ "Урожайновская школа им. К.В. Варлыгина"</c:v>
                </c:pt>
                <c:pt idx="2">
                  <c:v>МБОУ "Тепловская школа"</c:v>
                </c:pt>
                <c:pt idx="3">
                  <c:v>МБОУ "Украинская школа"</c:v>
                </c:pt>
                <c:pt idx="4">
                  <c:v>МБОУ "Мирновская школа №2"</c:v>
                </c:pt>
                <c:pt idx="5">
                  <c:v>МБОУ "Мирновская школа №1"</c:v>
                </c:pt>
                <c:pt idx="6">
                  <c:v>МБОУ "Винницкая школа"</c:v>
                </c:pt>
                <c:pt idx="7">
                  <c:v>МБОУ "Укромновская школа"</c:v>
                </c:pt>
                <c:pt idx="8">
                  <c:v>МБОУ "Широковская школа"</c:v>
                </c:pt>
                <c:pt idx="9">
                  <c:v>МБОУ "Молодёжненская школа №2"</c:v>
                </c:pt>
                <c:pt idx="10">
                  <c:v>МБОУ "Николаевская школа"</c:v>
                </c:pt>
                <c:pt idx="11">
                  <c:v>МБОУ "Кольчугинская школа №1 им. Авраамова Г.Н."</c:v>
                </c:pt>
                <c:pt idx="12">
                  <c:v>МБОУ "Лицей Крымской весны"</c:v>
                </c:pt>
                <c:pt idx="13">
                  <c:v>МБОУ "Новоандреевская школа им. В.А. Осипова"</c:v>
                </c:pt>
                <c:pt idx="14">
                  <c:v>Вся выборка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14" formatCode="0.00%">
                  <c:v>4.1000000000000002E-2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17482880"/>
        <c:axId val="-17481792"/>
      </c:barChart>
      <c:catAx>
        <c:axId val="-1748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-17481792"/>
        <c:crosses val="autoZero"/>
        <c:auto val="1"/>
        <c:lblAlgn val="ctr"/>
        <c:lblOffset val="100"/>
        <c:noMultiLvlLbl val="0"/>
      </c:catAx>
      <c:valAx>
        <c:axId val="-1748179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-1748288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 (осень 2022)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0.59279999999999999</c:v>
                </c:pt>
                <c:pt idx="1">
                  <c:v>0.93120000000000003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 класс (2022/2023 уч. год)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0.66190000000000004</c:v>
                </c:pt>
                <c:pt idx="1">
                  <c:v>0.96730000000000005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73632"/>
        <c:axId val="-17473088"/>
      </c:barChart>
      <c:catAx>
        <c:axId val="-17473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73088"/>
        <c:crosses val="autoZero"/>
        <c:auto val="1"/>
        <c:lblAlgn val="ctr"/>
        <c:lblOffset val="100"/>
        <c:noMultiLvlLbl val="0"/>
      </c:catAx>
      <c:valAx>
        <c:axId val="-174730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736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Отметки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0.129</c:v>
                </c:pt>
                <c:pt idx="1">
                  <c:v>6.4500000000000002E-2</c:v>
                </c:pt>
                <c:pt idx="2">
                  <c:v>0.80649999999999999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84512"/>
        <c:axId val="-17482336"/>
      </c:barChart>
      <c:catAx>
        <c:axId val="-17484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82336"/>
        <c:crosses val="autoZero"/>
        <c:auto val="1"/>
        <c:lblAlgn val="ctr"/>
        <c:lblOffset val="100"/>
        <c:noMultiLvlLbl val="0"/>
      </c:catAx>
      <c:valAx>
        <c:axId val="-17482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845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3896143809635"/>
          <c:y val="0.15614603065760818"/>
          <c:w val="0.86543122116963422"/>
          <c:h val="0.45131560675294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МБОУ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4"/>
                <c:pt idx="0">
                  <c:v>МБОУ "Широковская школа"</c:v>
                </c:pt>
                <c:pt idx="1">
                  <c:v>МБОУ "Винницкая школа"</c:v>
                </c:pt>
                <c:pt idx="2">
                  <c:v>"Молодёжненская школа №2"</c:v>
                </c:pt>
                <c:pt idx="3">
                  <c:v>МБОУ "Укромновская школа"</c:v>
                </c:pt>
                <c:pt idx="4">
                  <c:v>МБОУ "Клёновская основная школа"</c:v>
                </c:pt>
                <c:pt idx="5">
                  <c:v>МБОУ "Тепловская школа"</c:v>
                </c:pt>
                <c:pt idx="6">
                  <c:v>МБОУ "Мирновская школа №2" </c:v>
                </c:pt>
                <c:pt idx="7">
                  <c:v>МБОУ "Трудовская школа"</c:v>
                </c:pt>
                <c:pt idx="8">
                  <c:v>МБОУ "Залесская школа"</c:v>
                </c:pt>
                <c:pt idx="9">
                  <c:v>МБОУ "Гвардейская школа-гимназия №2"</c:v>
                </c:pt>
                <c:pt idx="10">
                  <c:v>МБОУ "Кольчугинская школа №2 с крымскотатарским языком обучения"</c:v>
                </c:pt>
                <c:pt idx="11">
                  <c:v>МБОУ "Родниковская школа-гимназия""</c:v>
                </c:pt>
                <c:pt idx="12">
                  <c:v>МБОУ "Скворцовская школа"</c:v>
                </c:pt>
                <c:pt idx="13">
                  <c:v>МБОУ "Донская школа им. В.П. Давиденко"</c:v>
                </c:pt>
              </c:strCache>
            </c:strRef>
          </c:cat>
          <c:val>
            <c:numRef>
              <c:f>Лист1!$B$2:$B$16</c:f>
              <c:numCache>
                <c:formatCode>0%</c:formatCode>
                <c:ptCount val="15"/>
                <c:pt idx="0">
                  <c:v>0.125</c:v>
                </c:pt>
                <c:pt idx="1">
                  <c:v>0.1</c:v>
                </c:pt>
                <c:pt idx="2">
                  <c:v>8.2000000000000003E-2</c:v>
                </c:pt>
                <c:pt idx="3" formatCode="0.00%">
                  <c:v>7.8399999999999997E-2</c:v>
                </c:pt>
                <c:pt idx="4" formatCode="0.00%">
                  <c:v>7.1400000000000005E-2</c:v>
                </c:pt>
                <c:pt idx="5" formatCode="0.00%">
                  <c:v>5.5599999999999997E-2</c:v>
                </c:pt>
                <c:pt idx="6" formatCode="0.00%">
                  <c:v>4.0800000000000003E-2</c:v>
                </c:pt>
                <c:pt idx="7" formatCode="0.00%">
                  <c:v>4.5499999999999999E-2</c:v>
                </c:pt>
                <c:pt idx="8" formatCode="0.00%">
                  <c:v>4.3499999999999997E-2</c:v>
                </c:pt>
                <c:pt idx="9" formatCode="0.00%">
                  <c:v>3.2800000000000003E-2</c:v>
                </c:pt>
                <c:pt idx="10" formatCode="0.00%">
                  <c:v>2.9399999999999999E-2</c:v>
                </c:pt>
                <c:pt idx="11" formatCode="0.00%">
                  <c:v>3.1899999999999998E-2</c:v>
                </c:pt>
                <c:pt idx="12" formatCode="0.00%">
                  <c:v>2.7E-2</c:v>
                </c:pt>
                <c:pt idx="13" formatCode="0.00%">
                  <c:v>2.7E-2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Вся выборка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4"/>
                <c:pt idx="0">
                  <c:v>МБОУ "Широковская школа"</c:v>
                </c:pt>
                <c:pt idx="1">
                  <c:v>МБОУ "Винницкая школа"</c:v>
                </c:pt>
                <c:pt idx="2">
                  <c:v>"Молодёжненская школа №2"</c:v>
                </c:pt>
                <c:pt idx="3">
                  <c:v>МБОУ "Укромновская школа"</c:v>
                </c:pt>
                <c:pt idx="4">
                  <c:v>МБОУ "Клёновская основная школа"</c:v>
                </c:pt>
                <c:pt idx="5">
                  <c:v>МБОУ "Тепловская школа"</c:v>
                </c:pt>
                <c:pt idx="6">
                  <c:v>МБОУ "Мирновская школа №2" </c:v>
                </c:pt>
                <c:pt idx="7">
                  <c:v>МБОУ "Трудовская школа"</c:v>
                </c:pt>
                <c:pt idx="8">
                  <c:v>МБОУ "Залесская школа"</c:v>
                </c:pt>
                <c:pt idx="9">
                  <c:v>МБОУ "Гвардейская школа-гимназия №2"</c:v>
                </c:pt>
                <c:pt idx="10">
                  <c:v>МБОУ "Кольчугинская школа №2 с крымскотатарским языком обучения"</c:v>
                </c:pt>
                <c:pt idx="11">
                  <c:v>МБОУ "Родниковская школа-гимназия""</c:v>
                </c:pt>
                <c:pt idx="12">
                  <c:v>МБОУ "Скворцовская школа"</c:v>
                </c:pt>
                <c:pt idx="13">
                  <c:v>МБОУ "Донская школа им. В.П. Давиденко"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17475264"/>
        <c:axId val="-17477440"/>
      </c:barChart>
      <c:catAx>
        <c:axId val="-17475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477440"/>
        <c:crosses val="autoZero"/>
        <c:auto val="1"/>
        <c:lblAlgn val="ctr"/>
        <c:lblOffset val="100"/>
        <c:noMultiLvlLbl val="0"/>
      </c:catAx>
      <c:valAx>
        <c:axId val="-1747744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-1747526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 (осень 2022)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0.70830000000000004</c:v>
                </c:pt>
                <c:pt idx="1">
                  <c:v>0.93120000000000003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 класс (2022/2023 уч. год)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0.72189999999999999</c:v>
                </c:pt>
                <c:pt idx="1">
                  <c:v>0.98199999999999998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71456"/>
        <c:axId val="-17479616"/>
      </c:barChart>
      <c:catAx>
        <c:axId val="-17471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79616"/>
        <c:crosses val="autoZero"/>
        <c:auto val="1"/>
        <c:lblAlgn val="ctr"/>
        <c:lblOffset val="100"/>
        <c:noMultiLvlLbl val="0"/>
      </c:catAx>
      <c:valAx>
        <c:axId val="-1747961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714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Отметки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9.3100000000000002E-2</c:v>
                </c:pt>
                <c:pt idx="1">
                  <c:v>0.12130000000000001</c:v>
                </c:pt>
                <c:pt idx="2">
                  <c:v>0.78559999999999997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76352"/>
        <c:axId val="-17472544"/>
      </c:barChart>
      <c:catAx>
        <c:axId val="-17476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72544"/>
        <c:crosses val="autoZero"/>
        <c:auto val="1"/>
        <c:lblAlgn val="ctr"/>
        <c:lblOffset val="100"/>
        <c:noMultiLvlLbl val="0"/>
      </c:catAx>
      <c:valAx>
        <c:axId val="-1747254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763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3896143809635"/>
          <c:y val="0.15614603065760818"/>
          <c:w val="0.86543122116963422"/>
          <c:h val="0.45131560675294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МБОУ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МБОУ "Клёновская основная школа" </c:v>
                </c:pt>
                <c:pt idx="1">
                  <c:v>МБОУ "Скворцовская школа"</c:v>
                </c:pt>
                <c:pt idx="2">
                  <c:v>МБОУ "Кольчугинская школа №2 с крымскотатарским языком обучения"</c:v>
                </c:pt>
                <c:pt idx="3">
                  <c:v>МБОУ "Молодёжненская школа №2"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7.1400000000000005E-2</c:v>
                </c:pt>
                <c:pt idx="1">
                  <c:v>2.86E-2</c:v>
                </c:pt>
                <c:pt idx="2" formatCode="0.00%">
                  <c:v>1.9599999999999999E-2</c:v>
                </c:pt>
                <c:pt idx="3" formatCode="0.00%">
                  <c:v>1.6899999999999998E-2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Вся выборка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МБОУ "Клёновская основная школа" </c:v>
                </c:pt>
                <c:pt idx="1">
                  <c:v>МБОУ "Скворцовская школа"</c:v>
                </c:pt>
                <c:pt idx="2">
                  <c:v>МБОУ "Кольчугинская школа №2 с крымскотатарским языком обучения"</c:v>
                </c:pt>
                <c:pt idx="3">
                  <c:v>МБОУ "Молодёжненская школа №2"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17481248"/>
        <c:axId val="-17472000"/>
      </c:barChart>
      <c:catAx>
        <c:axId val="-17481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7472000"/>
        <c:crosses val="autoZero"/>
        <c:auto val="1"/>
        <c:lblAlgn val="ctr"/>
        <c:lblOffset val="100"/>
        <c:noMultiLvlLbl val="0"/>
      </c:catAx>
      <c:valAx>
        <c:axId val="-1747200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-174812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класс (осень 2022)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0.74929999999999997</c:v>
                </c:pt>
                <c:pt idx="1">
                  <c:v>0.98780000000000001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4 класс (2022/2023 уч. год)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Качество</c:v>
                </c:pt>
                <c:pt idx="1">
                  <c:v>Успешность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0.79990000000000006</c:v>
                </c:pt>
                <c:pt idx="1">
                  <c:v>0.99790000000000001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70912"/>
        <c:axId val="-17470368"/>
      </c:barChart>
      <c:catAx>
        <c:axId val="-17470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70368"/>
        <c:crosses val="autoZero"/>
        <c:auto val="1"/>
        <c:lblAlgn val="ctr"/>
        <c:lblOffset val="100"/>
        <c:noMultiLvlLbl val="0"/>
      </c:catAx>
      <c:valAx>
        <c:axId val="-174703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709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Отметки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Понизили</c:v>
                </c:pt>
                <c:pt idx="1">
                  <c:v>Повысили</c:v>
                </c:pt>
                <c:pt idx="2">
                  <c:v>Подтвердили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0.1096</c:v>
                </c:pt>
                <c:pt idx="1">
                  <c:v>0.1017</c:v>
                </c:pt>
                <c:pt idx="2">
                  <c:v>0.78869999999999996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478528"/>
        <c:axId val="-17483424"/>
      </c:barChart>
      <c:catAx>
        <c:axId val="-17478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17483424"/>
        <c:crosses val="autoZero"/>
        <c:auto val="1"/>
        <c:lblAlgn val="ctr"/>
        <c:lblOffset val="100"/>
        <c:noMultiLvlLbl val="0"/>
      </c:catAx>
      <c:valAx>
        <c:axId val="-1748342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174785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>
                <a:solidFill>
                  <a:prstClr val="black"/>
                </a:solidFill>
              </a:rPr>
              <a:pPr/>
              <a:t>27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373216"/>
            <a:ext cx="7020272" cy="1368152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Текс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228168"/>
            <a:ext cx="7655145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8"/>
            <a:ext cx="7655145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581128"/>
            <a:ext cx="7920880" cy="2016224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итогах ВПР 2023 в 4х классах по русскому языку, математике, окружающему миру</a:t>
            </a:r>
            <a:endParaRPr lang="ru-RU" sz="3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97152"/>
            <a:ext cx="8568952" cy="18002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результатов ВПР по учебному предмету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«Математика»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00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8"/>
            <a:ext cx="8244408" cy="11508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Статистика по отметкам (математика)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260488"/>
              </p:ext>
            </p:extLst>
          </p:nvPr>
        </p:nvGraphicFramePr>
        <p:xfrm>
          <a:off x="107504" y="1772816"/>
          <a:ext cx="8784975" cy="4608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2368"/>
                <a:gridCol w="1008112"/>
                <a:gridCol w="1138347"/>
                <a:gridCol w="930759"/>
                <a:gridCol w="798463"/>
                <a:gridCol w="798463"/>
                <a:gridCol w="798463"/>
              </a:tblGrid>
              <a:tr h="1244763"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АТЕ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Кол-во ОО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Кол-во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уч-ся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 gridSpan="4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Распределение групп баллов в %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4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</a:tr>
              <a:tr h="1575100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Республика Крым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522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22529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2,19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23,35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45,42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29,04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</a:tr>
              <a:tr h="1368152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Симферопольский район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1945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1,8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26,02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45,4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26,79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46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486383"/>
              </p:ext>
            </p:extLst>
          </p:nvPr>
        </p:nvGraphicFramePr>
        <p:xfrm>
          <a:off x="179512" y="476672"/>
          <a:ext cx="8785225" cy="604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28168"/>
            <a:ext cx="7655145" cy="752559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Неудовлетворительные результаты (выше среднего показателя по Симферопольскому району) по математике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7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12568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«Винницкая школа» - 53,34%;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Денисовская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- 60%;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школа-гимназия им. Я.М. Слонимского» - 68%;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Залесская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- 65,22%;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Клёновская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основная школа» - 57,14%;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Кольчугинская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№1 им.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Авраамова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Г.Н.» - 67,92%,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Кольчугинская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№2 с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крымскотатарским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языком обучения» - 67,65%; «Константиновская школа» - 66,67%; «Кубанская школа им. С.П. Королёва» - 68,18%;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№1» - 60,29%;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№2» - 65,3%;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Молодёжненская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№2» - 70,49%;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Новоандреевская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им. В.А. Осипова» - 52%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Новоселовская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- 68,18%; «Первомайская школа» - 64,86%»;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Скворцовская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- 51,36%,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Тепловская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- 66,66%,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- 70,46%,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Укромновская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- 49,02%;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Урожайновская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им. К.В. Варлыгина» - 62,16%;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Широковская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 - 45,83%,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Кизиловская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– детский сад «Росинка» - 68,18%, «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Заречненская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им. 126 ОГББО» - 56,06%.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7668344" cy="100811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Показатель качества </a:t>
            </a: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обученности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 по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математике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ниже среднего показателя в Симферопольском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районе (ниже 72,19%) в следующих МБОУ: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8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164463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 математика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03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840892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Сравнение с отметкой в журнале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1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97152"/>
            <a:ext cx="8568952" cy="18002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результатов ВПР по учебному предмету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«Окружающий мир»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5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8"/>
            <a:ext cx="8244408" cy="11508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Статистика по отметкам (окружающий мир)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05879"/>
              </p:ext>
            </p:extLst>
          </p:nvPr>
        </p:nvGraphicFramePr>
        <p:xfrm>
          <a:off x="107504" y="1772816"/>
          <a:ext cx="8784975" cy="3625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2368"/>
                <a:gridCol w="1008112"/>
                <a:gridCol w="1138347"/>
                <a:gridCol w="930759"/>
                <a:gridCol w="798463"/>
                <a:gridCol w="798463"/>
                <a:gridCol w="798463"/>
              </a:tblGrid>
              <a:tr h="1244763"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</a:t>
                      </a:r>
                      <a:endParaRPr lang="ru-RU" sz="2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</a:p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уч-ся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gridSpan="4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групп баллов в %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4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98009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</a:t>
                      </a:r>
                      <a:endParaRPr lang="ru-RU" sz="2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521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22031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0,51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19,25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54,92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/>
                          <a:ea typeface="Calibri"/>
                          <a:cs typeface="Calibri"/>
                        </a:rPr>
                        <a:t>25,31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</a:tr>
              <a:tr h="98009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1000"/>
                        </a:spcAft>
                      </a:pPr>
                      <a:r>
                        <a:rPr lang="uk-UA" sz="24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</a:t>
                      </a:r>
                      <a:r>
                        <a:rPr lang="uk-UA" sz="2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2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</a:t>
                      </a: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889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0,21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19,8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5</a:t>
                      </a: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3,84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26,15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06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055646"/>
              </p:ext>
            </p:extLst>
          </p:nvPr>
        </p:nvGraphicFramePr>
        <p:xfrm>
          <a:off x="179512" y="476672"/>
          <a:ext cx="8785225" cy="604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28168"/>
            <a:ext cx="7655145" cy="752559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Неудовлетворительные результаты (выше среднего показателя по Симферопольскому району) по окружающему миру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0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txBody>
          <a:bodyPr>
            <a:no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«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Винницкая школа» - 51,73%;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Денисовская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школа» - 69,39%;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Добровская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школа-гимназия им. Я.М. Слонимского» - 74,58%;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Залесская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школа» - 61,9%,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Клёновская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основная школа» - 42,86%;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Кольчугинская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 №1 им.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a typeface="Calibri"/>
                <a:cs typeface="Calibri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Авраамова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Г.Н.» - 64,7%;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Кольчугинская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 №2 с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крымскотатарским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языком обучения» - 67,64%,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Молодёжненская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 №2» - 76,27%, «Николаевская школа» - 66,66%,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Новоандреевская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 им. В.А. Осипова» - 68%;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Новосёловская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 – 59,09%, «Первомайская школа» - 56,76%, «Пожарская школа» - 70%,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Родниковская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школа-гимназия» - 76,84%,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Тепловская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школа» - 66,67%; «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Укромновская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  <a:cs typeface="Calibri"/>
              </a:rPr>
              <a:t> школа» - 72,92%.</a:t>
            </a:r>
            <a:endParaRPr lang="ru-RU" sz="2000" dirty="0">
              <a:solidFill>
                <a:schemeClr val="accent1">
                  <a:lumMod val="75000"/>
                </a:schemeClr>
              </a:solidFill>
              <a:ea typeface="Calibri"/>
              <a:cs typeface="Calibri"/>
            </a:endParaRPr>
          </a:p>
          <a:p>
            <a:endParaRPr lang="ru-RU" sz="2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7668344" cy="100811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Показатель качества </a:t>
            </a: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обученности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 по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окружающему миру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ниже среднего показателя в Симферопольском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районе (ниже 79,99%)в следующих МБОУ: 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53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Calibri"/>
              </a:rPr>
              <a:t>Мониторинг направлен на обеспечение эффективной реализации федеральных государственных образовательных стандартов (ФГОС) начального общего образования за счет предоставления организациям, осуществляющим образовательную деятельность, единых проверочных материалов, единых критериев оценивания учебных достижений обучающихся.</a:t>
            </a:r>
            <a:endParaRPr lang="ru-RU" sz="28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28168"/>
            <a:ext cx="7560840" cy="1150897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 2023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277623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 окружающий мир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1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316578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Сравнение с отметкой в журнале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66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9"/>
            <a:ext cx="7655145" cy="6085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Рейтинг ВПР 2023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23572"/>
              </p:ext>
            </p:extLst>
          </p:nvPr>
        </p:nvGraphicFramePr>
        <p:xfrm>
          <a:off x="395536" y="1360964"/>
          <a:ext cx="8424936" cy="5324408"/>
        </p:xfrm>
        <a:graphic>
          <a:graphicData uri="http://schemas.openxmlformats.org/drawingml/2006/table">
            <a:tbl>
              <a:tblPr firstRow="1" firstCol="1" bandRow="1"/>
              <a:tblGrid>
                <a:gridCol w="216024"/>
                <a:gridCol w="2599528"/>
                <a:gridCol w="856856"/>
                <a:gridCol w="864096"/>
                <a:gridCol w="864096"/>
                <a:gridCol w="936104"/>
                <a:gridCol w="936104"/>
                <a:gridCol w="1152128"/>
              </a:tblGrid>
              <a:tr h="1670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№п/п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Неудовлетворительные результаты выше среднего показателя по району «Русский язык»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 обученности ниже, чем средний показатель по району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«Русский язык»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Неудовлетворительные результаты выше среднего показателя по району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«Математика»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 обученности ниже, чем средний показатель по району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«Математика»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Неудовлетворительные результаты выше среднего показателя по району «Окружающий мир»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Показатель обученности ниже, чем средний показатель по району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«Окружающий мир»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36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"Винницкая школа"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"Гвардейская школа № 1"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6518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"Гвардейская школа-гимназия № 2"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9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"Гвардейская школа-гимназия № 3"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"Денисовская школа"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62526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Добровская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школа-гимназия им. Я.М. Слонимского"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59" marR="408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46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9"/>
            <a:ext cx="7655145" cy="752559"/>
          </a:xfrm>
        </p:spPr>
        <p:txBody>
          <a:bodyPr/>
          <a:lstStyle/>
          <a:p>
            <a:r>
              <a:rPr lang="ru-RU" sz="3200" dirty="0">
                <a:solidFill>
                  <a:srgbClr val="4E67C8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Рейтинг ВПР </a:t>
            </a:r>
            <a:r>
              <a:rPr lang="ru-RU" sz="3200" dirty="0" smtClean="0">
                <a:solidFill>
                  <a:srgbClr val="4E67C8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804430"/>
              </p:ext>
            </p:extLst>
          </p:nvPr>
        </p:nvGraphicFramePr>
        <p:xfrm>
          <a:off x="251521" y="1124744"/>
          <a:ext cx="8568951" cy="5226120"/>
        </p:xfrm>
        <a:graphic>
          <a:graphicData uri="http://schemas.openxmlformats.org/drawingml/2006/table">
            <a:tbl>
              <a:tblPr firstRow="1" firstCol="1" bandRow="1"/>
              <a:tblGrid>
                <a:gridCol w="144015"/>
                <a:gridCol w="2697212"/>
                <a:gridCol w="775003"/>
                <a:gridCol w="816551"/>
                <a:gridCol w="697256"/>
                <a:gridCol w="697256"/>
                <a:gridCol w="816139"/>
                <a:gridCol w="1925519"/>
              </a:tblGrid>
              <a:tr h="72008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"Донская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им. В.П.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Давиденко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7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"Журавлевская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073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"Залесская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«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Заречненская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им. 126 ОГББО»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Кольчугинская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школа №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им. </a:t>
                      </a:r>
                      <a:r>
                        <a:rPr lang="ru-RU" sz="16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Авраамова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Г.Н."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"Кольчугинская школа № 2 с крымскотатарским языком обучения"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5447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"Константиновская школа"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15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"Кубанская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им. С.П. Королёва"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12" marR="44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9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4E67C8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Рейтинг ВПР </a:t>
            </a:r>
            <a:r>
              <a:rPr lang="ru-RU" sz="3200" dirty="0" smtClean="0">
                <a:solidFill>
                  <a:srgbClr val="4E67C8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034223"/>
              </p:ext>
            </p:extLst>
          </p:nvPr>
        </p:nvGraphicFramePr>
        <p:xfrm>
          <a:off x="107504" y="1196752"/>
          <a:ext cx="8837763" cy="5022141"/>
        </p:xfrm>
        <a:graphic>
          <a:graphicData uri="http://schemas.openxmlformats.org/drawingml/2006/table">
            <a:tbl>
              <a:tblPr firstRow="1" firstCol="1" bandRow="1"/>
              <a:tblGrid>
                <a:gridCol w="216024"/>
                <a:gridCol w="2880320"/>
                <a:gridCol w="792088"/>
                <a:gridCol w="1080120"/>
                <a:gridCol w="864096"/>
                <a:gridCol w="936104"/>
                <a:gridCol w="864096"/>
                <a:gridCol w="1204915"/>
              </a:tblGrid>
              <a:tr h="86409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Перевальненская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им. Ф.И. Федоренко"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797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"Перовская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школа-гимназия им. Г.А. </a:t>
                      </a:r>
                      <a:r>
                        <a:rPr lang="ru-RU" sz="16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Хачирашвили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797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"Пожарская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4224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"Родниковская школа-гимназия"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"Скворцовская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7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"Тепловская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4123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"Трудовская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"Украинская школа"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Укромновская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школа"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1" marR="464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94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9"/>
            <a:ext cx="7655145" cy="896576"/>
          </a:xfrm>
        </p:spPr>
        <p:txBody>
          <a:bodyPr/>
          <a:lstStyle/>
          <a:p>
            <a:r>
              <a:rPr lang="ru-RU" sz="3200" dirty="0">
                <a:solidFill>
                  <a:srgbClr val="4E67C8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Рейтинг ВПР 2023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187955"/>
              </p:ext>
            </p:extLst>
          </p:nvPr>
        </p:nvGraphicFramePr>
        <p:xfrm>
          <a:off x="251520" y="1105232"/>
          <a:ext cx="8393843" cy="5669186"/>
        </p:xfrm>
        <a:graphic>
          <a:graphicData uri="http://schemas.openxmlformats.org/drawingml/2006/table">
            <a:tbl>
              <a:tblPr firstRow="1" firstCol="1" bandRow="1"/>
              <a:tblGrid>
                <a:gridCol w="288032"/>
                <a:gridCol w="2076799"/>
                <a:gridCol w="1024594"/>
                <a:gridCol w="1079523"/>
                <a:gridCol w="921809"/>
                <a:gridCol w="921809"/>
                <a:gridCol w="1078979"/>
                <a:gridCol w="1002298"/>
              </a:tblGrid>
              <a:tr h="10801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Урожайновская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 им. К.В. Варлыгина"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Чайкинская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Чистенская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школа-гимназия имени Героя Социалистического Труда Тарасюка Ивана Степановича"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2023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Широковская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015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"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Кленовская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основная школа"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</a:tr>
              <a:tr h="60466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«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Лицей Крымской весны»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понизили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35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МБОУ 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Кизиловская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начальная школа – детский сад «Росинка»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42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15" marR="587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27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itchFamily="18" charset="0"/>
                <a:ea typeface="Calibri"/>
                <a:cs typeface="Times New Roman" pitchFamily="18" charset="0"/>
              </a:rPr>
              <a:t>На </a:t>
            </a:r>
            <a:r>
              <a:rPr lang="uk-UA" dirty="0" err="1">
                <a:latin typeface="Times New Roman" pitchFamily="18" charset="0"/>
                <a:ea typeface="Calibri"/>
                <a:cs typeface="Times New Roman" pitchFamily="18" charset="0"/>
              </a:rPr>
              <a:t>основании</a:t>
            </a:r>
            <a:r>
              <a:rPr lang="uk-UA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dirty="0" err="1">
                <a:latin typeface="Times New Roman" pitchFamily="18" charset="0"/>
                <a:ea typeface="Calibri"/>
                <a:cs typeface="Times New Roman" pitchFamily="18" charset="0"/>
              </a:rPr>
              <a:t>анализа</a:t>
            </a:r>
            <a:r>
              <a:rPr lang="uk-UA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uk-UA" dirty="0" err="1">
                <a:latin typeface="Times New Roman" pitchFamily="18" charset="0"/>
                <a:ea typeface="Calibri"/>
                <a:cs typeface="Times New Roman" pitchFamily="18" charset="0"/>
              </a:rPr>
              <a:t>результатов</a:t>
            </a:r>
            <a:r>
              <a:rPr lang="uk-UA" dirty="0">
                <a:latin typeface="Times New Roman" pitchFamily="18" charset="0"/>
                <a:ea typeface="Calibri"/>
                <a:cs typeface="Times New Roman" pitchFamily="18" charset="0"/>
              </a:rPr>
              <a:t> ВПР в 4-х </a:t>
            </a:r>
            <a:r>
              <a:rPr lang="uk-UA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классах</a:t>
            </a:r>
            <a:r>
              <a:rPr lang="uk-UA" dirty="0" smtClean="0"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14400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90845" algn="l"/>
              </a:tabLst>
            </a:pPr>
            <a:r>
              <a:rPr lang="ru-RU" dirty="0">
                <a:latin typeface="Times New Roman"/>
                <a:ea typeface="Calibri"/>
                <a:cs typeface="Calibri"/>
              </a:rPr>
              <a:t>Руководителям </a:t>
            </a:r>
            <a:r>
              <a:rPr lang="ru-RU" dirty="0" smtClean="0">
                <a:latin typeface="Times New Roman"/>
                <a:ea typeface="Calibri"/>
                <a:cs typeface="Calibri"/>
              </a:rPr>
              <a:t>МБОУ: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90845" algn="l"/>
              </a:tabLst>
            </a:pPr>
            <a:r>
              <a:rPr lang="ru-RU" dirty="0" smtClean="0">
                <a:latin typeface="Times New Roman"/>
                <a:ea typeface="Calibri"/>
                <a:cs typeface="Calibri"/>
              </a:rPr>
              <a:t>1</a:t>
            </a:r>
            <a:r>
              <a:rPr lang="ru-RU" dirty="0">
                <a:latin typeface="Times New Roman"/>
                <a:ea typeface="Calibri"/>
                <a:cs typeface="Calibri"/>
              </a:rPr>
              <a:t>. Продолжить работу по осуществлению контроля организации системного повторения и подготовки обучающихся к всероссийским проверочным работам по учебным предметам «Русский язык», «Математика» «Окружающий мир».</a:t>
            </a:r>
            <a:endParaRPr lang="ru-RU" sz="1600" dirty="0">
              <a:ea typeface="Calibri"/>
              <a:cs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6768" y="2965796"/>
            <a:ext cx="903649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90845" algn="l"/>
              </a:tabLst>
            </a:pPr>
            <a:r>
              <a:rPr lang="ru-RU" dirty="0" smtClean="0">
                <a:latin typeface="Times New Roman"/>
                <a:ea typeface="Calibri"/>
                <a:cs typeface="Calibri"/>
              </a:rPr>
              <a:t>2. Проанализировать </a:t>
            </a:r>
            <a:r>
              <a:rPr lang="ru-RU" dirty="0">
                <a:latin typeface="Times New Roman"/>
                <a:ea typeface="Calibri"/>
                <a:cs typeface="Calibri"/>
              </a:rPr>
              <a:t>причины низкой результативности всероссийских проверочных работ в 4-х </a:t>
            </a:r>
            <a:r>
              <a:rPr lang="ru-RU" dirty="0" smtClean="0">
                <a:latin typeface="Times New Roman"/>
                <a:ea typeface="Calibri"/>
                <a:cs typeface="Calibri"/>
              </a:rPr>
              <a:t>классах;</a:t>
            </a:r>
            <a:r>
              <a:rPr lang="ru-RU" sz="1600" dirty="0" smtClean="0">
                <a:ea typeface="Calibri"/>
                <a:cs typeface="Calibri"/>
              </a:rPr>
              <a:t> </a:t>
            </a:r>
            <a:r>
              <a:rPr lang="ru-RU" dirty="0" smtClean="0">
                <a:latin typeface="Times New Roman"/>
                <a:ea typeface="Calibri"/>
                <a:cs typeface="Calibri"/>
              </a:rPr>
              <a:t>поставить </a:t>
            </a:r>
            <a:r>
              <a:rPr lang="ru-RU" dirty="0">
                <a:latin typeface="Times New Roman"/>
                <a:ea typeface="Calibri"/>
                <a:cs typeface="Calibri"/>
              </a:rPr>
              <a:t>на </a:t>
            </a:r>
            <a:r>
              <a:rPr lang="ru-RU" dirty="0" err="1">
                <a:latin typeface="Times New Roman"/>
                <a:ea typeface="Calibri"/>
                <a:cs typeface="Calibri"/>
              </a:rPr>
              <a:t>внутришкольный</a:t>
            </a:r>
            <a:r>
              <a:rPr lang="ru-RU" dirty="0">
                <a:latin typeface="Times New Roman"/>
                <a:ea typeface="Calibri"/>
                <a:cs typeface="Calibri"/>
              </a:rPr>
              <a:t> контроль качество преподавания в данных </a:t>
            </a:r>
            <a:r>
              <a:rPr lang="ru-RU" dirty="0" smtClean="0">
                <a:latin typeface="Times New Roman"/>
                <a:ea typeface="Calibri"/>
                <a:cs typeface="Calibri"/>
              </a:rPr>
              <a:t>классах.</a:t>
            </a:r>
            <a:endParaRPr lang="ru-RU" sz="1600" dirty="0">
              <a:ea typeface="Calibri"/>
              <a:cs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376" y="4013775"/>
            <a:ext cx="914400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90845" algn="l"/>
              </a:tabLst>
            </a:pPr>
            <a:r>
              <a:rPr lang="ru-RU" dirty="0">
                <a:latin typeface="Times New Roman"/>
                <a:ea typeface="Calibri"/>
                <a:cs typeface="Calibri"/>
              </a:rPr>
              <a:t>3. </a:t>
            </a:r>
            <a:r>
              <a:rPr lang="ru-RU" dirty="0" smtClean="0">
                <a:latin typeface="Times New Roman"/>
                <a:ea typeface="Calibri"/>
                <a:cs typeface="Calibri"/>
              </a:rPr>
              <a:t>Учителям начальных классов:</a:t>
            </a:r>
            <a:endParaRPr lang="ru-RU" sz="1600" dirty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Calibri"/>
              </a:rPr>
              <a:t>3.1. проанализировать типичные ошибки и затруднения у обучающихся, выявленные по результатам проверочных </a:t>
            </a:r>
            <a:r>
              <a:rPr lang="ru-RU" dirty="0" smtClean="0">
                <a:latin typeface="Times New Roman"/>
                <a:ea typeface="Times New Roman"/>
                <a:cs typeface="Calibri"/>
              </a:rPr>
              <a:t>работ;</a:t>
            </a:r>
            <a:endParaRPr lang="ru-RU" sz="1600" dirty="0">
              <a:ea typeface="Calibri"/>
              <a:cs typeface="Calibri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Calibri"/>
              </a:rPr>
              <a:t>3.2. в целях повышения эффективности преподавания использовать дифференцированный подход при работе с обучающимися, имеющими низкую мотивацию к изучению </a:t>
            </a:r>
            <a:r>
              <a:rPr lang="ru-RU" dirty="0" smtClean="0">
                <a:latin typeface="Times New Roman"/>
                <a:ea typeface="Times New Roman"/>
                <a:cs typeface="Calibri"/>
              </a:rPr>
              <a:t>предмета;</a:t>
            </a:r>
            <a:endParaRPr lang="ru-RU" sz="1600" dirty="0">
              <a:ea typeface="Calibri"/>
              <a:cs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Calibri"/>
              </a:rPr>
              <a:t>3.3. использовать </a:t>
            </a:r>
            <a:r>
              <a:rPr lang="ru-RU" dirty="0" err="1">
                <a:latin typeface="Times New Roman"/>
                <a:ea typeface="Times New Roman"/>
                <a:cs typeface="Calibri"/>
              </a:rPr>
              <a:t>критериальный</a:t>
            </a:r>
            <a:r>
              <a:rPr lang="ru-RU" dirty="0">
                <a:latin typeface="Times New Roman"/>
                <a:ea typeface="Times New Roman"/>
                <a:cs typeface="Calibri"/>
              </a:rPr>
              <a:t> подход при оценке устных и письменных работ учащихся с целью выявления, как характерных затруднений, так и динамики их </a:t>
            </a:r>
            <a:r>
              <a:rPr lang="ru-RU" dirty="0" smtClean="0">
                <a:latin typeface="Times New Roman"/>
                <a:ea typeface="Times New Roman"/>
                <a:cs typeface="Calibri"/>
              </a:rPr>
              <a:t>устранения.</a:t>
            </a:r>
            <a:endParaRPr lang="ru-RU" sz="16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927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581128"/>
            <a:ext cx="7920880" cy="2016224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итогах ВПР 2023 в 4х классах по русскому языку, математике, окружающему миру</a:t>
            </a:r>
            <a:endParaRPr lang="ru-RU" sz="3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16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ВПР в 4-х классах в 2023 году были проведены в штатном режиме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ea typeface="Calibri"/>
                <a:cs typeface="Calibri"/>
              </a:rPr>
              <a:t>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</a:rPr>
              <a:t>с 01.03.2023 по 28.04.2023 года. Приняли участие все образовательные организации Симферопольского района, реализующие программы начального общего образования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 2023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1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97152"/>
            <a:ext cx="8568952" cy="18002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результатов ВПР по учебному предмету «Русский язык»</a:t>
            </a:r>
          </a:p>
        </p:txBody>
      </p:sp>
    </p:spTree>
    <p:extLst>
      <p:ext uri="{BB962C8B-B14F-4D97-AF65-F5344CB8AC3E}">
        <p14:creationId xmlns:p14="http://schemas.microsoft.com/office/powerpoint/2010/main" val="294361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168"/>
            <a:ext cx="8244408" cy="11508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Статистика по отметкам (русский язык)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65299"/>
              </p:ext>
            </p:extLst>
          </p:nvPr>
        </p:nvGraphicFramePr>
        <p:xfrm>
          <a:off x="107504" y="1772816"/>
          <a:ext cx="8784976" cy="4752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2368"/>
                <a:gridCol w="1008112"/>
                <a:gridCol w="1138347"/>
                <a:gridCol w="930759"/>
                <a:gridCol w="798463"/>
                <a:gridCol w="798463"/>
                <a:gridCol w="798464"/>
              </a:tblGrid>
              <a:tr h="1697787"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АТЕ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уч-ся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gridSpan="4"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Распределение групп баллов в %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35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1144416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Республика Крым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21793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4,25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30,86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45,92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18,96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</a:tr>
              <a:tr h="1336792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1000"/>
                        </a:spcAft>
                      </a:pP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Симферопольский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район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1860</a:t>
                      </a: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3,28</a:t>
                      </a: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30,54</a:t>
                      </a: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49,52</a:t>
                      </a:r>
                    </a:p>
                  </a:txBody>
                  <a:tcPr marL="9525" marR="952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16,67</a:t>
                      </a:r>
                    </a:p>
                  </a:txBody>
                  <a:tcPr marL="9525" marR="952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09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84719"/>
              </p:ext>
            </p:extLst>
          </p:nvPr>
        </p:nvGraphicFramePr>
        <p:xfrm>
          <a:off x="0" y="260648"/>
          <a:ext cx="8785225" cy="604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28168"/>
            <a:ext cx="7655145" cy="752559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Неудовлетворительные результаты (выше среднего показателя по Симферопольскому району) по русскому языку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34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Показатель качества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обученности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менее 30% в МБОУ «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Кленовская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основная школа» (28,57%).</a:t>
            </a:r>
            <a:endParaRPr lang="ru-RU" sz="1800" dirty="0">
              <a:ea typeface="Calibri"/>
              <a:cs typeface="Calibri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Ниже среднего показателя качества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обученности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в Симферопольском районе (66,19%) в следующих 21 МБОУ: "Винницкая школа" – 51,85%;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Денисовская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школа" – 60,87%;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Добровская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- гимназия имени Я.М. Слонимского" – 61,11%;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Залесская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школа" – 57,14%,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Кленовская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основная школа" – 28,57%,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Кольчугинская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№1 им.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Авраамова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Г.Н." – 54,71%,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Кольчугинская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№2 с 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крымскотатарским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языком обучения " – 57,57%, "Константиновская школа" – 52,94%; "Кубанская школа им. С.П. Королёва" – 63,63%,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Мирновская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№1" – 58,33%;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Мирновская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№2" – 51,02%; «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Молодёжненская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№2» - 63,94%; "Николаевская школа" – 57,14%,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Новоселовская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школа" – 61,9%; "Первомайская школа" – 56,41%; "Пожарская школа " – 63,34%,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Тепловская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школа" – 51,35%; "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Трудовская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школа" – 63,64%, "Украинская школа" – 64,52%, «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Укромновская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школа» - 55,32%; «</a:t>
            </a:r>
            <a:r>
              <a:rPr lang="ru-RU" sz="1800" dirty="0" err="1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Урожайновская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  <a:t> школа им. К.В. Варлыгина»; - 54,06%.</a:t>
            </a:r>
            <a:endParaRPr lang="ru-RU" sz="1800" dirty="0">
              <a:ea typeface="Calibri"/>
              <a:cs typeface="Calibri"/>
            </a:endParaRPr>
          </a:p>
          <a:p>
            <a:endParaRPr lang="ru-RU" sz="1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7380312" cy="1556792"/>
          </a:xfrm>
        </p:spPr>
        <p:txBody>
          <a:bodyPr>
            <a:no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Calibri"/>
                <a:cs typeface="Calibri"/>
              </a:rPr>
              <a:t>Показатель качества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Calibri"/>
                <a:cs typeface="Calibri"/>
              </a:rPr>
              <a:t>обученности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Calibri"/>
                <a:cs typeface="Calibri"/>
              </a:rPr>
              <a:t> по итогам ВПР по предмету «Русский язык» в Симферопольском районе по русскому языку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Calibri"/>
                <a:cs typeface="Calibri"/>
              </a:rPr>
              <a:t>выше,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  <a:ea typeface="Calibri"/>
                <a:cs typeface="Calibri"/>
              </a:rPr>
              <a:t> чем в среднем в РК на 1,31% и составляет 66,19%. </a:t>
            </a:r>
            <a:r>
              <a:rPr lang="ru-RU" sz="2000" dirty="0">
                <a:effectLst/>
                <a:ea typeface="Calibri"/>
                <a:cs typeface="Calibri"/>
              </a:rPr>
              <a:t/>
            </a:r>
            <a:br>
              <a:rPr lang="ru-RU" sz="2000" dirty="0">
                <a:effectLst/>
                <a:ea typeface="Calibri"/>
                <a:cs typeface="Calibri"/>
              </a:rPr>
            </a:b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1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631725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ВПР русский язык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0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559095"/>
              </p:ext>
            </p:extLst>
          </p:nvPr>
        </p:nvGraphicFramePr>
        <p:xfrm>
          <a:off x="179388" y="1989138"/>
          <a:ext cx="8785225" cy="41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Сравнение с отметкой в журнале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21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6d4bb4b39a9b02df55ea05652b0c0bfe2b292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3062</TotalTime>
  <Words>1410</Words>
  <Application>Microsoft Office PowerPoint</Application>
  <PresentationFormat>Экран (4:3)</PresentationFormat>
  <Paragraphs>370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Об итогах ВПР 2023 в 4х классах по русскому языку, математике, окружающему миру</vt:lpstr>
      <vt:lpstr>ВПР 2023</vt:lpstr>
      <vt:lpstr>ВПР 2023</vt:lpstr>
      <vt:lpstr>Анализ результатов ВПР по учебному предмету «Русский язык»</vt:lpstr>
      <vt:lpstr>Статистика по отметкам (русский язык)</vt:lpstr>
      <vt:lpstr>Неудовлетворительные результаты (выше среднего показателя по Симферопольскому району) по русскому языку</vt:lpstr>
      <vt:lpstr>Показатель качества обученности по итогам ВПР по предмету «Русский язык» в Симферопольском районе по русскому языку выше, чем в среднем в РК на 1,31% и составляет 66,19%.  </vt:lpstr>
      <vt:lpstr>ВПР русский язык</vt:lpstr>
      <vt:lpstr>Сравнение с отметкой в журнале</vt:lpstr>
      <vt:lpstr>Анализ результатов ВПР по учебному предмету «Математика»</vt:lpstr>
      <vt:lpstr>Статистика по отметкам (математика)</vt:lpstr>
      <vt:lpstr>Неудовлетворительные результаты (выше среднего показателя по Симферопольскому району) по математике</vt:lpstr>
      <vt:lpstr>Показатель качества обученности по математике ниже среднего показателя в Симферопольском районе (ниже 72,19%) в следующих МБОУ:</vt:lpstr>
      <vt:lpstr>ВПР математика</vt:lpstr>
      <vt:lpstr>Сравнение с отметкой в журнале</vt:lpstr>
      <vt:lpstr>Анализ результатов ВПР по учебному предмету «Окружающий мир»</vt:lpstr>
      <vt:lpstr>Статистика по отметкам (окружающий мир)</vt:lpstr>
      <vt:lpstr>Неудовлетворительные результаты (выше среднего показателя по Симферопольскому району) по окружающему миру</vt:lpstr>
      <vt:lpstr>Показатель качества обученности по окружающему миру ниже среднего показателя в Симферопольском районе (ниже 79,99%)в следующих МБОУ: </vt:lpstr>
      <vt:lpstr>ВПР окружающий мир</vt:lpstr>
      <vt:lpstr>Сравнение с отметкой в журнале</vt:lpstr>
      <vt:lpstr>Рейтинг ВПР 2023</vt:lpstr>
      <vt:lpstr>Рейтинг ВПР 2023</vt:lpstr>
      <vt:lpstr>Рейтинг ВПР 2023</vt:lpstr>
      <vt:lpstr>Рейтинг ВПР 2023</vt:lpstr>
      <vt:lpstr>На основании анализа результатов ВПР в 4-х классах:</vt:lpstr>
      <vt:lpstr>Об итогах ВПР 2023 в 4х классах по русскому языку, математике, окружающему миру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 снова в школу</dc:title>
  <dc:creator>obstinate</dc:creator>
  <dc:description>Шаблон презентации с сайта https://presentation-creation.ru/</dc:description>
  <cp:lastModifiedBy>Лаврушкина</cp:lastModifiedBy>
  <cp:revision>1357</cp:revision>
  <dcterms:created xsi:type="dcterms:W3CDTF">2018-02-25T09:09:03Z</dcterms:created>
  <dcterms:modified xsi:type="dcterms:W3CDTF">2023-09-21T06:02:17Z</dcterms:modified>
</cp:coreProperties>
</file>