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4" r:id="rId6"/>
    <p:sldId id="261" r:id="rId7"/>
    <p:sldId id="262" r:id="rId8"/>
    <p:sldId id="266" r:id="rId9"/>
    <p:sldId id="267" r:id="rId10"/>
    <p:sldId id="272" r:id="rId11"/>
    <p:sldId id="268" r:id="rId12"/>
    <p:sldId id="269" r:id="rId13"/>
    <p:sldId id="270" r:id="rId14"/>
    <p:sldId id="271" r:id="rId15"/>
    <p:sldId id="274" r:id="rId16"/>
    <p:sldId id="281" r:id="rId17"/>
    <p:sldId id="278" r:id="rId18"/>
    <p:sldId id="277" r:id="rId19"/>
    <p:sldId id="279" r:id="rId20"/>
    <p:sldId id="288" r:id="rId21"/>
    <p:sldId id="287" r:id="rId22"/>
    <p:sldId id="276" r:id="rId23"/>
    <p:sldId id="282" r:id="rId24"/>
    <p:sldId id="283" r:id="rId25"/>
    <p:sldId id="280" r:id="rId26"/>
    <p:sldId id="273" r:id="rId27"/>
    <p:sldId id="275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2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9286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Маленькие исследователи</a:t>
            </a:r>
            <a:r>
              <a:rPr lang="ru-RU" dirty="0"/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от просмотра видеоролика до создания коллекции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86446" y="4143380"/>
            <a:ext cx="3071834" cy="192882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Бедрик О.Н.</a:t>
            </a:r>
          </a:p>
        </p:txBody>
      </p:sp>
      <p:pic>
        <p:nvPicPr>
          <p:cNvPr id="4098" name="Picture 2" descr="F:\минералы\исс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143248"/>
            <a:ext cx="5157884" cy="3252793"/>
          </a:xfrm>
          <a:prstGeom prst="ellipse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2000232" y="5857892"/>
            <a:ext cx="285752" cy="2857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428860" y="5929330"/>
            <a:ext cx="500066" cy="2143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285984" y="6000768"/>
            <a:ext cx="357190" cy="2143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928926" y="6000768"/>
            <a:ext cx="357190" cy="2143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214678" y="5929330"/>
            <a:ext cx="357190" cy="2143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571604" y="5857892"/>
            <a:ext cx="357190" cy="2857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F:\минералы\IMG_20240411_134052_667.jpg"/>
          <p:cNvPicPr>
            <a:picLocks noChangeAspect="1" noChangeArrowheads="1"/>
          </p:cNvPicPr>
          <p:nvPr/>
        </p:nvPicPr>
        <p:blipFill>
          <a:blip r:embed="rId3"/>
          <a:srcRect l="4749"/>
          <a:stretch>
            <a:fillRect/>
          </a:stretch>
        </p:blipFill>
        <p:spPr bwMode="auto">
          <a:xfrm>
            <a:off x="285720" y="285728"/>
            <a:ext cx="4298188" cy="3384376"/>
          </a:xfrm>
          <a:prstGeom prst="rect">
            <a:avLst/>
          </a:prstGeom>
          <a:noFill/>
        </p:spPr>
      </p:pic>
      <p:pic>
        <p:nvPicPr>
          <p:cNvPr id="4101" name="Picture 5" descr="F:\минералы\IMG_20240409_215352_259.jpg"/>
          <p:cNvPicPr>
            <a:picLocks noChangeAspect="1" noChangeArrowheads="1"/>
          </p:cNvPicPr>
          <p:nvPr/>
        </p:nvPicPr>
        <p:blipFill>
          <a:blip r:embed="rId4"/>
          <a:srcRect l="11046"/>
          <a:stretch>
            <a:fillRect/>
          </a:stretch>
        </p:blipFill>
        <p:spPr bwMode="auto">
          <a:xfrm>
            <a:off x="4786314" y="285728"/>
            <a:ext cx="4027381" cy="3395586"/>
          </a:xfrm>
          <a:prstGeom prst="rect">
            <a:avLst/>
          </a:prstGeom>
          <a:noFill/>
        </p:spPr>
      </p:pic>
      <p:pic>
        <p:nvPicPr>
          <p:cNvPr id="3074" name="Picture 2" descr="F:\минералы\IMG_20240411_134052_763.jpg"/>
          <p:cNvPicPr>
            <a:picLocks noChangeAspect="1" noChangeArrowheads="1"/>
          </p:cNvPicPr>
          <p:nvPr/>
        </p:nvPicPr>
        <p:blipFill>
          <a:blip r:embed="rId5"/>
          <a:srcRect l="5499" t="12832"/>
          <a:stretch>
            <a:fillRect/>
          </a:stretch>
        </p:blipFill>
        <p:spPr bwMode="auto">
          <a:xfrm>
            <a:off x="2500298" y="3786190"/>
            <a:ext cx="4071966" cy="2817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F:\минералы\с м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5241011" cy="2928958"/>
          </a:xfrm>
          <a:prstGeom prst="rect">
            <a:avLst/>
          </a:prstGeom>
          <a:noFill/>
        </p:spPr>
      </p:pic>
      <p:pic>
        <p:nvPicPr>
          <p:cNvPr id="10243" name="Picture 3" descr="F:\минералы\см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3504268"/>
            <a:ext cx="5507049" cy="3116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28694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Чудесные камни</a:t>
            </a:r>
          </a:p>
        </p:txBody>
      </p:sp>
      <p:pic>
        <p:nvPicPr>
          <p:cNvPr id="2050" name="Picture 2" descr="F:\минералы\в Крым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4402587" cy="419575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2000240"/>
            <a:ext cx="2928958" cy="2143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F:\минералы\росси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921329"/>
            <a:ext cx="3643338" cy="4160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F:\минералы\IMG_20240321_130820.jpg"/>
          <p:cNvPicPr>
            <a:picLocks noChangeAspect="1" noChangeArrowheads="1"/>
          </p:cNvPicPr>
          <p:nvPr/>
        </p:nvPicPr>
        <p:blipFill>
          <a:blip r:embed="rId3" cstate="print"/>
          <a:srcRect t="18566" b="7171"/>
          <a:stretch>
            <a:fillRect/>
          </a:stretch>
        </p:blipFill>
        <p:spPr bwMode="auto">
          <a:xfrm>
            <a:off x="357158" y="3643314"/>
            <a:ext cx="5142251" cy="2857520"/>
          </a:xfrm>
          <a:prstGeom prst="rect">
            <a:avLst/>
          </a:prstGeom>
          <a:noFill/>
        </p:spPr>
      </p:pic>
      <p:pic>
        <p:nvPicPr>
          <p:cNvPr id="3074" name="Picture 2" descr="F:\минералы\IMG_20240321_130831.jpg"/>
          <p:cNvPicPr>
            <a:picLocks noChangeAspect="1" noChangeArrowheads="1"/>
          </p:cNvPicPr>
          <p:nvPr/>
        </p:nvPicPr>
        <p:blipFill>
          <a:blip r:embed="rId4" cstate="print"/>
          <a:srcRect t="6134" b="3897"/>
          <a:stretch>
            <a:fillRect/>
          </a:stretch>
        </p:blipFill>
        <p:spPr bwMode="auto">
          <a:xfrm>
            <a:off x="4143372" y="357166"/>
            <a:ext cx="4669033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минералы\IMG_20240409_215414_334.jpg"/>
          <p:cNvPicPr>
            <a:picLocks noChangeAspect="1" noChangeArrowheads="1"/>
          </p:cNvPicPr>
          <p:nvPr/>
        </p:nvPicPr>
        <p:blipFill>
          <a:blip r:embed="rId3"/>
          <a:srcRect l="14063" t="14583"/>
          <a:stretch>
            <a:fillRect/>
          </a:stretch>
        </p:blipFill>
        <p:spPr bwMode="auto">
          <a:xfrm>
            <a:off x="4786314" y="3643314"/>
            <a:ext cx="3929090" cy="2928958"/>
          </a:xfrm>
          <a:prstGeom prst="rect">
            <a:avLst/>
          </a:prstGeom>
          <a:noFill/>
        </p:spPr>
      </p:pic>
      <p:pic>
        <p:nvPicPr>
          <p:cNvPr id="5123" name="Picture 3" descr="F:\минералы\IMG_20240409_215419_350.jpg"/>
          <p:cNvPicPr>
            <a:picLocks noChangeAspect="1" noChangeArrowheads="1"/>
          </p:cNvPicPr>
          <p:nvPr/>
        </p:nvPicPr>
        <p:blipFill>
          <a:blip r:embed="rId4"/>
          <a:srcRect l="5733" t="5096"/>
          <a:stretch>
            <a:fillRect/>
          </a:stretch>
        </p:blipFill>
        <p:spPr bwMode="auto">
          <a:xfrm>
            <a:off x="4786314" y="428604"/>
            <a:ext cx="3973679" cy="3000397"/>
          </a:xfrm>
          <a:prstGeom prst="rect">
            <a:avLst/>
          </a:prstGeom>
          <a:noFill/>
        </p:spPr>
      </p:pic>
      <p:pic>
        <p:nvPicPr>
          <p:cNvPr id="5124" name="Picture 4" descr="F:\минералы\яр.PNG"/>
          <p:cNvPicPr>
            <a:picLocks noChangeAspect="1" noChangeArrowheads="1"/>
          </p:cNvPicPr>
          <p:nvPr/>
        </p:nvPicPr>
        <p:blipFill>
          <a:blip r:embed="rId5">
            <a:lum contrast="14000"/>
          </a:blip>
          <a:srcRect b="13855"/>
          <a:stretch>
            <a:fillRect/>
          </a:stretch>
        </p:blipFill>
        <p:spPr bwMode="auto">
          <a:xfrm rot="16200000">
            <a:off x="626478" y="159288"/>
            <a:ext cx="3071834" cy="3610469"/>
          </a:xfrm>
          <a:prstGeom prst="rect">
            <a:avLst/>
          </a:prstGeom>
          <a:noFill/>
        </p:spPr>
      </p:pic>
      <p:pic>
        <p:nvPicPr>
          <p:cNvPr id="5125" name="Picture 5" descr="F:\минералы\IMG_20240222_171139.jpg"/>
          <p:cNvPicPr>
            <a:picLocks noChangeAspect="1" noChangeArrowheads="1"/>
          </p:cNvPicPr>
          <p:nvPr/>
        </p:nvPicPr>
        <p:blipFill>
          <a:blip r:embed="rId6" cstate="print">
            <a:lum contrast="9000"/>
          </a:blip>
          <a:srcRect l="28364" t="18205"/>
          <a:stretch>
            <a:fillRect/>
          </a:stretch>
        </p:blipFill>
        <p:spPr bwMode="auto">
          <a:xfrm>
            <a:off x="428596" y="3857628"/>
            <a:ext cx="3571900" cy="2714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минералы\IMG_20240409_215451_628.jpg"/>
          <p:cNvPicPr>
            <a:picLocks noChangeAspect="1" noChangeArrowheads="1"/>
          </p:cNvPicPr>
          <p:nvPr/>
        </p:nvPicPr>
        <p:blipFill>
          <a:blip r:embed="rId3"/>
          <a:srcRect l="13235" t="5882" r="2941"/>
          <a:stretch>
            <a:fillRect/>
          </a:stretch>
        </p:blipFill>
        <p:spPr bwMode="auto">
          <a:xfrm>
            <a:off x="357158" y="357166"/>
            <a:ext cx="3714776" cy="2928958"/>
          </a:xfrm>
          <a:prstGeom prst="rect">
            <a:avLst/>
          </a:prstGeom>
          <a:noFill/>
        </p:spPr>
      </p:pic>
      <p:pic>
        <p:nvPicPr>
          <p:cNvPr id="7171" name="Picture 3" descr="F:\минералы\IMG_20240409_215442_915.jpg"/>
          <p:cNvPicPr>
            <a:picLocks noChangeAspect="1" noChangeArrowheads="1"/>
          </p:cNvPicPr>
          <p:nvPr/>
        </p:nvPicPr>
        <p:blipFill>
          <a:blip r:embed="rId4"/>
          <a:srcRect l="-485" t="7759" r="5918"/>
          <a:stretch>
            <a:fillRect/>
          </a:stretch>
        </p:blipFill>
        <p:spPr bwMode="auto">
          <a:xfrm>
            <a:off x="4572000" y="3456810"/>
            <a:ext cx="4214842" cy="3083371"/>
          </a:xfrm>
          <a:prstGeom prst="rect">
            <a:avLst/>
          </a:prstGeom>
          <a:noFill/>
        </p:spPr>
      </p:pic>
      <p:pic>
        <p:nvPicPr>
          <p:cNvPr id="5" name="Picture 6" descr="F:\минералы\IMG_20240411_134053_383.jpg"/>
          <p:cNvPicPr>
            <a:picLocks noChangeAspect="1" noChangeArrowheads="1"/>
          </p:cNvPicPr>
          <p:nvPr/>
        </p:nvPicPr>
        <p:blipFill>
          <a:blip r:embed="rId5"/>
          <a:srcRect l="4901" t="9804"/>
          <a:stretch>
            <a:fillRect/>
          </a:stretch>
        </p:blipFill>
        <p:spPr bwMode="auto">
          <a:xfrm>
            <a:off x="4643438" y="357166"/>
            <a:ext cx="4000528" cy="2857520"/>
          </a:xfrm>
          <a:prstGeom prst="rect">
            <a:avLst/>
          </a:prstGeom>
          <a:noFill/>
        </p:spPr>
      </p:pic>
      <p:pic>
        <p:nvPicPr>
          <p:cNvPr id="7172" name="Picture 4" descr="F:\минералы\IMG_20240409_215328_08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714752"/>
            <a:ext cx="3714807" cy="2786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1472" y="285728"/>
            <a:ext cx="8328055" cy="1103329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Тихая Бухта – мыс Хамелеон - Керчь</a:t>
            </a:r>
          </a:p>
        </p:txBody>
      </p:sp>
      <p:pic>
        <p:nvPicPr>
          <p:cNvPr id="14339" name="Picture 3" descr="F:\минералы\IMG_20240409_135417_06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7031"/>
          <a:stretch>
            <a:fillRect/>
          </a:stretch>
        </p:blipFill>
        <p:spPr bwMode="auto">
          <a:xfrm>
            <a:off x="571472" y="2285992"/>
            <a:ext cx="4315815" cy="3481645"/>
          </a:xfrm>
          <a:prstGeom prst="rect">
            <a:avLst/>
          </a:prstGeom>
          <a:noFill/>
        </p:spPr>
      </p:pic>
      <p:pic>
        <p:nvPicPr>
          <p:cNvPr id="1026" name="Picture 2" descr="F:\минералы\IMG_20240409_135417_8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785926"/>
            <a:ext cx="3214710" cy="4286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7224" y="214290"/>
            <a:ext cx="7429552" cy="1103329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Кореизская тропа на Ай-Петри</a:t>
            </a:r>
          </a:p>
        </p:txBody>
      </p:sp>
      <p:pic>
        <p:nvPicPr>
          <p:cNvPr id="11266" name="Picture 2" descr="F:\минералы\IMG-0074ffe7979ef01a23a5544dd2f0a9d6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260" t="1587"/>
          <a:stretch>
            <a:fillRect/>
          </a:stretch>
        </p:blipFill>
        <p:spPr bwMode="auto">
          <a:xfrm>
            <a:off x="1000100" y="1618582"/>
            <a:ext cx="3357585" cy="4507581"/>
          </a:xfrm>
          <a:prstGeom prst="rect">
            <a:avLst/>
          </a:prstGeom>
          <a:noFill/>
        </p:spPr>
      </p:pic>
      <p:pic>
        <p:nvPicPr>
          <p:cNvPr id="11267" name="Picture 3" descr="F:\минералы\IMG-4b45537680733d418bfec120f28d59c4-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85310" y="1643050"/>
            <a:ext cx="3362335" cy="448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4" name="Picture 4" descr="F:\минералы\IMG-5404f37144f892b2222eac413de5a4cd-V.jpg"/>
          <p:cNvPicPr>
            <a:picLocks noChangeAspect="1" noChangeArrowheads="1"/>
          </p:cNvPicPr>
          <p:nvPr/>
        </p:nvPicPr>
        <p:blipFill>
          <a:blip r:embed="rId3"/>
          <a:srcRect l="8142" t="9159" r="8414"/>
          <a:stretch>
            <a:fillRect/>
          </a:stretch>
        </p:blipFill>
        <p:spPr bwMode="auto">
          <a:xfrm>
            <a:off x="5929322" y="1357298"/>
            <a:ext cx="2928926" cy="4251372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285729"/>
            <a:ext cx="8072494" cy="928694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Новый Свет - Тропа Голицына</a:t>
            </a:r>
          </a:p>
        </p:txBody>
      </p:sp>
      <p:pic>
        <p:nvPicPr>
          <p:cNvPr id="10242" name="Picture 2" descr="F:\минералы\IMG-a9c20e3cb62710c97209a1333133e61a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500438"/>
            <a:ext cx="4040188" cy="3030141"/>
          </a:xfrm>
          <a:prstGeom prst="rect">
            <a:avLst/>
          </a:prstGeom>
          <a:noFill/>
        </p:spPr>
      </p:pic>
      <p:pic>
        <p:nvPicPr>
          <p:cNvPr id="10243" name="Picture 3" descr="F:\минералы\IMG-1bfd6ccae8a7844553dee7136e478437-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 l="11905" t="5357" b="7143"/>
          <a:stretch>
            <a:fillRect/>
          </a:stretch>
        </p:blipFill>
        <p:spPr bwMode="auto">
          <a:xfrm>
            <a:off x="214282" y="1571612"/>
            <a:ext cx="3071834" cy="4068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4" y="714356"/>
            <a:ext cx="3111494" cy="639762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Ялта</a:t>
            </a:r>
          </a:p>
        </p:txBody>
      </p:sp>
      <p:pic>
        <p:nvPicPr>
          <p:cNvPr id="12290" name="Picture 2" descr="F:\минералы\IMG_20240412_121724_7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14821" b="10691"/>
          <a:stretch>
            <a:fillRect/>
          </a:stretch>
        </p:blipFill>
        <p:spPr bwMode="auto">
          <a:xfrm>
            <a:off x="714348" y="1571612"/>
            <a:ext cx="3429024" cy="4923727"/>
          </a:xfrm>
          <a:prstGeom prst="rect">
            <a:avLst/>
          </a:prstGeom>
          <a:noFill/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357158" y="714356"/>
            <a:ext cx="342899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Алушта</a:t>
            </a:r>
          </a:p>
        </p:txBody>
      </p:sp>
      <p:pic>
        <p:nvPicPr>
          <p:cNvPr id="12292" name="Picture 4" descr="F:\минералы\IMG_20240409_135427_2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643050"/>
            <a:ext cx="3589761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285860"/>
            <a:ext cx="4186238" cy="385765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Охрименко Константин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«Из чего состоят Крымские горы»</a:t>
            </a:r>
          </a:p>
        </p:txBody>
      </p:sp>
      <p:pic>
        <p:nvPicPr>
          <p:cNvPr id="1026" name="Picture 2" descr="F:\минералы\IMG_20240409_135421_364.jpg"/>
          <p:cNvPicPr>
            <a:picLocks noChangeAspect="1" noChangeArrowheads="1"/>
          </p:cNvPicPr>
          <p:nvPr/>
        </p:nvPicPr>
        <p:blipFill>
          <a:blip r:embed="rId3">
            <a:lum bright="-2000" contrast="11000"/>
          </a:blip>
          <a:srcRect/>
          <a:stretch>
            <a:fillRect/>
          </a:stretch>
        </p:blipFill>
        <p:spPr bwMode="auto">
          <a:xfrm>
            <a:off x="357158" y="785794"/>
            <a:ext cx="3911230" cy="5214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G:\IMG_20240415_145502_754.jpg"/>
          <p:cNvPicPr>
            <a:picLocks noChangeAspect="1" noChangeArrowheads="1"/>
          </p:cNvPicPr>
          <p:nvPr/>
        </p:nvPicPr>
        <p:blipFill>
          <a:blip r:embed="rId3"/>
          <a:srcRect l="12057" t="7894" r="2632" b="3128"/>
          <a:stretch>
            <a:fillRect/>
          </a:stretch>
        </p:blipFill>
        <p:spPr bwMode="auto">
          <a:xfrm>
            <a:off x="5929322" y="1000108"/>
            <a:ext cx="2928958" cy="4073038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0298" y="357166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Евпатория</a:t>
            </a:r>
          </a:p>
        </p:txBody>
      </p:sp>
      <p:pic>
        <p:nvPicPr>
          <p:cNvPr id="8" name="Picture 3" descr="F:\минералы\IMG-20240321-WA00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6"/>
            <a:ext cx="2570607" cy="3429024"/>
          </a:xfrm>
          <a:prstGeom prst="rect">
            <a:avLst/>
          </a:prstGeom>
          <a:noFill/>
        </p:spPr>
      </p:pic>
      <p:pic>
        <p:nvPicPr>
          <p:cNvPr id="9" name="Picture 5" descr="F:\минералы\17131035463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071546"/>
            <a:ext cx="2571769" cy="3429024"/>
          </a:xfrm>
          <a:prstGeom prst="rect">
            <a:avLst/>
          </a:prstGeom>
          <a:noFill/>
        </p:spPr>
      </p:pic>
      <p:pic>
        <p:nvPicPr>
          <p:cNvPr id="1026" name="Picture 2" descr="G:\IMG_20240415_145505_3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3786190"/>
            <a:ext cx="4041775" cy="2860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G:\IMG_20240415_131253_621.jpg"/>
          <p:cNvPicPr>
            <a:picLocks noChangeAspect="1" noChangeArrowheads="1"/>
          </p:cNvPicPr>
          <p:nvPr/>
        </p:nvPicPr>
        <p:blipFill>
          <a:blip r:embed="rId3"/>
          <a:srcRect l="19800" t="18000" r="4599"/>
          <a:stretch>
            <a:fillRect/>
          </a:stretch>
        </p:blipFill>
        <p:spPr bwMode="auto">
          <a:xfrm>
            <a:off x="4857752" y="3357562"/>
            <a:ext cx="4000528" cy="3254363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357166"/>
            <a:ext cx="3857652" cy="1608135"/>
          </a:xfrm>
        </p:spPr>
        <p:txBody>
          <a:bodyPr>
            <a:normAutofit fontScale="55000" lnSpcReduction="20000"/>
          </a:bodyPr>
          <a:lstStyle/>
          <a:p>
            <a:endParaRPr lang="ru-RU" sz="3600" b="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500" b="0" dirty="0">
                <a:latin typeface="Times New Roman" pitchFamily="18" charset="0"/>
                <a:cs typeface="Times New Roman" pitchFamily="18" charset="0"/>
              </a:rPr>
              <a:t>Озеро Мугачи </a:t>
            </a:r>
          </a:p>
          <a:p>
            <a:pPr algn="ctr"/>
            <a:r>
              <a:rPr lang="ru-RU" sz="6500" b="0" dirty="0">
                <a:latin typeface="Times New Roman" pitchFamily="18" charset="0"/>
                <a:cs typeface="Times New Roman" pitchFamily="18" charset="0"/>
              </a:rPr>
              <a:t>пос.Трудолюбовка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минералы\IMG-0d6e8365678443206bf804cae0e1a2de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6383" b="2128"/>
          <a:stretch>
            <a:fillRect/>
          </a:stretch>
        </p:blipFill>
        <p:spPr bwMode="auto">
          <a:xfrm>
            <a:off x="357158" y="1714488"/>
            <a:ext cx="4191029" cy="3286148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72066" y="857232"/>
            <a:ext cx="3471858" cy="1346224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Гора Каблук с. Скалистое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500042"/>
            <a:ext cx="4040188" cy="1214446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Горный массив Карадаг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72066" y="714356"/>
            <a:ext cx="3686172" cy="639762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Мыс Фиолент</a:t>
            </a:r>
          </a:p>
        </p:txBody>
      </p:sp>
      <p:pic>
        <p:nvPicPr>
          <p:cNvPr id="9218" name="Picture 2" descr="F:\минералы\IMG_20240409_135421_3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524767" y="1708481"/>
            <a:ext cx="3567883" cy="4757177"/>
          </a:xfrm>
          <a:prstGeom prst="rect">
            <a:avLst/>
          </a:prstGeom>
          <a:noFill/>
        </p:spPr>
      </p:pic>
      <p:pic>
        <p:nvPicPr>
          <p:cNvPr id="9219" name="Picture 3" descr="F:\минералы\IMG_20230724_0719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contrast="7000"/>
          </a:blip>
          <a:srcRect l="4832" t="1808" r="4836" b="20449"/>
          <a:stretch>
            <a:fillRect/>
          </a:stretch>
        </p:blipFill>
        <p:spPr bwMode="auto">
          <a:xfrm>
            <a:off x="4592936" y="1708481"/>
            <a:ext cx="4122468" cy="4741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285729"/>
            <a:ext cx="8286808" cy="71438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Город-крепость Мангуп-Кале</a:t>
            </a:r>
          </a:p>
        </p:txBody>
      </p:sp>
      <p:pic>
        <p:nvPicPr>
          <p:cNvPr id="15362" name="Picture 2" descr="F:\минералы\IMG_20230101_1305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3527024" cy="4713535"/>
          </a:xfrm>
          <a:prstGeom prst="rect">
            <a:avLst/>
          </a:prstGeom>
          <a:noFill/>
        </p:spPr>
      </p:pic>
      <p:pic>
        <p:nvPicPr>
          <p:cNvPr id="15363" name="Picture 3" descr="F:\минералы\IMG_20230101_1323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57298"/>
            <a:ext cx="3500462" cy="4678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28" y="500043"/>
            <a:ext cx="6357982" cy="642942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Водопад Учан-Су</a:t>
            </a:r>
          </a:p>
        </p:txBody>
      </p:sp>
      <p:pic>
        <p:nvPicPr>
          <p:cNvPr id="16386" name="Picture 2" descr="F:\минералы\IMG-8e247665916f284963f8fa8e4b317a0c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0762" y="2076636"/>
            <a:ext cx="4611693" cy="3458770"/>
          </a:xfrm>
          <a:prstGeom prst="rect">
            <a:avLst/>
          </a:prstGeom>
          <a:noFill/>
        </p:spPr>
      </p:pic>
      <p:pic>
        <p:nvPicPr>
          <p:cNvPr id="16387" name="Picture 3" descr="F:\минералы\IMG-1661b87c43a85eb3f18d87619af3b220-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134441" y="2080610"/>
            <a:ext cx="4643471" cy="3482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минералы\тропа.PNG"/>
          <p:cNvPicPr>
            <a:picLocks noChangeAspect="1" noChangeArrowheads="1"/>
          </p:cNvPicPr>
          <p:nvPr/>
        </p:nvPicPr>
        <p:blipFill>
          <a:blip r:embed="rId2">
            <a:lum bright="1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5918" y="285728"/>
            <a:ext cx="5186370" cy="857255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Пещерный город Бакла</a:t>
            </a:r>
          </a:p>
        </p:txBody>
      </p:sp>
      <p:pic>
        <p:nvPicPr>
          <p:cNvPr id="13315" name="Picture 3" descr="F:\минералы\IMG-6e8af738842bf6673a12732873a7ba34-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357430"/>
            <a:ext cx="4286280" cy="3214710"/>
          </a:xfrm>
          <a:prstGeom prst="rect">
            <a:avLst/>
          </a:prstGeom>
          <a:noFill/>
        </p:spPr>
      </p:pic>
      <p:pic>
        <p:nvPicPr>
          <p:cNvPr id="11" name="Picture 2" descr="F:\минералы\IMG-253519e303e470cf9ad47b02c4fe0eb6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034" y="1714488"/>
            <a:ext cx="3321867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минералы\IMG_20240409_093619_4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857232"/>
            <a:ext cx="3714776" cy="4953034"/>
          </a:xfrm>
          <a:prstGeom prst="rect">
            <a:avLst/>
          </a:prstGeom>
          <a:noFill/>
        </p:spPr>
      </p:pic>
      <p:pic>
        <p:nvPicPr>
          <p:cNvPr id="6148" name="Picture 4" descr="F:\минералы\IMG_20240410_073752.jpg"/>
          <p:cNvPicPr>
            <a:picLocks noChangeAspect="1" noChangeArrowheads="1"/>
          </p:cNvPicPr>
          <p:nvPr/>
        </p:nvPicPr>
        <p:blipFill>
          <a:blip r:embed="rId4" cstate="print"/>
          <a:srcRect l="4222" t="5346" r="4421" b="4071"/>
          <a:stretch>
            <a:fillRect/>
          </a:stretch>
        </p:blipFill>
        <p:spPr bwMode="auto">
          <a:xfrm flipH="1" flipV="1">
            <a:off x="4857752" y="214290"/>
            <a:ext cx="2994183" cy="2221491"/>
          </a:xfrm>
          <a:prstGeom prst="rect">
            <a:avLst/>
          </a:prstGeom>
          <a:noFill/>
        </p:spPr>
      </p:pic>
      <p:pic>
        <p:nvPicPr>
          <p:cNvPr id="6149" name="Picture 5" descr="F:\минералы\IMG_20240401_135453.jpg"/>
          <p:cNvPicPr>
            <a:picLocks noChangeAspect="1" noChangeArrowheads="1"/>
          </p:cNvPicPr>
          <p:nvPr/>
        </p:nvPicPr>
        <p:blipFill>
          <a:blip r:embed="rId5" cstate="print"/>
          <a:srcRect l="12208" t="10877"/>
          <a:stretch>
            <a:fillRect/>
          </a:stretch>
        </p:blipFill>
        <p:spPr bwMode="auto">
          <a:xfrm>
            <a:off x="4929190" y="4429132"/>
            <a:ext cx="2857520" cy="2170641"/>
          </a:xfrm>
          <a:prstGeom prst="rect">
            <a:avLst/>
          </a:prstGeom>
          <a:noFill/>
        </p:spPr>
      </p:pic>
      <p:pic>
        <p:nvPicPr>
          <p:cNvPr id="2050" name="Picture 2" descr="F:\минералы\IMG_20240410_073757.jpg"/>
          <p:cNvPicPr>
            <a:picLocks noChangeAspect="1" noChangeArrowheads="1"/>
          </p:cNvPicPr>
          <p:nvPr/>
        </p:nvPicPr>
        <p:blipFill>
          <a:blip r:embed="rId6" cstate="print"/>
          <a:srcRect l="22508" t="25330" r="30106" b="44589"/>
          <a:stretch>
            <a:fillRect/>
          </a:stretch>
        </p:blipFill>
        <p:spPr bwMode="auto">
          <a:xfrm>
            <a:off x="4643438" y="2571744"/>
            <a:ext cx="3609499" cy="171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F:\минералы\IMG_20240410_082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857652" cy="2886588"/>
          </a:xfrm>
          <a:prstGeom prst="rect">
            <a:avLst/>
          </a:prstGeom>
          <a:noFill/>
        </p:spPr>
      </p:pic>
      <p:pic>
        <p:nvPicPr>
          <p:cNvPr id="8195" name="Picture 3" descr="F:\минералы\IMG_20240411_083030.jpg"/>
          <p:cNvPicPr>
            <a:picLocks noChangeAspect="1" noChangeArrowheads="1"/>
          </p:cNvPicPr>
          <p:nvPr/>
        </p:nvPicPr>
        <p:blipFill>
          <a:blip r:embed="rId4" cstate="print"/>
          <a:srcRect l="5201"/>
          <a:stretch>
            <a:fillRect/>
          </a:stretch>
        </p:blipFill>
        <p:spPr bwMode="auto">
          <a:xfrm>
            <a:off x="357158" y="3500438"/>
            <a:ext cx="3906588" cy="3083572"/>
          </a:xfrm>
          <a:prstGeom prst="rect">
            <a:avLst/>
          </a:prstGeom>
          <a:noFill/>
        </p:spPr>
      </p:pic>
      <p:pic>
        <p:nvPicPr>
          <p:cNvPr id="8196" name="Picture 4" descr="F:\минералы\IMG_20240410_081726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13167" b="14636"/>
          <a:stretch>
            <a:fillRect/>
          </a:stretch>
        </p:blipFill>
        <p:spPr bwMode="auto">
          <a:xfrm>
            <a:off x="4929190" y="285728"/>
            <a:ext cx="3786214" cy="3143272"/>
          </a:xfrm>
          <a:prstGeom prst="rect">
            <a:avLst/>
          </a:prstGeom>
          <a:noFill/>
        </p:spPr>
      </p:pic>
      <p:pic>
        <p:nvPicPr>
          <p:cNvPr id="8197" name="Picture 5" descr="F:\минералы\IMG_20240410_0816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714752"/>
            <a:ext cx="3806046" cy="2847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Первомайский карьер</a:t>
            </a:r>
          </a:p>
        </p:txBody>
      </p:sp>
      <p:pic>
        <p:nvPicPr>
          <p:cNvPr id="4" name="Picture 2" descr="F:\минералы\Screenshot_2024-04-10-18-13-01-000_com.yandex.browser.jpg"/>
          <p:cNvPicPr>
            <a:picLocks noChangeAspect="1" noChangeArrowheads="1"/>
          </p:cNvPicPr>
          <p:nvPr/>
        </p:nvPicPr>
        <p:blipFill>
          <a:blip r:embed="rId3" cstate="print"/>
          <a:srcRect l="1887" t="26687" b="25667"/>
          <a:stretch>
            <a:fillRect/>
          </a:stretch>
        </p:blipFill>
        <p:spPr bwMode="auto">
          <a:xfrm>
            <a:off x="285720" y="1785926"/>
            <a:ext cx="3714776" cy="4008932"/>
          </a:xfrm>
          <a:prstGeom prst="rect">
            <a:avLst/>
          </a:prstGeom>
          <a:noFill/>
        </p:spPr>
      </p:pic>
      <p:pic>
        <p:nvPicPr>
          <p:cNvPr id="5" name="Picture 3" descr="F:\минералы\IMG_20240410_181214.jpg"/>
          <p:cNvPicPr>
            <a:picLocks noChangeAspect="1" noChangeArrowheads="1"/>
          </p:cNvPicPr>
          <p:nvPr/>
        </p:nvPicPr>
        <p:blipFill>
          <a:blip r:embed="rId4" cstate="print">
            <a:lum bright="4000" contrast="28000"/>
          </a:blip>
          <a:srcRect l="28086" t="18604" r="5339" b="8386"/>
          <a:stretch>
            <a:fillRect/>
          </a:stretch>
        </p:blipFill>
        <p:spPr bwMode="auto">
          <a:xfrm>
            <a:off x="4214810" y="1928802"/>
            <a:ext cx="4526788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928934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минералы\IMG_20240414_141608_796.jpg"/>
          <p:cNvPicPr>
            <a:picLocks noChangeAspect="1" noChangeArrowheads="1"/>
          </p:cNvPicPr>
          <p:nvPr/>
        </p:nvPicPr>
        <p:blipFill>
          <a:blip r:embed="rId3">
            <a:lum bright="7000" contrast="22000"/>
          </a:blip>
          <a:srcRect/>
          <a:stretch>
            <a:fillRect/>
          </a:stretch>
        </p:blipFill>
        <p:spPr bwMode="auto">
          <a:xfrm>
            <a:off x="428596" y="714356"/>
            <a:ext cx="3940032" cy="5499717"/>
          </a:xfrm>
          <a:prstGeom prst="rect">
            <a:avLst/>
          </a:prstGeom>
          <a:noFill/>
        </p:spPr>
      </p:pic>
      <p:pic>
        <p:nvPicPr>
          <p:cNvPr id="7171" name="Picture 3" descr="F:\минералы\IMG_20240414_141608_332.jpg"/>
          <p:cNvPicPr>
            <a:picLocks noChangeAspect="1" noChangeArrowheads="1"/>
          </p:cNvPicPr>
          <p:nvPr/>
        </p:nvPicPr>
        <p:blipFill>
          <a:blip r:embed="rId4">
            <a:lum bright="14000" contrast="26000"/>
          </a:blip>
          <a:srcRect/>
          <a:stretch>
            <a:fillRect/>
          </a:stretch>
        </p:blipFill>
        <p:spPr bwMode="auto">
          <a:xfrm>
            <a:off x="4714876" y="714356"/>
            <a:ext cx="3941146" cy="547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F:\минералы\IMG-517bdfaa7adc3ec4f8ee147f246eae28-V.jpg"/>
          <p:cNvPicPr>
            <a:picLocks noChangeAspect="1" noChangeArrowheads="1"/>
          </p:cNvPicPr>
          <p:nvPr/>
        </p:nvPicPr>
        <p:blipFill>
          <a:blip r:embed="rId3"/>
          <a:srcRect l="13726" t="11135" r="-271"/>
          <a:stretch>
            <a:fillRect/>
          </a:stretch>
        </p:blipFill>
        <p:spPr bwMode="auto">
          <a:xfrm flipH="1">
            <a:off x="4929190" y="3643314"/>
            <a:ext cx="3833808" cy="2952444"/>
          </a:xfrm>
          <a:prstGeom prst="rect">
            <a:avLst/>
          </a:prstGeom>
          <a:noFill/>
        </p:spPr>
      </p:pic>
      <p:pic>
        <p:nvPicPr>
          <p:cNvPr id="2053" name="Picture 5" descr="F:\минералы\tW9oozH87X4.jpg"/>
          <p:cNvPicPr>
            <a:picLocks noChangeAspect="1" noChangeArrowheads="1"/>
          </p:cNvPicPr>
          <p:nvPr/>
        </p:nvPicPr>
        <p:blipFill>
          <a:blip r:embed="rId4" cstate="print"/>
          <a:srcRect l="11875" t="15875"/>
          <a:stretch>
            <a:fillRect/>
          </a:stretch>
        </p:blipFill>
        <p:spPr bwMode="auto">
          <a:xfrm>
            <a:off x="357158" y="357166"/>
            <a:ext cx="4214842" cy="3009774"/>
          </a:xfrm>
          <a:prstGeom prst="rect">
            <a:avLst/>
          </a:prstGeom>
          <a:noFill/>
        </p:spPr>
      </p:pic>
      <p:pic>
        <p:nvPicPr>
          <p:cNvPr id="2054" name="Picture 6" descr="F:\минералы\IMG-106b28a634fcacf66fbcfd2783cbf00e-V.jpg"/>
          <p:cNvPicPr>
            <a:picLocks noChangeAspect="1" noChangeArrowheads="1"/>
          </p:cNvPicPr>
          <p:nvPr/>
        </p:nvPicPr>
        <p:blipFill>
          <a:blip r:embed="rId5" cstate="print">
            <a:lum bright="1000" contrast="12000"/>
          </a:blip>
          <a:srcRect l="1786" t="2381"/>
          <a:stretch>
            <a:fillRect/>
          </a:stretch>
        </p:blipFill>
        <p:spPr bwMode="auto">
          <a:xfrm>
            <a:off x="357158" y="3590060"/>
            <a:ext cx="4000528" cy="2982212"/>
          </a:xfrm>
          <a:prstGeom prst="rect">
            <a:avLst/>
          </a:prstGeom>
          <a:noFill/>
        </p:spPr>
      </p:pic>
      <p:pic>
        <p:nvPicPr>
          <p:cNvPr id="2055" name="Picture 7" descr="F:\минералы\IMG-9264fdb49c3144ac076548903b5ac206-V.jpg"/>
          <p:cNvPicPr>
            <a:picLocks noChangeAspect="1" noChangeArrowheads="1"/>
          </p:cNvPicPr>
          <p:nvPr/>
        </p:nvPicPr>
        <p:blipFill>
          <a:blip r:embed="rId6">
            <a:lum bright="-3000" contrast="20000"/>
          </a:blip>
          <a:srcRect t="13890" b="14672"/>
          <a:stretch>
            <a:fillRect/>
          </a:stretch>
        </p:blipFill>
        <p:spPr bwMode="auto">
          <a:xfrm>
            <a:off x="4908221" y="357166"/>
            <a:ext cx="3807184" cy="2943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Мой край – моя Земля</a:t>
            </a:r>
          </a:p>
        </p:txBody>
      </p:sp>
      <p:pic>
        <p:nvPicPr>
          <p:cNvPr id="4" name="Picture 2" descr="F:\минералы\IMG_20240409_135417_064.jpg"/>
          <p:cNvPicPr>
            <a:picLocks noChangeAspect="1" noChangeArrowheads="1"/>
          </p:cNvPicPr>
          <p:nvPr/>
        </p:nvPicPr>
        <p:blipFill>
          <a:blip r:embed="rId3"/>
          <a:srcRect l="12519" t="17859" r="1773"/>
          <a:stretch>
            <a:fillRect/>
          </a:stretch>
        </p:blipFill>
        <p:spPr bwMode="auto">
          <a:xfrm>
            <a:off x="1357290" y="1571612"/>
            <a:ext cx="6357982" cy="4569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642918"/>
            <a:ext cx="3757610" cy="571504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Область «Познавательное развитие»: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Расширять и углублять знания детей о неживой природе и ее свойствах, их использовании человеком, воспитывать бережное и заботливое отношение к ней.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минералы\программа.PNG"/>
          <p:cNvPicPr>
            <a:picLocks noChangeAspect="1" noChangeArrowheads="1"/>
          </p:cNvPicPr>
          <p:nvPr/>
        </p:nvPicPr>
        <p:blipFill>
          <a:blip r:embed="rId3">
            <a:lum bright="-9000" contrast="30000"/>
          </a:blip>
          <a:srcRect t="1197"/>
          <a:stretch>
            <a:fillRect/>
          </a:stretch>
        </p:blipFill>
        <p:spPr bwMode="auto">
          <a:xfrm>
            <a:off x="500034" y="500042"/>
            <a:ext cx="3881440" cy="58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620688"/>
            <a:ext cx="4286280" cy="5951584"/>
          </a:xfrm>
        </p:spPr>
        <p:txBody>
          <a:bodyPr>
            <a:normAutofit/>
          </a:bodyPr>
          <a:lstStyle/>
          <a:p>
            <a:pPr marL="457200" indent="-457200"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педагог поддерживает стремление детей к наблюдениям за природными явлениями, живыми и неживыми объектами,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самостоятельному экспериментированию,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знакомит с многообразием водных ресурсов,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камней и минералов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некоторых полезных ископаемых региона проживания.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минералы\м 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4286280" cy="4249879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86380" y="785794"/>
            <a:ext cx="3143272" cy="14287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уверенность в себе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86380" y="2357430"/>
            <a:ext cx="3143272" cy="11430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комфорт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86380" y="3643314"/>
            <a:ext cx="3143272" cy="10715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чувство защищенности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4857760"/>
            <a:ext cx="3143272" cy="10715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положительные ощущения</a:t>
            </a:r>
          </a:p>
        </p:txBody>
      </p:sp>
      <p:sp>
        <p:nvSpPr>
          <p:cNvPr id="13" name="Выноска-облако 12"/>
          <p:cNvSpPr/>
          <p:nvPr/>
        </p:nvSpPr>
        <p:spPr>
          <a:xfrm>
            <a:off x="428596" y="285728"/>
            <a:ext cx="4357718" cy="3000396"/>
          </a:xfrm>
          <a:prstGeom prst="cloud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поддержка детской инициативы</a:t>
            </a:r>
            <a:endParaRPr lang="ru-RU" sz="4000" dirty="0"/>
          </a:p>
        </p:txBody>
      </p:sp>
      <p:pic>
        <p:nvPicPr>
          <p:cNvPr id="1026" name="Picture 2" descr="F:\минералы\мальчи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714752"/>
            <a:ext cx="2643206" cy="281305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Блоки Дьенеша\карти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F:\минералы\IMG_20240411_155001.jpg"/>
          <p:cNvPicPr>
            <a:picLocks noChangeAspect="1" noChangeArrowheads="1"/>
          </p:cNvPicPr>
          <p:nvPr/>
        </p:nvPicPr>
        <p:blipFill>
          <a:blip r:embed="rId3" cstate="print">
            <a:lum bright="5000" contrast="31000"/>
          </a:blip>
          <a:srcRect/>
          <a:stretch>
            <a:fillRect/>
          </a:stretch>
        </p:blipFill>
        <p:spPr bwMode="auto">
          <a:xfrm rot="5400000">
            <a:off x="1412252" y="-769365"/>
            <a:ext cx="6272748" cy="8382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95</Words>
  <Application>Microsoft Office PowerPoint</Application>
  <PresentationFormat>Экран (4:3)</PresentationFormat>
  <Paragraphs>30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Маленькие исследователи: от просмотра видеоролика до создания коллекции</vt:lpstr>
      <vt:lpstr>Охрименко Константин  «Из чего состоят Крымские горы»</vt:lpstr>
      <vt:lpstr>Презентация PowerPoint</vt:lpstr>
      <vt:lpstr>Презентация PowerPoint</vt:lpstr>
      <vt:lpstr>Мой край – моя Земля</vt:lpstr>
      <vt:lpstr>Область «Познавательное развитие»:   Расширять и углублять знания детей о неживой природе и ее свойствах, их использовании человеком, воспитывать бережное и заботливое отношение к ней. </vt:lpstr>
      <vt:lpstr>      педагог поддерживает стремление детей к наблюдениям за природными явлениями, живыми и неживыми объектами, самостоятельному экспериментированию,   знакомит с многообразием водных ресурсов, камней и минералов, некоторых полезных ископаемых региона проживания.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Чудесные камни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Гора Каблук с. Скалистое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Первомайский карьер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Маленькие исследователи от просмотра видеоролика до создания коллекции</dc:title>
  <dc:creator>Admin</dc:creator>
  <cp:lastModifiedBy>User</cp:lastModifiedBy>
  <cp:revision>63</cp:revision>
  <dcterms:created xsi:type="dcterms:W3CDTF">2024-04-14T09:13:11Z</dcterms:created>
  <dcterms:modified xsi:type="dcterms:W3CDTF">2024-04-19T15:09:08Z</dcterms:modified>
</cp:coreProperties>
</file>