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0" y="-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5BF44F-21F6-4FD0-8F6A-705FF01D781A}" type="datetimeFigureOut">
              <a:rPr lang="ru-RU" smtClean="0"/>
              <a:t>17.02.2026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A47E76-4089-4F4D-9319-F67C942A1F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5BF44F-21F6-4FD0-8F6A-705FF01D781A}" type="datetimeFigureOut">
              <a:rPr lang="ru-RU" smtClean="0"/>
              <a:t>17.02.2026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A47E76-4089-4F4D-9319-F67C942A1F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5BF44F-21F6-4FD0-8F6A-705FF01D781A}" type="datetimeFigureOut">
              <a:rPr lang="ru-RU" smtClean="0"/>
              <a:t>17.02.2026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A47E76-4089-4F4D-9319-F67C942A1F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5BF44F-21F6-4FD0-8F6A-705FF01D781A}" type="datetimeFigureOut">
              <a:rPr lang="ru-RU" smtClean="0"/>
              <a:t>17.02.2026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A47E76-4089-4F4D-9319-F67C942A1F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5BF44F-21F6-4FD0-8F6A-705FF01D781A}" type="datetimeFigureOut">
              <a:rPr lang="ru-RU" smtClean="0"/>
              <a:t>17.02.2026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A47E76-4089-4F4D-9319-F67C942A1F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5BF44F-21F6-4FD0-8F6A-705FF01D781A}" type="datetimeFigureOut">
              <a:rPr lang="ru-RU" smtClean="0"/>
              <a:t>17.02.2026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A47E76-4089-4F4D-9319-F67C942A1F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5BF44F-21F6-4FD0-8F6A-705FF01D781A}" type="datetimeFigureOut">
              <a:rPr lang="ru-RU" smtClean="0"/>
              <a:t>17.02.2026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A47E76-4089-4F4D-9319-F67C942A1F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5BF44F-21F6-4FD0-8F6A-705FF01D781A}" type="datetimeFigureOut">
              <a:rPr lang="ru-RU" smtClean="0"/>
              <a:t>17.02.2026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A47E76-4089-4F4D-9319-F67C942A1F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5BF44F-21F6-4FD0-8F6A-705FF01D781A}" type="datetimeFigureOut">
              <a:rPr lang="ru-RU" smtClean="0"/>
              <a:t>17.02.2026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A47E76-4089-4F4D-9319-F67C942A1F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5BF44F-21F6-4FD0-8F6A-705FF01D781A}" type="datetimeFigureOut">
              <a:rPr lang="ru-RU" smtClean="0"/>
              <a:t>17.02.2026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A47E76-4089-4F4D-9319-F67C942A1F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5BF44F-21F6-4FD0-8F6A-705FF01D781A}" type="datetimeFigureOut">
              <a:rPr lang="ru-RU" smtClean="0"/>
              <a:t>17.02.2026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A47E76-4089-4F4D-9319-F67C942A1F38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A5BF44F-21F6-4FD0-8F6A-705FF01D781A}" type="datetimeFigureOut">
              <a:rPr lang="ru-RU" smtClean="0"/>
              <a:t>17.02.2026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4A47E76-4089-4F4D-9319-F67C942A1F3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2376" y="476672"/>
            <a:ext cx="7772400" cy="4104456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effectLst/>
              </a:rPr>
              <a:t>И</a:t>
            </a:r>
            <a:r>
              <a:rPr lang="ru-RU" dirty="0" smtClean="0">
                <a:effectLst/>
              </a:rPr>
              <a:t>менно </a:t>
            </a:r>
            <a:r>
              <a:rPr lang="ru-RU" dirty="0">
                <a:effectLst/>
              </a:rPr>
              <a:t>Петр </a:t>
            </a:r>
            <a:r>
              <a:rPr lang="en-US" dirty="0">
                <a:effectLst/>
              </a:rPr>
              <a:t>I</a:t>
            </a:r>
            <a:r>
              <a:rPr lang="ru-RU" dirty="0">
                <a:effectLst/>
              </a:rPr>
              <a:t> стал «виновником» распространения образования в России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57109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6" y="476672"/>
            <a:ext cx="3137609" cy="5177242"/>
          </a:xfrm>
        </p:spPr>
        <p:txBody>
          <a:bodyPr>
            <a:noAutofit/>
          </a:bodyPr>
          <a:lstStyle/>
          <a:p>
            <a:r>
              <a:rPr lang="ru-RU" sz="1800" b="1" dirty="0"/>
              <a:t>Петр I уделял огромное внимание просвещению своих подданных, поэтому историки считают, что именно он стал «виновником» распространения образования в России. Император понимал необходимость </a:t>
            </a:r>
            <a:r>
              <a:rPr lang="ru-RU" sz="1800" b="1" dirty="0" err="1"/>
              <a:t>подобнои</a:t>
            </a:r>
            <a:r>
              <a:rPr lang="ru-RU" sz="1800" b="1" dirty="0"/>
              <a:t>̆ реформы: во-первых, он хотел поднять </a:t>
            </a:r>
            <a:r>
              <a:rPr lang="ru-RU" sz="1800" b="1" dirty="0" err="1"/>
              <a:t>культурныи</a:t>
            </a:r>
            <a:r>
              <a:rPr lang="ru-RU" sz="1800" b="1" dirty="0"/>
              <a:t>̆ уровень общества, чтобы еще сильнее сблизиться с </a:t>
            </a:r>
            <a:r>
              <a:rPr lang="ru-RU" sz="1800" b="1" dirty="0" err="1"/>
              <a:t>Европои</a:t>
            </a:r>
            <a:r>
              <a:rPr lang="ru-RU" sz="1800" b="1" dirty="0"/>
              <a:t>̆.</a:t>
            </a:r>
            <a:endParaRPr lang="ru-RU" sz="1800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32" b="17119"/>
          <a:stretch/>
        </p:blipFill>
        <p:spPr bwMode="auto">
          <a:xfrm>
            <a:off x="611560" y="476672"/>
            <a:ext cx="4776415" cy="5400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018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sz="1800" b="1" dirty="0"/>
              <a:t>О</a:t>
            </a:r>
            <a:r>
              <a:rPr lang="ru-RU" sz="1800" b="1" dirty="0" smtClean="0"/>
              <a:t>бучать </a:t>
            </a:r>
            <a:r>
              <a:rPr lang="ru-RU" sz="1800" b="1" dirty="0"/>
              <a:t>население было необходимо для подготовки к армии и флоту, а для этого пришлось заложить основу общему начальному образованию.</a:t>
            </a:r>
            <a:endParaRPr lang="ru-RU" sz="1800" b="1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59" t="72656" r="63134" b="4754"/>
          <a:stretch/>
        </p:blipFill>
        <p:spPr bwMode="auto">
          <a:xfrm>
            <a:off x="467544" y="476672"/>
            <a:ext cx="4968551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37387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21648" cy="735360"/>
          </a:xfrm>
        </p:spPr>
        <p:txBody>
          <a:bodyPr>
            <a:normAutofit fontScale="90000"/>
          </a:bodyPr>
          <a:lstStyle/>
          <a:p>
            <a:r>
              <a:rPr lang="ru-RU" b="0" dirty="0">
                <a:effectLst/>
              </a:rPr>
              <a:t>Военный госпиталь в Лефортово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64088" y="1268760"/>
            <a:ext cx="3528391" cy="5040560"/>
          </a:xfrm>
        </p:spPr>
        <p:txBody>
          <a:bodyPr>
            <a:noAutofit/>
          </a:bodyPr>
          <a:lstStyle/>
          <a:p>
            <a:r>
              <a:rPr lang="ru-RU" sz="1600" dirty="0"/>
              <a:t>В результате, при Петре активно развивалось военное образование: открывались школы </a:t>
            </a:r>
            <a:r>
              <a:rPr lang="ru-RU" sz="1600" dirty="0" err="1"/>
              <a:t>пушкареи</a:t>
            </a:r>
            <a:r>
              <a:rPr lang="ru-RU" sz="1600" dirty="0"/>
              <a:t>̆, инженеров, артиллеристов, навигационные и гарнизонные школы. Многих русских даже отправляли учиться за границу. Большое внимание уделялось и медицинским учебным заведениям, так как государство нуждалось в полевых хирургах. Благодаря этому в 1706 году учреждается </a:t>
            </a:r>
            <a:r>
              <a:rPr lang="ru-RU" sz="1600" dirty="0" err="1"/>
              <a:t>первыи</a:t>
            </a:r>
            <a:r>
              <a:rPr lang="ru-RU" sz="1600" dirty="0"/>
              <a:t>̆ в Москве и России госпиталь, а годом позже — Медико-хирургическое училище (будущая Военно-медицинская академия).</a:t>
            </a:r>
            <a:endParaRPr lang="ru-RU" sz="16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4992439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35727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436096" y="476672"/>
            <a:ext cx="3240360" cy="5177242"/>
          </a:xfrm>
        </p:spPr>
        <p:txBody>
          <a:bodyPr>
            <a:noAutofit/>
          </a:bodyPr>
          <a:lstStyle/>
          <a:p>
            <a:r>
              <a:rPr lang="ru-RU" sz="2000" dirty="0"/>
              <a:t>Н</a:t>
            </a:r>
            <a:r>
              <a:rPr lang="ru-RU" sz="2000" dirty="0" smtClean="0"/>
              <a:t>ачальное </a:t>
            </a:r>
            <a:r>
              <a:rPr lang="ru-RU" sz="2000" dirty="0"/>
              <a:t>образование было обязательным для всех, кроме крепостных. За отказ учиться духовенству грозили </a:t>
            </a:r>
            <a:r>
              <a:rPr lang="ru-RU" sz="2000" dirty="0" err="1"/>
              <a:t>службои</a:t>
            </a:r>
            <a:r>
              <a:rPr lang="ru-RU" sz="2000" dirty="0"/>
              <a:t>̆ в армии и высокими налогами, а необразованным дворянам запрещали вступать в брак. К тому же успех последних на службе также зависел от обучения.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7" t="5721" r="49955"/>
          <a:stretch/>
        </p:blipFill>
        <p:spPr bwMode="auto">
          <a:xfrm>
            <a:off x="467544" y="476672"/>
            <a:ext cx="4824535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232031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16</TotalTime>
  <Words>186</Words>
  <Application>Microsoft Office PowerPoint</Application>
  <PresentationFormat>Экран (4:3)</PresentationFormat>
  <Paragraphs>6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Аспект</vt:lpstr>
      <vt:lpstr>Именно Петр I стал «виновником» распространения образования в России</vt:lpstr>
      <vt:lpstr>Презентация PowerPoint</vt:lpstr>
      <vt:lpstr>Презентация PowerPoint</vt:lpstr>
      <vt:lpstr>Военный госпиталь в Лефортово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Именно Петр I стал «виновником» распространения образования в России</dc:title>
  <dc:creator>Алексей Конатьев</dc:creator>
  <cp:lastModifiedBy>Алексей Конатьев</cp:lastModifiedBy>
  <cp:revision>2</cp:revision>
  <dcterms:created xsi:type="dcterms:W3CDTF">2026-02-17T19:09:42Z</dcterms:created>
  <dcterms:modified xsi:type="dcterms:W3CDTF">2026-02-17T19:26:15Z</dcterms:modified>
</cp:coreProperties>
</file>