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0" r:id="rId2"/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7" r:id="rId12"/>
    <p:sldId id="268" r:id="rId13"/>
    <p:sldId id="265" r:id="rId14"/>
    <p:sldId id="269" r:id="rId15"/>
    <p:sldId id="266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179D4-CA50-4002-A8B6-B0EA5F6C37BD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20559-24AA-46E5-8C7E-D835E70801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125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20559-24AA-46E5-8C7E-D835E708015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723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20559-24AA-46E5-8C7E-D835E708015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647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984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795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739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463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38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934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792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218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115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38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225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3CE7F-71A2-4A59-8718-BB0B00D41333}" type="datetimeFigureOut">
              <a:rPr lang="ru-RU" smtClean="0"/>
              <a:pPr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9F116-A2C4-4209-B25B-0D30BC613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76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 descr="C:\Users\Admin\Desktop\a99055cfabb8d243341cc6c896daeadb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4360" y="-566183"/>
            <a:ext cx="13670280" cy="7949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91578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71499" y="1255594"/>
            <a:ext cx="2784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370807"/>
              </p:ext>
            </p:extLst>
          </p:nvPr>
        </p:nvGraphicFramePr>
        <p:xfrm>
          <a:off x="2715904" y="653465"/>
          <a:ext cx="8884693" cy="6671618"/>
        </p:xfrm>
        <a:graphic>
          <a:graphicData uri="http://schemas.openxmlformats.org/drawingml/2006/table">
            <a:tbl>
              <a:tblPr firstRow="1" firstCol="1" bandRow="1"/>
              <a:tblGrid>
                <a:gridCol w="1977232"/>
                <a:gridCol w="1998649"/>
                <a:gridCol w="2071468"/>
                <a:gridCol w="2837344"/>
              </a:tblGrid>
              <a:tr h="3974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Возраст детей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 для исследования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Методики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Автор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8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5-7 лет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Межличностные отношения, эмоционально-волевая сфера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«Рисунок человека»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Маховер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8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4-7 лет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Межличностные отношения, эмоционально-волевая сфера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«Рисунок несуществующего животного»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5-7 лет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Детско-родительские отношения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«Рисунок семьи»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Маховер К.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4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4-7 лет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Межличностные отношения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«Два дома»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Вандвик И.,Экблад П.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5-7 лет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«Самооценка»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«Автопортрет»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5-7 лет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Эмоционально-личностная сфера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«Дом-дерево-человек»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Бук Д.Ж.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4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6-7 лет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Межличностные отношения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«Цветовой тест отношений»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Эткинд 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4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3-7 лет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Эмоционально-волевая сфера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Тест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Люшера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Люшер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8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4-7 лет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Межличностные отношения, эмоционально-волевая сфера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«Домики»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Орехова О.А.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15" marR="48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540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ÐÐ°ÑÑÐ¸Ð½ÐºÐ¸ Ð¿Ð¾ Ð·Ð°Ð¿ÑÐ¾ÑÑ ÐºÐ°ÑÑÐ¸Ð½ÐºÐ° Ð¾ÑÐµÐ½Ñ ÑÐ°Ð±Ð»Ð¾Ð½ Ð½Ð° Ð¿ÑÐµÐ·ÐµÐ½ÑÐ°ÑÐ¸Ñ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915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87857" y="486154"/>
            <a:ext cx="100174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способность к обучению в школе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Г.Вицлак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теста: диагностика психологической готовности детей 5,5-7 лет к школьному обучению, уровня умственного развития ребенка.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2443" y="2497540"/>
            <a:ext cx="1096711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состоит из 15 заданий. В основном все 15 заданий построены на познавательные процессы. Для каждого из них предусмотрена своя система оценок, которая оговаривается в руководстве к тесту. Все результаты заносятся в бланк регистраций. (Бланк №1) 	</a:t>
            </a:r>
            <a:r>
              <a:rPr lang="ru-RU" dirty="0"/>
              <a:t>		</a:t>
            </a:r>
          </a:p>
          <a:p>
            <a:endParaRPr lang="ru-RU" dirty="0" smtClean="0"/>
          </a:p>
          <a:p>
            <a:endParaRPr lang="ru-RU" dirty="0" smtClean="0"/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исключительно индивидуально.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позволяет диагностировать актуальный уровень умственного развития ребенка в трех областях: обучаемость, уровень развития мышления и уровень развития речи. Подсчитывается сумма полученных баллов по всем заданиям.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диагностика проводилась в II этапа. Первый раз проводилась в октябре-ноябре, кол-во детей было 32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541825"/>
              </p:ext>
            </p:extLst>
          </p:nvPr>
        </p:nvGraphicFramePr>
        <p:xfrm>
          <a:off x="874593" y="3512998"/>
          <a:ext cx="105156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  <a:gridCol w="26289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Номера заданий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Ответы ребенка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Оценка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66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ÐÐ°ÑÑÐ¸Ð½ÐºÐ¸ Ð¿Ð¾ Ð·Ð°Ð¿ÑÐ¾ÑÑ ÐºÐ°ÑÑÐ¸Ð½ÐºÐ° Ð¾ÑÐµÐ½Ñ ÑÐ°Ð±Ð»Ð¾Ð½ Ð½Ð° Ð¿ÑÐµÐ·ÐµÐ½ÑÐ°ÑÐ¸Ñ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125"/>
            <a:ext cx="12192000" cy="890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44704" y="2033516"/>
            <a:ext cx="2511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019671"/>
              </p:ext>
            </p:extLst>
          </p:nvPr>
        </p:nvGraphicFramePr>
        <p:xfrm>
          <a:off x="2056766" y="853470"/>
          <a:ext cx="9662615" cy="1008632"/>
        </p:xfrm>
        <a:graphic>
          <a:graphicData uri="http://schemas.openxmlformats.org/drawingml/2006/table">
            <a:tbl>
              <a:tblPr firstRow="1" firstCol="1" bandRow="1"/>
              <a:tblGrid>
                <a:gridCol w="1626532"/>
                <a:gridCol w="1656331"/>
                <a:gridCol w="1525839"/>
                <a:gridCol w="1399719"/>
                <a:gridCol w="897787"/>
                <a:gridCol w="1141253"/>
                <a:gridCol w="1415154"/>
              </a:tblGrid>
              <a:tr h="40224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детей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 уровень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Низкий уровень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809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 ребенка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366824"/>
              </p:ext>
            </p:extLst>
          </p:nvPr>
        </p:nvGraphicFramePr>
        <p:xfrm>
          <a:off x="2043119" y="3295895"/>
          <a:ext cx="9689910" cy="1058754"/>
        </p:xfrm>
        <a:graphic>
          <a:graphicData uri="http://schemas.openxmlformats.org/drawingml/2006/table">
            <a:tbl>
              <a:tblPr firstRow="1" firstCol="1" bandRow="1"/>
              <a:tblGrid>
                <a:gridCol w="1560241"/>
                <a:gridCol w="1588825"/>
                <a:gridCol w="1463652"/>
                <a:gridCol w="1889442"/>
                <a:gridCol w="1256671"/>
                <a:gridCol w="1257656"/>
                <a:gridCol w="673423"/>
              </a:tblGrid>
              <a:tr h="585585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Кол-во детей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 уровень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Низкий уровень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3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66%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34%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57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9050" algn="l"/>
                          <a:tab pos="114300" algn="l"/>
                        </a:tabLs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 ребенка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4844955" y="6112522"/>
            <a:ext cx="408623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725" algn="l"/>
                <a:tab pos="114300" algn="l"/>
              </a:tabLst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74460" y="2332447"/>
            <a:ext cx="9717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повторно эта же методика проводилась с апреля по май.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74460" y="5088553"/>
            <a:ext cx="98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видно, что повторная диагностика показала лучше результаты, так как на протяжении учебного года со всей группой проводилась работа по программе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И.Л.Арцишевская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03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91322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4539" y="365125"/>
            <a:ext cx="1030292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составления аналитической справки: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Аналитическая справка по итогам школьной готовности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апрель 2018 года по май 2018года мною проводилась работа по определению психологической готовности детей к началу школьного обучению.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Возрастная группа - подготовительная, дети от 6-7 лет;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Кол-во детей 32 ребенка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готовности детей к школьному обучению, уровня умственного развития ребенка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методики: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диагностическая беседа, наблюдение, тест «Способность к обучению в школе»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Г.Вицлак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тест школьной зрелости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Кёрна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Йерасека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«Графический диктант», тест мотивационная готовность к школьному обучению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Л.А.Венгер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113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ÐÐ°ÑÑÐ¸Ð½ÐºÐ¸ Ð¿Ð¾ Ð·Ð°Ð¿ÑÐ¾ÑÑ ÐºÐ°ÑÑÐ¸Ð½ÐºÐ° Ð¾ÑÐµÐ½Ñ ÑÐ°Ð±Ð»Ð¾Ð½ Ð½Ð° Ð¿ÑÐµÐ·ÐµÐ½ÑÐ°ÑÐ¸Ñ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0130" y="365125"/>
            <a:ext cx="8420669" cy="60199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Объекты исследования: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Школьная мотивация.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Развитие мелкой моторики ( штриховка, рисунок по образцу)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Общая осведомлённость.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Фонематический слух.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Механическая память ( рисуночный стимульный материал).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Коммуникативные умения.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Восприятие, зрительная дифференцировка, работа по образцу -  корректурная проба.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читать, знание букв.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0" algn="ctr">
              <a:lnSpc>
                <a:spcPct val="107000"/>
              </a:lnSpc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 всем тестовым заданиям дети показали высокие и средние результаты.</a:t>
            </a:r>
            <a: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говорит в целом о хорошо поставленной педагогами и администрацией ДОУ работе по подготовке детей в школе.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50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9438"/>
            <a:ext cx="12192000" cy="91322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31544" y="365125"/>
            <a:ext cx="10317707" cy="663181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педагогам и родителям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общем высоком уровне готовности детей к школьному обучению недостаточно работы уделяется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развитию воображения, в частности, речевого творчества. 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Данный факт нашёл отражение в результатах упражнения «История в картинках». Дети составляют рассказ по трем сюжетным картинкам, верно интерпретирую содержание и последовательность событий, однако, их рассказы как правило мало эмоциональны, бедны по составу.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необходимо работать над 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формированием позитивной школьной мотивации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Дети в большинстве говорят о том, что хотят посещать школу из - за конфеты и игрушек. Вопрос формирования детальных представлений о школьном обучении очень важен, так как наличие положительной мотивации даёт ребёнку дополнительный резерв при начале обучения, повышает его стрессоустойчивость, снижает тревогу. Такую задачу могут решать сюжетно- ролевые игры, возможно их проведение с привлечением старших братьев и сестёр, обучающихся в школе. Также формированию активной позиции школьника способствуют различного рода ролевые игры на школьную тематику.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Педагог- психолог __________________________________Ниязова С.С.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44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Documents and Settings\Admin\Рабочий стол\b5c1de0a8cfcf5e57f2a6e28f84dc74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78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31323" y="3016332"/>
            <a:ext cx="6768935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790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182878"/>
            <a:ext cx="12382500" cy="84867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92321" y="-1455833"/>
            <a:ext cx="897567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b="1" cap="none" spc="0" dirty="0" smtClean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cap="none" spc="0" dirty="0" smtClean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cap="none" spc="0" dirty="0" smtClean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cap="none" spc="0" dirty="0" smtClean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cap="none" spc="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b="1" cap="none" spc="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«Солнышко» с. Мазанка»</a:t>
            </a:r>
          </a:p>
          <a:p>
            <a:pPr algn="ctr"/>
            <a:r>
              <a:rPr lang="ru-RU" b="1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Симферопольского района Республики Крым</a:t>
            </a:r>
            <a:endParaRPr lang="ru-RU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6732" y="1149400"/>
            <a:ext cx="10623293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600" dirty="0" smtClean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</a:t>
            </a:r>
            <a:r>
              <a:rPr lang="ru-RU" sz="3600" b="0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школы молодого</a:t>
            </a:r>
          </a:p>
          <a:p>
            <a:pPr algn="ctr"/>
            <a:r>
              <a:rPr lang="ru-RU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педагога-психолога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«Организация психодиагностической работы»</a:t>
            </a:r>
          </a:p>
          <a:p>
            <a:pPr algn="ctr"/>
            <a:endParaRPr lang="ru-RU" sz="3600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0" cap="none" spc="0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0" cap="none" spc="0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b="1" dirty="0" smtClean="0">
              <a:ln w="0"/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n w="0"/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педагог-психолог Ниязова С.С</a:t>
            </a:r>
          </a:p>
          <a:p>
            <a:pPr algn="r"/>
            <a:endParaRPr lang="ru-RU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n w="0"/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2018г.</a:t>
            </a:r>
            <a:r>
              <a:rPr lang="ru-RU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cap="none" spc="0" dirty="0">
              <a:ln w="0"/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92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2" name="Picture 8" descr="ÐÐ°ÑÑÐ¸Ð½ÐºÐ¸ Ð¿Ð¾ Ð·Ð°Ð¿ÑÐ¾ÑÑ ÑÐ°Ð±Ð»Ð¾Ð½Ñ Ð¿ÑÐµÐ·ÐµÐ½ÑÐ°ÑÐ¸Ð¹ Ð¾ÑÐµÐ½Ñ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60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003634" y="2967335"/>
            <a:ext cx="18473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44203" y="1027906"/>
            <a:ext cx="3985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ПЛАН: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44203" y="2967335"/>
            <a:ext cx="3343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651378" y="1768860"/>
            <a:ext cx="95261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Что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психодиагностика?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Цель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психодиагностики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По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направлениям ведется психодиагностическая работа в ДОУ?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Где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отражено содержание психодиагностической работы с детьми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Виды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диагностики, введение журналов, перечень диагностических методик;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Примерный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составления аналитической справки.</a:t>
            </a:r>
          </a:p>
        </p:txBody>
      </p:sp>
    </p:spTree>
    <p:extLst>
      <p:ext uri="{BB962C8B-B14F-4D97-AF65-F5344CB8AC3E}">
        <p14:creationId xmlns:p14="http://schemas.microsoft.com/office/powerpoint/2010/main" val="389546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96633" cy="921060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8200" y="365125"/>
            <a:ext cx="978544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получение своевременной информации об индивидуально-психологических особенностях детей, динамике процесса их развития, необходимой для оказания психологической помощи воспитанникам, родителям и педагогам; выявление возможностей и интересов, способностей, склонностей детей для обеспечения полноценного личностного развития.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32764" y="3452885"/>
            <a:ext cx="9190630" cy="372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14300" algn="l"/>
              </a:tabLst>
            </a:pP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14300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психологических особенностей и развития ребенка начинается с 3-х лет и ведется в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трех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направлениях изучение: 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114300" algn="l"/>
              </a:tabLst>
            </a:pP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познавательной сферы;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Tx/>
              <a:buChar char="-"/>
              <a:tabLst>
                <a:tab pos="114300" algn="l"/>
              </a:tabLst>
            </a:pP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эмоционально-волевой сферы;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14300" algn="l"/>
              </a:tabLst>
            </a:pPr>
            <a:r>
              <a:rPr lang="ru-RU" sz="2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 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ежличностных отношений.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40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9144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8200" y="1027906"/>
            <a:ext cx="10515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диагностики ведется в соответствии с годовым планом педагога-психолога, где указываются сроки его проведения и цели. </a:t>
            </a:r>
          </a:p>
          <a:p>
            <a:pPr algn="ctr"/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(Журнал ежедневного учета времени).</a:t>
            </a:r>
          </a:p>
          <a:p>
            <a:r>
              <a:rPr lang="ru-RU" dirty="0" smtClean="0"/>
              <a:t>			</a:t>
            </a:r>
            <a:r>
              <a:rPr lang="ru-RU" dirty="0"/>
              <a:t>					</a:t>
            </a:r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166687"/>
              </p:ext>
            </p:extLst>
          </p:nvPr>
        </p:nvGraphicFramePr>
        <p:xfrm>
          <a:off x="838200" y="2993901"/>
          <a:ext cx="10809026" cy="930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5852"/>
                <a:gridCol w="3120485"/>
                <a:gridCol w="2113288"/>
                <a:gridCol w="1746075"/>
                <a:gridCol w="1245490"/>
                <a:gridCol w="1647836"/>
              </a:tblGrid>
              <a:tr h="93087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работы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Краткое содержание работы	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кем проводилось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	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Примечание</a:t>
                      </a:r>
                    </a:p>
                    <a:p>
                      <a:pPr algn="ctr"/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38200" y="3870236"/>
            <a:ext cx="100311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проведенных исследований фиксируются в журнале диагностической работы. Если же это групповая диагностика то, данные фиксируем в журнале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546481"/>
              </p:ext>
            </p:extLst>
          </p:nvPr>
        </p:nvGraphicFramePr>
        <p:xfrm>
          <a:off x="838200" y="5608521"/>
          <a:ext cx="1086930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188"/>
                <a:gridCol w="2759669"/>
                <a:gridCol w="2196429"/>
                <a:gridCol w="2196429"/>
                <a:gridCol w="208359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Группа, возраст, кол-во детей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Группа, возраст, кол-во детей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Краткое содержание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44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7629961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178366"/>
              </p:ext>
            </p:extLst>
          </p:nvPr>
        </p:nvGraphicFramePr>
        <p:xfrm>
          <a:off x="889948" y="4810239"/>
          <a:ext cx="10463852" cy="1003706"/>
        </p:xfrm>
        <a:graphic>
          <a:graphicData uri="http://schemas.openxmlformats.org/drawingml/2006/table">
            <a:tbl>
              <a:tblPr firstRow="1" firstCol="1" bandRow="1"/>
              <a:tblGrid>
                <a:gridCol w="3795500"/>
                <a:gridCol w="3334176"/>
                <a:gridCol w="3334176"/>
              </a:tblGrid>
              <a:tr h="5018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6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работы</a:t>
                      </a:r>
                      <a:endParaRPr lang="ru-RU" sz="16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Результаты</a:t>
                      </a:r>
                      <a:endParaRPr lang="ru-RU" sz="16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50185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89948" y="-791914"/>
            <a:ext cx="10412104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lang="ru-RU" alt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lang="ru-RU" alt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же это индивидуальная диагностика, то заводим на каждого ребенка диагностическую карту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(индивидуальную).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lang="ru-RU" alt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Ф.И. ребенка________________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Дата рождения____________________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Адрес____________________________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Сведения о семье___________________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Группа детского сада________________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показатели здоровья________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82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1219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3581" y="1027906"/>
            <a:ext cx="945789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Диагностическое направление подразделяется на следующие виды: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600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2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скрининговая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диагностика;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диагностика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в рамках </a:t>
            </a:r>
            <a:r>
              <a:rPr lang="ru-RU" sz="32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ПМПк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диагностика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запросу;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дополнительно – диагностика родителей и диагностика педагогов дошкольного учреждения.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9412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12192000" cy="76200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60811" y="2279176"/>
            <a:ext cx="818865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Скрининговая</a:t>
            </a: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</a:t>
            </a: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плановое мероприятие, которое проводится ежегодно в марте,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апреле и мае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уровня развития познавательных процессов детей и соотнесение их с возрастной нормой, а также выявление трудностей в эмоционально-волевой сфере детей. </a:t>
            </a:r>
          </a:p>
        </p:txBody>
      </p:sp>
    </p:spTree>
    <p:extLst>
      <p:ext uri="{BB962C8B-B14F-4D97-AF65-F5344CB8AC3E}">
        <p14:creationId xmlns:p14="http://schemas.microsoft.com/office/powerpoint/2010/main" val="154562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914400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849741"/>
              </p:ext>
            </p:extLst>
          </p:nvPr>
        </p:nvGraphicFramePr>
        <p:xfrm>
          <a:off x="641445" y="768598"/>
          <a:ext cx="10712356" cy="77019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0642"/>
                <a:gridCol w="2507865"/>
                <a:gridCol w="3269273"/>
                <a:gridCol w="3384576"/>
              </a:tblGrid>
              <a:tr h="5187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 детей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 для исследования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Методики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</a:tr>
              <a:tr h="1178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3-4 года (вторая младшая группа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Игровая деятельность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Наглядно-действенное мышление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Наблюдение, экспертная оценка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«Разрезная картинка»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Эльконин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Д.Б.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Марцинковская Т.Г.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</a:tr>
              <a:tr h="150346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4-5лет (средняя группа)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Игровая деятельность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Воображение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Предпосылки логического мышления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Наблюдение, экспертная оценка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Дорисовывание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фигур»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«Четвертый лишний»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Эльконин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Д.Б.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Дьяченко О.М.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Забрамная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С.Д.,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Боровик О.Д.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</a:tr>
              <a:tr h="112551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5-6лет (старшая группа)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Игровая деятельность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Мышление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Самооценка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Наблюдение, экспертная оценка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«Последовательность событий»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«Лесенка»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Эльконин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Д.Б.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Бернштейн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Щур В.Г.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</a:tr>
              <a:tr h="150346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6-7лет (подготовительная группа)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Игровая деятельность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Произвольность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Самооценка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Школьная зрелость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Наблюдение, экспертная оценка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Графический диктант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«Улицы»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Ориентировочный тест школьной зрелости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Эльконин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Д.Б.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Эльконин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Д.Б.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Модификация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Дембо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-Рубинштейна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Керн-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Йрасек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8" marR="42168" marT="0" marB="0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376246" y="165071"/>
            <a:ext cx="482521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Содержание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скрининговой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диагностики, таблица №1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4264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834</Words>
  <Application>Microsoft Office PowerPoint</Application>
  <PresentationFormat>Произвольный</PresentationFormat>
  <Paragraphs>254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Admin</cp:lastModifiedBy>
  <cp:revision>30</cp:revision>
  <dcterms:created xsi:type="dcterms:W3CDTF">2018-09-12T07:46:10Z</dcterms:created>
  <dcterms:modified xsi:type="dcterms:W3CDTF">2018-09-19T20:51:30Z</dcterms:modified>
</cp:coreProperties>
</file>