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76" r:id="rId2"/>
    <p:sldId id="257" r:id="rId3"/>
    <p:sldId id="258" r:id="rId4"/>
    <p:sldId id="259" r:id="rId5"/>
    <p:sldId id="260" r:id="rId6"/>
    <p:sldId id="261" r:id="rId7"/>
    <p:sldId id="262" r:id="rId8"/>
    <p:sldId id="277" r:id="rId9"/>
    <p:sldId id="263" r:id="rId10"/>
    <p:sldId id="264" r:id="rId11"/>
    <p:sldId id="266" r:id="rId12"/>
    <p:sldId id="265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Animation="0" useTimings="0">
    <p:present/>
    <p:sldAll/>
    <p:penClr>
      <a:schemeClr val="tx2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113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D9F089-8677-447C-B778-B3D38E565501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F1BB09-D4ED-4C69-9F0C-168ECF2F38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1041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1 - жилой дом; 2 -цветник; 3 – теплица,4 – баня; 5 - бак с водой; 6 - огород для овощей; 7 - плодово-ягодные кустарники.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656CB-461D-4666-9695-E996E59DFD00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1 - жилой дом; 2 -цветник; 3 –теплица;4 – баня; 5 - бак с водой; 6 - огород для овощей;7 - плодово-ягодные кустарники;.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656CB-461D-4666-9695-E996E59DFD00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656CB-461D-4666-9695-E996E59DFD00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25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25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25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250"/>
    </mc:Choice>
    <mc:Fallback xmlns="">
      <p:transition spd="slow"/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692696"/>
            <a:ext cx="8363272" cy="54334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36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ДЕЙСТВИЯ С ОБЫКНОВЕННЫМИ И ДЕСЯТИЧНЫМИ ДРОБЯМИ.</a:t>
            </a:r>
          </a:p>
          <a:p>
            <a:pPr marL="0" indent="0" algn="ctr">
              <a:buNone/>
            </a:pPr>
            <a:endParaRPr lang="ru-RU" sz="36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ru-RU" sz="3600" b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ПРАКТИКО-ОРИЕНТИРОВАННЫЕ </a:t>
            </a:r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ЗАДАЧИ.</a:t>
            </a:r>
          </a:p>
          <a:p>
            <a:pPr marL="0" indent="0" algn="ctr"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ТИП 1.ЗЕМЕЛЬНЫЙ УЧАСТОК.</a:t>
            </a:r>
            <a:endParaRPr lang="ru-RU" sz="3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4421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3991" y="823272"/>
            <a:ext cx="8592993" cy="17561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54828"/>
          <a:stretch/>
        </p:blipFill>
        <p:spPr>
          <a:xfrm>
            <a:off x="283991" y="3155546"/>
            <a:ext cx="8592993" cy="144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737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666" y="776857"/>
            <a:ext cx="7339677" cy="568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06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5635" y="718213"/>
            <a:ext cx="3988484" cy="5819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531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85795"/>
            <a:ext cx="7772400" cy="2814656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Приемы решения практико-ориентированных</a:t>
            </a:r>
            <a:endParaRPr lang="ru-RU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0972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Что нужно уметь </a:t>
            </a:r>
            <a:endParaRPr lang="ru-RU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14422"/>
            <a:ext cx="8572560" cy="4911741"/>
          </a:xfrm>
        </p:spPr>
        <p:txBody>
          <a:bodyPr>
            <a:normAutofit fontScale="25000" lnSpcReduction="20000"/>
          </a:bodyPr>
          <a:lstStyle/>
          <a:p>
            <a:pPr marL="0" indent="0"/>
            <a:r>
              <a:rPr lang="ru-RU" sz="7200" b="1" dirty="0" smtClean="0">
                <a:latin typeface="Arial Black" pitchFamily="34" charset="0"/>
              </a:rPr>
              <a:t>Выделять ключевые фразы и основные вопросы из текста заданий.</a:t>
            </a:r>
          </a:p>
          <a:p>
            <a:pPr marL="0" indent="0"/>
            <a:r>
              <a:rPr lang="ru-RU" sz="7200" b="1" dirty="0" smtClean="0">
                <a:latin typeface="Arial Black" pitchFamily="34" charset="0"/>
              </a:rPr>
              <a:t>Уметь выполнять арифметические действия с натуральными числами, десятичными и обыкновенными дробями, производить возведение числа в степень, извлекать арифметический квадратный корень из числа.</a:t>
            </a:r>
          </a:p>
          <a:p>
            <a:pPr marL="0" indent="0"/>
            <a:r>
              <a:rPr lang="ru-RU" sz="7200" b="1" dirty="0" smtClean="0">
                <a:latin typeface="Arial Black" pitchFamily="34" charset="0"/>
              </a:rPr>
              <a:t>Уметь переводить единицы измерения.</a:t>
            </a:r>
          </a:p>
          <a:p>
            <a:pPr marL="0" indent="0"/>
            <a:r>
              <a:rPr lang="ru-RU" sz="7200" b="1" dirty="0" smtClean="0">
                <a:latin typeface="Arial Black" pitchFamily="34" charset="0"/>
              </a:rPr>
              <a:t>Уметь округлять числа.</a:t>
            </a:r>
          </a:p>
          <a:p>
            <a:pPr marL="0" indent="0"/>
            <a:r>
              <a:rPr lang="ru-RU" sz="7200" b="1" dirty="0" smtClean="0">
                <a:latin typeface="Arial Black" pitchFamily="34" charset="0"/>
              </a:rPr>
              <a:t>Уметь находить число от процента и проценты от числа. </a:t>
            </a:r>
          </a:p>
          <a:p>
            <a:pPr marL="0" indent="0"/>
            <a:r>
              <a:rPr lang="ru-RU" sz="7200" b="1" dirty="0" smtClean="0">
                <a:latin typeface="Arial Black" pitchFamily="34" charset="0"/>
              </a:rPr>
              <a:t>Уметь находить часть от числа и число по его части.</a:t>
            </a:r>
          </a:p>
          <a:p>
            <a:pPr marL="0" indent="0"/>
            <a:r>
              <a:rPr lang="ru-RU" sz="7200" b="1" dirty="0" smtClean="0">
                <a:latin typeface="Arial Black" pitchFamily="34" charset="0"/>
              </a:rPr>
              <a:t>Применять основное свойство пропорции.</a:t>
            </a:r>
          </a:p>
          <a:p>
            <a:pPr marL="0" indent="0"/>
            <a:r>
              <a:rPr lang="ru-RU" sz="7200" b="1" dirty="0" smtClean="0">
                <a:latin typeface="Arial Black" pitchFamily="34" charset="0"/>
              </a:rPr>
              <a:t>Уметь решать уравнения, неравенства.</a:t>
            </a:r>
          </a:p>
          <a:p>
            <a:pPr marL="0" indent="0"/>
            <a:r>
              <a:rPr lang="ru-RU" sz="7200" b="1" dirty="0" smtClean="0">
                <a:latin typeface="Arial Black" pitchFamily="34" charset="0"/>
              </a:rPr>
              <a:t>Разбираться в изображениях рисунков, планов и масштабе фигур на рисунках.</a:t>
            </a:r>
          </a:p>
          <a:p>
            <a:pPr marL="0" indent="0"/>
            <a:r>
              <a:rPr lang="ru-RU" sz="7200" b="1" dirty="0" smtClean="0">
                <a:latin typeface="Arial Black" pitchFamily="34" charset="0"/>
              </a:rPr>
              <a:t>Анализировать и пользоваться информацией  из таблиц.</a:t>
            </a:r>
          </a:p>
          <a:p>
            <a:pPr marL="0" indent="0"/>
            <a:r>
              <a:rPr lang="ru-RU" sz="7200" b="1" dirty="0" smtClean="0">
                <a:latin typeface="Arial Black" pitchFamily="34" charset="0"/>
              </a:rPr>
              <a:t>Анализировать и пользоваться заданными графиками</a:t>
            </a:r>
            <a:r>
              <a:rPr lang="ru-RU" sz="2800" b="1" dirty="0" smtClean="0">
                <a:latin typeface="Arial Black" pitchFamily="34" charset="0"/>
              </a:rPr>
              <a:t>.</a:t>
            </a:r>
            <a:endParaRPr lang="en-US" sz="2800" b="1" baseline="30000" dirty="0" smtClean="0">
              <a:latin typeface="Arial Black" pitchFamily="34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6643702" y="6607966"/>
            <a:ext cx="2286016" cy="5358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entury Schoolbook" pitchFamily="18" charset="0"/>
                <a:ea typeface="+mn-ea"/>
                <a:cs typeface="+mn-cs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173138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Что нужно знать </a:t>
            </a:r>
            <a:endParaRPr lang="ru-RU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14422"/>
            <a:ext cx="8572560" cy="4911741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2800" b="1" dirty="0" smtClean="0">
                <a:latin typeface="Arial Black" pitchFamily="34" charset="0"/>
              </a:rPr>
              <a:t>Формулы геометрии:</a:t>
            </a:r>
          </a:p>
          <a:p>
            <a:pPr>
              <a:buNone/>
            </a:pPr>
            <a:r>
              <a:rPr lang="ru-RU" sz="2800" b="1" dirty="0" smtClean="0">
                <a:latin typeface="Arial Black" pitchFamily="34" charset="0"/>
              </a:rPr>
              <a:t>Периметр прямоугольника: Р=</a:t>
            </a:r>
            <a:r>
              <a:rPr lang="en-US" sz="2800" b="1" dirty="0" smtClean="0">
                <a:latin typeface="Arial Black" pitchFamily="34" charset="0"/>
              </a:rPr>
              <a:t>2</a:t>
            </a:r>
            <a:r>
              <a:rPr lang="ru-RU" sz="2800" b="1" dirty="0" smtClean="0">
                <a:latin typeface="Arial Black" pitchFamily="34" charset="0"/>
              </a:rPr>
              <a:t>(а +</a:t>
            </a:r>
            <a:r>
              <a:rPr lang="en-US" sz="2800" b="1" dirty="0" smtClean="0">
                <a:latin typeface="Arial Black" pitchFamily="34" charset="0"/>
              </a:rPr>
              <a:t>b)</a:t>
            </a:r>
          </a:p>
          <a:p>
            <a:pPr>
              <a:buNone/>
            </a:pPr>
            <a:r>
              <a:rPr lang="ru-RU" sz="2800" b="1" dirty="0" smtClean="0">
                <a:latin typeface="Arial Black" pitchFamily="34" charset="0"/>
              </a:rPr>
              <a:t>Периметр квадрата: Р =4а</a:t>
            </a:r>
          </a:p>
          <a:p>
            <a:pPr>
              <a:buNone/>
            </a:pPr>
            <a:r>
              <a:rPr lang="ru-RU" sz="2800" b="1" dirty="0" smtClean="0">
                <a:latin typeface="Arial Black" pitchFamily="34" charset="0"/>
              </a:rPr>
              <a:t>Длину окружности: С= 2П</a:t>
            </a:r>
            <a:r>
              <a:rPr lang="en-US" sz="2800" b="1" dirty="0" smtClean="0">
                <a:latin typeface="Arial Black" pitchFamily="34" charset="0"/>
              </a:rPr>
              <a:t>R</a:t>
            </a:r>
          </a:p>
          <a:p>
            <a:pPr>
              <a:buNone/>
            </a:pPr>
            <a:r>
              <a:rPr lang="ru-RU" sz="2800" b="1" dirty="0" smtClean="0">
                <a:latin typeface="Arial Black" pitchFamily="34" charset="0"/>
              </a:rPr>
              <a:t>Объем </a:t>
            </a:r>
            <a:r>
              <a:rPr lang="ru-RU" sz="2800" b="1" dirty="0" err="1" smtClean="0">
                <a:latin typeface="Arial Black" pitchFamily="34" charset="0"/>
              </a:rPr>
              <a:t>параллелепи</a:t>
            </a:r>
            <a:r>
              <a:rPr lang="ru-RU" sz="2800" b="1" baseline="30000" dirty="0" smtClean="0">
                <a:latin typeface="Arial Black" pitchFamily="34" charset="0"/>
              </a:rPr>
              <a:t> </a:t>
            </a:r>
            <a:r>
              <a:rPr lang="ru-RU" sz="2800" b="1" dirty="0" err="1" smtClean="0">
                <a:latin typeface="Arial Black" pitchFamily="34" charset="0"/>
              </a:rPr>
              <a:t>педа</a:t>
            </a:r>
            <a:r>
              <a:rPr lang="en-US" sz="2800" b="1" dirty="0" smtClean="0">
                <a:latin typeface="Arial Black" pitchFamily="34" charset="0"/>
              </a:rPr>
              <a:t>:</a:t>
            </a:r>
            <a:r>
              <a:rPr lang="ru-RU" sz="2800" b="1" dirty="0" smtClean="0">
                <a:latin typeface="Arial Black" pitchFamily="34" charset="0"/>
              </a:rPr>
              <a:t> </a:t>
            </a:r>
            <a:r>
              <a:rPr lang="en-US" sz="2800" b="1" dirty="0" smtClean="0">
                <a:latin typeface="Arial Black" pitchFamily="34" charset="0"/>
              </a:rPr>
              <a:t>V= </a:t>
            </a:r>
            <a:r>
              <a:rPr lang="en-US" sz="2800" b="1" dirty="0" err="1" smtClean="0">
                <a:latin typeface="Arial Black" pitchFamily="34" charset="0"/>
              </a:rPr>
              <a:t>abc</a:t>
            </a:r>
            <a:endParaRPr lang="ru-RU" sz="2800" b="1" dirty="0" smtClean="0">
              <a:latin typeface="Arial Black" pitchFamily="34" charset="0"/>
            </a:endParaRPr>
          </a:p>
          <a:p>
            <a:pPr>
              <a:buNone/>
            </a:pPr>
            <a:r>
              <a:rPr lang="ru-RU" sz="2800" b="1" i="1" dirty="0" smtClean="0">
                <a:latin typeface="Arial Black" pitchFamily="34" charset="0"/>
              </a:rPr>
              <a:t>Площади фигур: </a:t>
            </a:r>
          </a:p>
          <a:p>
            <a:pPr>
              <a:buNone/>
            </a:pPr>
            <a:r>
              <a:rPr lang="ru-RU" sz="2800" b="1" i="1" dirty="0" smtClean="0">
                <a:latin typeface="Arial Black" pitchFamily="34" charset="0"/>
              </a:rPr>
              <a:t>Площадь прямоугольника: </a:t>
            </a:r>
            <a:r>
              <a:rPr lang="en-US" sz="2800" b="1" i="1" dirty="0" smtClean="0">
                <a:latin typeface="Arial Black" pitchFamily="34" charset="0"/>
              </a:rPr>
              <a:t>S = </a:t>
            </a:r>
            <a:r>
              <a:rPr lang="en-US" sz="2800" b="1" i="1" dirty="0" err="1" smtClean="0">
                <a:latin typeface="Arial Black" pitchFamily="34" charset="0"/>
              </a:rPr>
              <a:t>ab</a:t>
            </a:r>
            <a:endParaRPr lang="en-US" sz="2800" b="1" i="1" dirty="0" smtClean="0">
              <a:latin typeface="Arial Black" pitchFamily="34" charset="0"/>
            </a:endParaRPr>
          </a:p>
          <a:p>
            <a:pPr>
              <a:buNone/>
            </a:pPr>
            <a:r>
              <a:rPr lang="ru-RU" sz="2800" b="1" i="1" dirty="0" smtClean="0">
                <a:latin typeface="Arial Black" pitchFamily="34" charset="0"/>
              </a:rPr>
              <a:t>Площадь квадрата: </a:t>
            </a:r>
            <a:r>
              <a:rPr lang="en-US" sz="2800" b="1" i="1" dirty="0" smtClean="0">
                <a:latin typeface="Arial Black" pitchFamily="34" charset="0"/>
              </a:rPr>
              <a:t>S</a:t>
            </a:r>
            <a:r>
              <a:rPr lang="ru-RU" sz="2800" b="1" i="1" dirty="0" smtClean="0">
                <a:latin typeface="Arial Black" pitchFamily="34" charset="0"/>
              </a:rPr>
              <a:t> =</a:t>
            </a:r>
            <a:r>
              <a:rPr lang="en-US" sz="2800" b="1" i="1" dirty="0" smtClean="0">
                <a:latin typeface="Arial Black" pitchFamily="34" charset="0"/>
              </a:rPr>
              <a:t> </a:t>
            </a:r>
            <a:r>
              <a:rPr lang="ru-RU" sz="2800" b="1" i="1" dirty="0" smtClean="0">
                <a:latin typeface="Arial Black" pitchFamily="34" charset="0"/>
              </a:rPr>
              <a:t>а</a:t>
            </a:r>
            <a:r>
              <a:rPr lang="en-US" sz="2800" b="1" i="1" baseline="30000" dirty="0" smtClean="0">
                <a:latin typeface="Arial Black" pitchFamily="34" charset="0"/>
              </a:rPr>
              <a:t>2</a:t>
            </a:r>
            <a:endParaRPr lang="ru-RU" sz="2800" b="1" i="1" baseline="30000" dirty="0" smtClean="0">
              <a:latin typeface="Arial Black" pitchFamily="34" charset="0"/>
            </a:endParaRPr>
          </a:p>
          <a:p>
            <a:pPr>
              <a:buNone/>
            </a:pPr>
            <a:r>
              <a:rPr lang="ru-RU" sz="2800" b="1" i="1" dirty="0" smtClean="0">
                <a:latin typeface="Arial Black" pitchFamily="34" charset="0"/>
              </a:rPr>
              <a:t>Площадь круга: </a:t>
            </a:r>
            <a:r>
              <a:rPr lang="en-US" sz="2800" b="1" i="1" dirty="0" smtClean="0">
                <a:latin typeface="Arial Black" pitchFamily="34" charset="0"/>
              </a:rPr>
              <a:t>S </a:t>
            </a:r>
            <a:r>
              <a:rPr lang="ru-RU" sz="2800" b="1" i="1" dirty="0" smtClean="0">
                <a:latin typeface="Arial Black" pitchFamily="34" charset="0"/>
              </a:rPr>
              <a:t>= П</a:t>
            </a:r>
            <a:r>
              <a:rPr lang="en-US" sz="2800" b="1" i="1" dirty="0" smtClean="0">
                <a:latin typeface="Arial Black" pitchFamily="34" charset="0"/>
              </a:rPr>
              <a:t>R</a:t>
            </a:r>
            <a:r>
              <a:rPr lang="en-US" sz="2800" b="1" i="1" baseline="30000" dirty="0" smtClean="0">
                <a:latin typeface="Arial Black" pitchFamily="34" charset="0"/>
              </a:rPr>
              <a:t>2</a:t>
            </a:r>
          </a:p>
          <a:p>
            <a:pPr>
              <a:buNone/>
            </a:pPr>
            <a:r>
              <a:rPr lang="ru-RU" sz="2800" dirty="0" smtClean="0">
                <a:latin typeface="Arial Black" pitchFamily="34" charset="0"/>
              </a:rPr>
              <a:t>теорему Пифагора</a:t>
            </a:r>
            <a:r>
              <a:rPr lang="en-US" sz="2800" dirty="0" smtClean="0">
                <a:latin typeface="Arial Black" pitchFamily="34" charset="0"/>
              </a:rPr>
              <a:t>: c</a:t>
            </a:r>
            <a:r>
              <a:rPr lang="en-US" sz="2800" baseline="30000" dirty="0" smtClean="0">
                <a:latin typeface="Arial Black" pitchFamily="34" charset="0"/>
              </a:rPr>
              <a:t>2</a:t>
            </a:r>
            <a:r>
              <a:rPr lang="en-US" sz="2800" dirty="0" smtClean="0">
                <a:latin typeface="Arial Black" pitchFamily="34" charset="0"/>
              </a:rPr>
              <a:t>= a</a:t>
            </a:r>
            <a:r>
              <a:rPr lang="en-US" sz="2800" baseline="30000" dirty="0" smtClean="0">
                <a:latin typeface="Arial Black" pitchFamily="34" charset="0"/>
              </a:rPr>
              <a:t>2</a:t>
            </a:r>
            <a:r>
              <a:rPr lang="en-US" sz="2800" dirty="0" smtClean="0">
                <a:latin typeface="Arial Black" pitchFamily="34" charset="0"/>
              </a:rPr>
              <a:t> + b</a:t>
            </a:r>
            <a:r>
              <a:rPr lang="en-US" sz="2800" baseline="30000" dirty="0" smtClean="0">
                <a:latin typeface="Arial Black" pitchFamily="34" charset="0"/>
              </a:rPr>
              <a:t>2</a:t>
            </a:r>
            <a:endParaRPr lang="ru-RU" sz="2800" baseline="30000" dirty="0" smtClean="0">
              <a:latin typeface="Arial Black" pitchFamily="34" charset="0"/>
            </a:endParaRPr>
          </a:p>
          <a:p>
            <a:pPr marL="0" indent="0">
              <a:buNone/>
            </a:pPr>
            <a:r>
              <a:rPr lang="ru-RU" sz="2800" b="1" dirty="0" smtClean="0">
                <a:latin typeface="Arial Black" pitchFamily="34" charset="0"/>
              </a:rPr>
              <a:t>Формулы синуса, косинуса, тангенса острого угла в прямоугольном треугольнике</a:t>
            </a:r>
          </a:p>
          <a:p>
            <a:pPr>
              <a:buNone/>
            </a:pPr>
            <a:endParaRPr lang="en-US" sz="2800" b="1" baseline="30000" dirty="0" smtClean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6853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Задачи о дачном участке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z="1600" b="1" smtClean="0">
                <a:solidFill>
                  <a:schemeClr val="tx1"/>
                </a:solidFill>
              </a:rPr>
              <a:pPr/>
              <a:t>16</a:t>
            </a:fld>
            <a:endParaRPr lang="ru-RU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7589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472518" cy="3011486"/>
          </a:xfrm>
        </p:spPr>
        <p:txBody>
          <a:bodyPr>
            <a:noAutofit/>
          </a:bodyPr>
          <a:lstStyle/>
          <a:p>
            <a:r>
              <a:rPr lang="ru-RU" sz="1800" dirty="0" smtClean="0">
                <a:latin typeface="Arial Black" pitchFamily="34" charset="0"/>
              </a:rPr>
              <a:t/>
            </a:r>
            <a:br>
              <a:rPr lang="ru-RU" sz="1800" dirty="0" smtClean="0">
                <a:latin typeface="Arial Black" pitchFamily="34" charset="0"/>
              </a:rPr>
            </a:br>
            <a:endParaRPr lang="ru-RU" sz="1800" dirty="0">
              <a:latin typeface="Arial Black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723777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14876" y="0"/>
            <a:ext cx="4429124" cy="385762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2600" b="1" dirty="0" smtClean="0"/>
              <a:t>На плане изображен дачный участок по адресу: СНТ Рассвет, ул. Морская, 7 (сторона каждой клетки на плане равна 2 м). </a:t>
            </a:r>
            <a:r>
              <a:rPr lang="ru-RU" sz="2600" b="1" u="sng" dirty="0" smtClean="0">
                <a:solidFill>
                  <a:srgbClr val="009900"/>
                </a:solidFill>
              </a:rPr>
              <a:t>Участок имеет прямоугольную форму</a:t>
            </a:r>
            <a:r>
              <a:rPr lang="ru-RU" sz="2600" b="1" dirty="0" smtClean="0"/>
              <a:t>. Въезд и выезд осуществляется через единственные ворота. </a:t>
            </a:r>
          </a:p>
          <a:p>
            <a:pPr marL="0" indent="0">
              <a:buNone/>
            </a:pPr>
            <a:r>
              <a:rPr lang="ru-RU" sz="2600" b="1" u="sng" dirty="0" smtClean="0">
                <a:solidFill>
                  <a:srgbClr val="009900"/>
                </a:solidFill>
              </a:rPr>
              <a:t>Площадь, занятая жилым домом, равна 64 кв. м</a:t>
            </a:r>
            <a:r>
              <a:rPr lang="ru-RU" sz="2600" b="1" dirty="0" smtClean="0"/>
              <a:t>. Помимо жилого дома, </a:t>
            </a:r>
            <a:r>
              <a:rPr lang="ru-RU" sz="2600" b="1" dirty="0" smtClean="0">
                <a:solidFill>
                  <a:srgbClr val="009900"/>
                </a:solidFill>
              </a:rPr>
              <a:t>на участке есть баня</a:t>
            </a:r>
            <a:r>
              <a:rPr lang="ru-RU" sz="2600" b="1" dirty="0" smtClean="0"/>
              <a:t>, к которой ведет дорожка, выложенная специальным садовым покрытием. </a:t>
            </a:r>
            <a:r>
              <a:rPr lang="ru-RU" sz="2600" b="1" u="sng" dirty="0" smtClean="0">
                <a:solidFill>
                  <a:srgbClr val="009900"/>
                </a:solidFill>
              </a:rPr>
              <a:t>Между жилым домом и баней находится цветник с теплицей. Теплица отмечена на плане цифрой 3</a:t>
            </a:r>
            <a:r>
              <a:rPr lang="ru-RU" sz="2600" b="1" dirty="0" smtClean="0"/>
              <a:t>. </a:t>
            </a:r>
            <a:endParaRPr lang="ru-RU" sz="2600" dirty="0" smtClean="0"/>
          </a:p>
          <a:p>
            <a:pPr>
              <a:buNone/>
            </a:pPr>
            <a:endParaRPr lang="ru-RU" dirty="0" smtClean="0"/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3786190"/>
            <a:ext cx="871543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prstClr val="black"/>
                </a:solidFill>
              </a:rPr>
              <a:t> </a:t>
            </a:r>
            <a:r>
              <a:rPr lang="ru-RU" sz="2000" b="1" u="sng" dirty="0" smtClean="0">
                <a:solidFill>
                  <a:srgbClr val="009900"/>
                </a:solidFill>
              </a:rPr>
              <a:t>Напротив жилого дома находится бак с водой </a:t>
            </a:r>
            <a:r>
              <a:rPr lang="ru-RU" sz="2000" b="1" dirty="0" smtClean="0"/>
              <a:t>для полива растений, за ним плодово-ягодные кустарники. В глубине участка есть </a:t>
            </a:r>
            <a:r>
              <a:rPr lang="ru-RU" sz="2000" b="1" u="sng" dirty="0" smtClean="0">
                <a:solidFill>
                  <a:srgbClr val="009900"/>
                </a:solidFill>
              </a:rPr>
              <a:t>огород</a:t>
            </a:r>
            <a:r>
              <a:rPr lang="ru-RU" sz="2000" b="1" dirty="0" smtClean="0"/>
              <a:t> для выращивания овощей, </a:t>
            </a:r>
            <a:r>
              <a:rPr lang="ru-RU" sz="2000" b="1" u="sng" dirty="0" smtClean="0">
                <a:solidFill>
                  <a:srgbClr val="009900"/>
                </a:solidFill>
              </a:rPr>
              <a:t>отмеченный цифрой 6</a:t>
            </a:r>
            <a:r>
              <a:rPr lang="ru-RU" sz="2000" b="1" dirty="0" smtClean="0"/>
              <a:t>. </a:t>
            </a:r>
          </a:p>
          <a:p>
            <a:r>
              <a:rPr lang="ru-RU" sz="2000" b="1" dirty="0" smtClean="0"/>
              <a:t>Все </a:t>
            </a:r>
            <a:r>
              <a:rPr lang="ru-RU" sz="2000" b="1" u="sng" dirty="0" smtClean="0">
                <a:solidFill>
                  <a:srgbClr val="009900"/>
                </a:solidFill>
              </a:rPr>
              <a:t>дорожки </a:t>
            </a:r>
            <a:r>
              <a:rPr lang="ru-RU" sz="2000" b="1" dirty="0" smtClean="0"/>
              <a:t>внутри </a:t>
            </a:r>
            <a:r>
              <a:rPr lang="ru-RU" sz="2000" b="1" u="sng" dirty="0" smtClean="0">
                <a:solidFill>
                  <a:srgbClr val="009900"/>
                </a:solidFill>
              </a:rPr>
              <a:t>участка</a:t>
            </a:r>
            <a:r>
              <a:rPr lang="ru-RU" sz="2000" b="1" dirty="0" smtClean="0"/>
              <a:t> имеют </a:t>
            </a:r>
            <a:r>
              <a:rPr lang="ru-RU" sz="2000" b="1" u="sng" dirty="0" smtClean="0">
                <a:solidFill>
                  <a:srgbClr val="009900"/>
                </a:solidFill>
              </a:rPr>
              <a:t>ширину 1 м </a:t>
            </a:r>
            <a:r>
              <a:rPr lang="ru-RU" sz="2000" b="1" dirty="0" smtClean="0"/>
              <a:t>и застелены садовым покрытием, состоящим </a:t>
            </a:r>
            <a:r>
              <a:rPr lang="ru-RU" sz="2000" b="1" dirty="0" smtClean="0">
                <a:solidFill>
                  <a:srgbClr val="009900"/>
                </a:solidFill>
              </a:rPr>
              <a:t>из плит размером 1м </a:t>
            </a:r>
            <a:r>
              <a:rPr lang="ru-RU" sz="2000" b="1" dirty="0" err="1" smtClean="0">
                <a:solidFill>
                  <a:srgbClr val="009900"/>
                </a:solidFill>
              </a:rPr>
              <a:t>х</a:t>
            </a:r>
            <a:r>
              <a:rPr lang="ru-RU" sz="2000" b="1" dirty="0" smtClean="0">
                <a:solidFill>
                  <a:srgbClr val="009900"/>
                </a:solidFill>
              </a:rPr>
              <a:t> </a:t>
            </a:r>
            <a:r>
              <a:rPr lang="ru-RU" sz="2000" b="1" dirty="0" err="1" smtClean="0">
                <a:solidFill>
                  <a:srgbClr val="009900"/>
                </a:solidFill>
              </a:rPr>
              <a:t>1м</a:t>
            </a:r>
            <a:r>
              <a:rPr lang="ru-RU" sz="2000" b="1" dirty="0" smtClean="0"/>
              <a:t>. </a:t>
            </a:r>
            <a:r>
              <a:rPr lang="ru-RU" sz="2000" b="1" dirty="0" smtClean="0">
                <a:solidFill>
                  <a:srgbClr val="009900"/>
                </a:solidFill>
              </a:rPr>
              <a:t>Площадка вокруг дома выложена плитами такого же размера</a:t>
            </a:r>
            <a:r>
              <a:rPr lang="ru-RU" sz="2000" b="1" dirty="0" smtClean="0"/>
              <a:t>, но другой фактуры и цвета.</a:t>
            </a:r>
          </a:p>
          <a:p>
            <a:r>
              <a:rPr lang="ru-RU" sz="2000" b="1" dirty="0" smtClean="0"/>
              <a:t> К дачному участку проведено электричество. Имеется магистральное газоснабжение.</a:t>
            </a:r>
            <a:r>
              <a:rPr lang="ru-RU" sz="2800" dirty="0" smtClean="0">
                <a:solidFill>
                  <a:prstClr val="black"/>
                </a:solidFill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7764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28596" y="214290"/>
            <a:ext cx="8501122" cy="1785950"/>
          </a:xfrm>
          <a:noFill/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Для объектов, указанных в таблице, определите, </a:t>
            </a:r>
            <a:r>
              <a:rPr lang="ru-RU" sz="24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какими цифрами они обозначены на плане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Заполните таблицу, </a:t>
            </a:r>
            <a:r>
              <a:rPr lang="ru-RU" sz="24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в бланк ответов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перенесите последовательность </a:t>
            </a:r>
            <a:r>
              <a:rPr lang="ru-RU" sz="24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четырех цифр без пробелов, запятых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 других дополнительных символов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8596" y="3571876"/>
            <a:ext cx="2143140" cy="42862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Ответ :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1254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85720" y="2214554"/>
          <a:ext cx="8501125" cy="12801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2145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01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573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716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573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Объекты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Жилой дом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Цветник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Бак с водой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Баня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Цифры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Содержимое 3"/>
          <p:cNvSpPr txBox="1">
            <a:spLocks/>
          </p:cNvSpPr>
          <p:nvPr/>
        </p:nvSpPr>
        <p:spPr>
          <a:xfrm>
            <a:off x="357158" y="4000504"/>
            <a:ext cx="8358246" cy="12858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spcBef>
                <a:spcPct val="20000"/>
              </a:spcBef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Плиты для садовых дорожек продаются </a:t>
            </a:r>
            <a:r>
              <a:rPr lang="ru-RU" sz="24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в упаковке по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ru-RU" sz="24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штук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Сколько упаковок плит понадобилось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чтобы выложить </a:t>
            </a:r>
            <a:r>
              <a:rPr lang="ru-RU" sz="24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все дорожки и площадку вокруг дома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3"/>
          <p:cNvSpPr txBox="1">
            <a:spLocks/>
          </p:cNvSpPr>
          <p:nvPr/>
        </p:nvSpPr>
        <p:spPr>
          <a:xfrm>
            <a:off x="214282" y="5143512"/>
            <a:ext cx="8929718" cy="1714488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kumimoji="0" lang="ru-RU" sz="9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Решение:   </a:t>
            </a:r>
            <a:r>
              <a:rPr kumimoji="0" lang="ru-RU" sz="8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дорожка от дома до бани имеет </a:t>
            </a:r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22 плитки , дорожка от дома кустарников – 8 плиток,  площадка вокруг дома –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14 ∙ 11 – 8∙ 8 = 154-64 = 90 . Итого: 30 + 90 =120 плиток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120:6 = 20 упаковок</a:t>
            </a:r>
          </a:p>
          <a:p>
            <a:pPr marL="342900" lvl="0" indent="-342900">
              <a:spcBef>
                <a:spcPct val="20000"/>
              </a:spcBef>
              <a:defRPr/>
            </a:pP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9" name="Содержимое 3"/>
          <p:cNvSpPr txBox="1">
            <a:spLocks/>
          </p:cNvSpPr>
          <p:nvPr/>
        </p:nvSpPr>
        <p:spPr>
          <a:xfrm>
            <a:off x="6572264" y="6143644"/>
            <a:ext cx="2143140" cy="42862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Ответ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20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9741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57158" y="214290"/>
            <a:ext cx="8572560" cy="192882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Найдите </a:t>
            </a:r>
            <a:r>
              <a:rPr lang="ru-RU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площадь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бани. Ответ дайте в </a:t>
            </a:r>
            <a:r>
              <a:rPr lang="ru-RU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квадратных метрах.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Решение: </a:t>
            </a: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b="1" baseline="30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b="1" dirty="0" smtClean="0">
                <a:solidFill>
                  <a:srgbClr val="0070C0"/>
                </a:solidFill>
              </a:rPr>
              <a:t>∙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en-US" b="1" dirty="0" smtClean="0">
                <a:solidFill>
                  <a:srgbClr val="0070C0"/>
                </a:solidFill>
              </a:rPr>
              <a:t>– 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площадь квадрата</a:t>
            </a:r>
          </a:p>
          <a:p>
            <a:pPr>
              <a:buNone/>
            </a:pPr>
            <a:r>
              <a:rPr lang="ru-RU" sz="2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 кл=2м, значит </a:t>
            </a:r>
            <a:r>
              <a:rPr lang="ru-RU" sz="24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а=</a:t>
            </a:r>
            <a:r>
              <a:rPr lang="ru-RU" sz="2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6м</a:t>
            </a:r>
          </a:p>
          <a:p>
            <a:pPr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baseline="-25000" dirty="0" err="1" smtClean="0">
                <a:latin typeface="Times New Roman" pitchFamily="18" charset="0"/>
                <a:cs typeface="Times New Roman" pitchFamily="18" charset="0"/>
              </a:rPr>
              <a:t>бани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6</a:t>
            </a:r>
            <a:r>
              <a:rPr lang="ru-RU" b="1" dirty="0" smtClean="0"/>
              <a:t> </a:t>
            </a:r>
            <a:r>
              <a:rPr lang="ru-RU" b="1" dirty="0" err="1" smtClean="0"/>
              <a:t>х</a:t>
            </a:r>
            <a:r>
              <a:rPr lang="ru-RU" b="1" dirty="0" smtClean="0"/>
              <a:t> 6 =36 м</a:t>
            </a:r>
            <a:r>
              <a:rPr lang="ru-RU" b="1" baseline="30000" dirty="0" smtClean="0"/>
              <a:t>2</a:t>
            </a:r>
            <a:endParaRPr lang="ru-RU" baseline="300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5720" y="2786058"/>
            <a:ext cx="8643998" cy="335758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Найдите </a:t>
            </a:r>
            <a:r>
              <a:rPr lang="ru-RU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суммарную площадь плитки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 прямоугольной площадке вокруг дома. </a:t>
            </a:r>
            <a:r>
              <a:rPr lang="ru-RU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дайте </a:t>
            </a:r>
            <a:r>
              <a:rPr lang="ru-RU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в квадратных метрах.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Решение:</a:t>
            </a: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b="1" dirty="0" smtClean="0">
                <a:solidFill>
                  <a:srgbClr val="0070C0"/>
                </a:solidFill>
              </a:rPr>
              <a:t>∙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en-US" b="1" dirty="0" smtClean="0">
                <a:solidFill>
                  <a:srgbClr val="0070C0"/>
                </a:solidFill>
              </a:rPr>
              <a:t>– 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площадь прямоугольника</a:t>
            </a:r>
          </a:p>
          <a:p>
            <a:pPr>
              <a:buNone/>
            </a:pPr>
            <a:r>
              <a:rPr lang="ru-RU" sz="2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 кл=2м ;1 кл=2плиткам по 1м, значит </a:t>
            </a:r>
            <a:r>
              <a:rPr lang="ru-RU" sz="24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а=</a:t>
            </a:r>
            <a:r>
              <a:rPr lang="ru-RU" sz="2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14м, </a:t>
            </a:r>
            <a:r>
              <a:rPr lang="en-US" sz="2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2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= 11м, </a:t>
            </a:r>
          </a:p>
          <a:p>
            <a:pPr>
              <a:buNone/>
            </a:pPr>
            <a:r>
              <a:rPr lang="ru-RU" sz="2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дом –квадрат, сторона = 4∙2м=8м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площадки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= 14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11 - 8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8 = 90 м</a:t>
            </a:r>
            <a:r>
              <a:rPr lang="ru-RU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baseline="30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3"/>
          <p:cNvSpPr txBox="1">
            <a:spLocks/>
          </p:cNvSpPr>
          <p:nvPr/>
        </p:nvSpPr>
        <p:spPr>
          <a:xfrm>
            <a:off x="5500694" y="1643050"/>
            <a:ext cx="2143140" cy="42862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Ответ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36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/>
          <a:srcRect t="57446" r="62193" b="10639"/>
          <a:stretch>
            <a:fillRect/>
          </a:stretch>
        </p:blipFill>
        <p:spPr bwMode="auto">
          <a:xfrm>
            <a:off x="0" y="5000636"/>
            <a:ext cx="2738407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Содержимое 3"/>
          <p:cNvSpPr txBox="1">
            <a:spLocks/>
          </p:cNvSpPr>
          <p:nvPr/>
        </p:nvSpPr>
        <p:spPr>
          <a:xfrm>
            <a:off x="5715008" y="5929330"/>
            <a:ext cx="2143140" cy="42862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Ответ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90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9164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210126"/>
          </a:xfrm>
        </p:spPr>
        <p:txBody>
          <a:bodyPr>
            <a:normAutofit fontScale="90000"/>
          </a:bodyPr>
          <a:lstStyle/>
          <a:p>
            <a:r>
              <a:rPr lang="ru-RU" sz="3500" dirty="0" smtClean="0"/>
              <a:t>Арифметические действия с обыкновенными дробями:</a:t>
            </a:r>
            <a:endParaRPr lang="ru-RU" sz="35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94854" y="1124744"/>
                <a:ext cx="8497625" cy="5174456"/>
              </a:xfrm>
              <a:prstGeom prst="rect">
                <a:avLst/>
              </a:prstGeom>
            </p:spPr>
            <p:txBody>
              <a:bodyPr>
                <a:normAutofit fontScale="92500" lnSpcReduction="20000"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000" i="1" cap="none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cap="none" smtClean="0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en-US" sz="4000" b="0" i="1" cap="none" smtClean="0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ru-RU" sz="4000" dirty="0" smtClean="0"/>
                  <a:t> 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en-US" sz="4000" dirty="0" smtClean="0"/>
                  <a:t> =</a:t>
                </a:r>
                <a:r>
                  <a:rPr lang="en-US" sz="40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en-US" sz="4000" dirty="0" smtClean="0"/>
                  <a:t> </a:t>
                </a:r>
              </a:p>
              <a:p>
                <a:endParaRPr lang="en-US" sz="4000" dirty="0" smtClean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𝑎𝑛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𝑏𝑚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𝑏𝑛</m:t>
                        </m:r>
                      </m:den>
                    </m:f>
                  </m:oMath>
                </a14:m>
                <a:r>
                  <a:rPr lang="en-US" sz="4000" b="0" dirty="0" smtClean="0"/>
                  <a:t>                                  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f>
                          <m:fPr>
                            <m:ctrlPr>
                              <a:rPr lang="en-US" sz="4000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num>
                          <m:den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den>
                        </m:f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</m:sup>
                    </m:sSup>
                  </m:oMath>
                </a14:m>
                <a:r>
                  <a:rPr lang="en-US" sz="4000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400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</m:den>
                    </m:f>
                  </m:oMath>
                </a14:m>
                <a:endParaRPr lang="en-US" sz="4000" dirty="0" smtClean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𝑎𝑛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𝑏𝑚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𝑏𝑛</m:t>
                        </m:r>
                      </m:den>
                    </m:f>
                  </m:oMath>
                </a14:m>
                <a:r>
                  <a:rPr lang="en-US" sz="4000" b="0" dirty="0" smtClean="0"/>
                  <a:t>                                   </a:t>
                </a:r>
                <a:endParaRPr lang="ru-RU" sz="4000" b="0" dirty="0" smtClean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 dirty="0">
                            <a:latin typeface="Cambria Math" panose="02040503050406030204" pitchFamily="18" charset="0"/>
                          </a:rPr>
                          <m:t>𝑎𝑏</m:t>
                        </m:r>
                      </m:num>
                      <m:den>
                        <m:r>
                          <a:rPr lang="en-US" sz="4000" i="1" dirty="0">
                            <a:latin typeface="Cambria Math" panose="02040503050406030204" pitchFamily="18" charset="0"/>
                          </a:rPr>
                          <m:t>𝑏𝑛</m:t>
                        </m:r>
                      </m:den>
                    </m:f>
                    <m:r>
                      <a:rPr lang="en-US" sz="4000" i="1" dirty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 dirty="0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en-US" sz="4000" i="1" dirty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</m:oMath>
                </a14:m>
                <a:endParaRPr lang="en-US" sz="4000" b="0" dirty="0" smtClean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den>
                    </m:f>
                    <m:r>
                      <a:rPr lang="ru-RU" sz="4000" b="0" i="1" smtClean="0">
                        <a:latin typeface="Cambria Math"/>
                        <a:ea typeface="Cambria Math" panose="02040503050406030204" pitchFamily="18" charset="0"/>
                      </a:rPr>
                      <m:t>;      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 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den>
                    </m:f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𝑎𝑛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𝑏𝑚</m:t>
                        </m:r>
                      </m:den>
                    </m:f>
                  </m:oMath>
                </a14:m>
                <a:endParaRPr lang="en-US" sz="4000" b="0" dirty="0" smtClean="0">
                  <a:ea typeface="Cambria Math" panose="02040503050406030204" pitchFamily="18" charset="0"/>
                </a:endParaRPr>
              </a:p>
              <a:p>
                <a:endParaRPr lang="en-US" sz="3300" b="0" dirty="0" smtClean="0"/>
              </a:p>
              <a:p>
                <a:endParaRPr lang="en-US" dirty="0" smtClean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4854" y="1124744"/>
                <a:ext cx="8497625" cy="5174456"/>
              </a:xfrm>
              <a:prstGeom prst="rect">
                <a:avLst/>
              </a:prstGeom>
              <a:blipFill rotWithShape="1">
                <a:blip r:embed="rId2"/>
                <a:stretch>
                  <a:fillRect t="-23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253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1"/>
            <a:ext cx="8501122" cy="185736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Хозяин участка планирует установить в жилом доме </a:t>
            </a:r>
            <a:r>
              <a:rPr lang="ru-RU" sz="24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систему отопления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Он рассматривает два варианта: </a:t>
            </a:r>
            <a:r>
              <a:rPr lang="ru-RU" sz="24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электрическое и газовое отопление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Цены на оборудование  и стоимость его установки, данные о расходе газа, электроэнергии и их стоимости даны в таблице.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5720" y="5143512"/>
            <a:ext cx="8329642" cy="14287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Обдумав оба варианта, хозяин решил установить газовое оборудование. </a:t>
            </a:r>
            <a:r>
              <a:rPr lang="ru-RU" sz="2200" b="1" u="sng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Через сколько часов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непрерывной работы отопления экономия от использования газа вместо электричества </a:t>
            </a:r>
            <a:r>
              <a:rPr lang="ru-RU" sz="2200" b="1" u="sng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компенсирует разницу в стоимости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установки газового и электрического оборудования?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428596" y="1785926"/>
          <a:ext cx="8501125" cy="32613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0002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01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16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716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573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Отопление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Нагрева</a:t>
                      </a:r>
                    </a:p>
                    <a:p>
                      <a:pPr algn="ctr"/>
                      <a:r>
                        <a:rPr lang="ru-RU" sz="24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тель</a:t>
                      </a:r>
                      <a:endParaRPr lang="ru-RU" sz="2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(котел)</a:t>
                      </a:r>
                    </a:p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Прочее 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оборудова</a:t>
                      </a:r>
                      <a:endParaRPr lang="ru-RU" sz="2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4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ние</a:t>
                      </a:r>
                      <a:endParaRPr lang="ru-RU" sz="2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 монтаж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Средн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расход газа/ </a:t>
                      </a:r>
                      <a:r>
                        <a:rPr lang="ru-RU" sz="20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средн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ru-RU" sz="20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потребл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мощность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Стоимость газа/ 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электро</a:t>
                      </a:r>
                      <a:endParaRPr lang="ru-RU" sz="2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энергии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Газовое отопление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22 тыс. руб.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16412 руб.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1,3 куб. м/ч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4,4 руб./</a:t>
                      </a:r>
                    </a:p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куб. м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Электр.</a:t>
                      </a:r>
                    </a:p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отопление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18 тыс. руб.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12000 руб.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4,7 кВт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4,2 руб./</a:t>
                      </a:r>
                    </a:p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(кВт ∙ ч)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9899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14282" y="3571876"/>
            <a:ext cx="8929718" cy="3500462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Решение: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стоимость оборудования и монтажа: </a:t>
            </a:r>
          </a:p>
          <a:p>
            <a:pPr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22000 +16412= 38412 руб. - газ ; 18000 + 12000 = 30000 руб.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электр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отоп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2200" b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Разница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между стоимостью установки: 38412 – 30000 = </a:t>
            </a:r>
            <a:r>
              <a:rPr lang="ru-RU" sz="2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8412 руб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2200" b="1" u="sng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Расход 1 часа обогрева </a:t>
            </a:r>
            <a:r>
              <a:rPr lang="ru-RU" sz="2200" dirty="0" smtClean="0"/>
              <a:t>: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1,3 куб. м/ч ∙ 4,4 руб./ куб. м =5,72 руб./ч –газ</a:t>
            </a:r>
          </a:p>
          <a:p>
            <a:pPr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4,7 руб./ куб. м ∙ 4,2 руб./(кВт ∙ ч) = 19,74 руб./ч  - электриче</a:t>
            </a:r>
            <a:r>
              <a:rPr lang="ru-RU" sz="2200" dirty="0" smtClean="0"/>
              <a:t>с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тво</a:t>
            </a:r>
          </a:p>
          <a:p>
            <a:pPr>
              <a:buNone/>
            </a:pPr>
            <a:r>
              <a:rPr lang="ru-RU" sz="2200" b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Разница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между стоимостью потребления </a:t>
            </a:r>
            <a:r>
              <a:rPr lang="ru-RU" sz="2200" b="1" u="sng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за 1 час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: 19,74 - 5,72 = </a:t>
            </a:r>
            <a:r>
              <a:rPr lang="ru-RU" sz="2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14,02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руб./ч </a:t>
            </a:r>
          </a:p>
          <a:p>
            <a:pPr>
              <a:buNone/>
            </a:pP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Через сколько часов экономия от использования газа компенсирует затраты: </a:t>
            </a:r>
          </a:p>
          <a:p>
            <a:pPr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8412 руб. : 14,02 руб./ч  = 600ч</a:t>
            </a:r>
            <a:endParaRPr lang="ru-RU" sz="22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buNone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85720" y="285728"/>
          <a:ext cx="8501125" cy="32613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0002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01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16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716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573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Отопление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Нагрева</a:t>
                      </a:r>
                    </a:p>
                    <a:p>
                      <a:pPr algn="ctr"/>
                      <a:r>
                        <a:rPr lang="ru-RU" sz="24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тель</a:t>
                      </a:r>
                      <a:endParaRPr lang="ru-RU" sz="2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(котел)</a:t>
                      </a:r>
                    </a:p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Прочее 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оборудова</a:t>
                      </a:r>
                      <a:endParaRPr lang="ru-RU" sz="2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4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ние</a:t>
                      </a:r>
                      <a:endParaRPr lang="ru-RU" sz="2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 монтаж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Средн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расход газа/ </a:t>
                      </a:r>
                      <a:r>
                        <a:rPr lang="ru-RU" sz="20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средн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ru-RU" sz="20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потребл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мощность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Стоимость газа/ 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электро</a:t>
                      </a:r>
                      <a:endParaRPr lang="ru-RU" sz="2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энергии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Газовое отопление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22тыс. руб.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16412 руб.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1,3 куб. м/ч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4,4 руб./</a:t>
                      </a:r>
                    </a:p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куб. м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Электр.</a:t>
                      </a:r>
                    </a:p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отопление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18 тыс. руб.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12000 руб.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4,7 кВт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4,2 руб./</a:t>
                      </a:r>
                    </a:p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(кВт ∙ ч)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Содержимое 3"/>
          <p:cNvSpPr txBox="1">
            <a:spLocks/>
          </p:cNvSpPr>
          <p:nvPr/>
        </p:nvSpPr>
        <p:spPr>
          <a:xfrm>
            <a:off x="6286512" y="6215082"/>
            <a:ext cx="2143140" cy="42862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Ответ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600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4670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764704"/>
            <a:ext cx="7239000" cy="484632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48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4800" b="1" dirty="0" smtClean="0">
                <a:latin typeface="Arial" pitchFamily="34" charset="0"/>
                <a:cs typeface="Arial" pitchFamily="34" charset="0"/>
              </a:rPr>
              <a:t>СПАСИБО </a:t>
            </a:r>
          </a:p>
          <a:p>
            <a:pPr marL="0" indent="0">
              <a:buNone/>
            </a:pPr>
            <a:r>
              <a:rPr lang="ru-RU" sz="4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latin typeface="Arial" pitchFamily="34" charset="0"/>
                <a:cs typeface="Arial" pitchFamily="34" charset="0"/>
              </a:rPr>
              <a:t>                  ЗА </a:t>
            </a:r>
          </a:p>
          <a:p>
            <a:pPr marL="0" indent="0">
              <a:buNone/>
            </a:pPr>
            <a:r>
              <a:rPr lang="ru-RU" sz="4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latin typeface="Arial" pitchFamily="34" charset="0"/>
                <a:cs typeface="Arial" pitchFamily="34" charset="0"/>
              </a:rPr>
              <a:t>                  </a:t>
            </a:r>
          </a:p>
          <a:p>
            <a:pPr marL="0" indent="0">
              <a:buNone/>
            </a:pPr>
            <a:r>
              <a:rPr lang="ru-RU" sz="4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latin typeface="Arial" pitchFamily="34" charset="0"/>
                <a:cs typeface="Arial" pitchFamily="34" charset="0"/>
              </a:rPr>
              <a:t>                  ВНИМАНИЕ!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6594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664"/>
            <a:ext cx="8799884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5888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04140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accent2"/>
                </a:solidFill>
              </a:rPr>
              <a:t>Задание №1  </a:t>
            </a:r>
            <a:r>
              <a:rPr lang="ru-RU" sz="28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Каждому </a:t>
            </a:r>
            <a:r>
              <a:rPr lang="ru-RU" sz="28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выражению </a:t>
            </a:r>
            <a:r>
              <a:rPr lang="ru-RU" sz="28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поставьте </a:t>
            </a:r>
            <a:r>
              <a:rPr lang="ru-RU" sz="28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соответствие его </a:t>
            </a:r>
            <a:r>
              <a:rPr lang="ru-RU" sz="28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значение: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 dirty="0">
                <a:latin typeface="Times New Roman" pitchFamily="18" charset="0"/>
                <a:cs typeface="Times New Roman" pitchFamily="18" charset="0"/>
              </a:rPr>
            </a:br>
            <a:endParaRPr lang="ru-RU" sz="3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Объект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19946644"/>
                  </p:ext>
                </p:extLst>
              </p:nvPr>
            </p:nvGraphicFramePr>
            <p:xfrm>
              <a:off x="514350" y="2063750"/>
              <a:ext cx="7796211" cy="108585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598737">
                      <a:extLst>
                        <a:ext uri="{9D8B030D-6E8A-4147-A177-3AD203B41FA5}">
                          <a16:colId xmlns:a16="http://schemas.microsoft.com/office/drawing/2014/main" val="592716936"/>
                        </a:ext>
                      </a:extLst>
                    </a:gridCol>
                    <a:gridCol w="2598737">
                      <a:extLst>
                        <a:ext uri="{9D8B030D-6E8A-4147-A177-3AD203B41FA5}">
                          <a16:colId xmlns:a16="http://schemas.microsoft.com/office/drawing/2014/main" val="1450402467"/>
                        </a:ext>
                      </a:extLst>
                    </a:gridCol>
                    <a:gridCol w="2598737">
                      <a:extLst>
                        <a:ext uri="{9D8B030D-6E8A-4147-A177-3AD203B41FA5}">
                          <a16:colId xmlns:a16="http://schemas.microsoft.com/office/drawing/2014/main" val="1167764106"/>
                        </a:ext>
                      </a:extLst>
                    </a:gridCol>
                  </a:tblGrid>
                  <a:tr h="1085850">
                    <a:tc>
                      <a:txBody>
                        <a:bodyPr/>
                        <a:lstStyle/>
                        <a:p>
                          <a:r>
                            <a:rPr lang="ru-RU" sz="36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А) 4 - 1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ru-RU" sz="36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ru-RU" sz="36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ru-RU" sz="3600" b="1" i="1" smtClean="0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den>
                              </m:f>
                            </m:oMath>
                          </a14:m>
                          <a:r>
                            <a:rPr lang="ru-RU" sz="36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=</a:t>
                          </a:r>
                          <a:endParaRPr lang="ru-RU" sz="3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/>
                    </a:tc>
                    <a:tc>
                      <a:txBody>
                        <a:bodyPr/>
                        <a:lstStyle/>
                        <a:p>
                          <a:r>
                            <a:rPr lang="ru-RU" sz="36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Б)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ru-RU" sz="36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ru-RU" sz="3600" b="1" i="1" smtClean="0">
                                      <a:latin typeface="Cambria Math" panose="02040503050406030204" pitchFamily="18" charset="0"/>
                                    </a:rPr>
                                    <m:t>𝟒𝟐</m:t>
                                  </m:r>
                                </m:num>
                                <m:den>
                                  <m:r>
                                    <a:rPr lang="ru-RU" sz="3600" b="1" i="1" smtClean="0">
                                      <a:latin typeface="Cambria Math" panose="02040503050406030204" pitchFamily="18" charset="0"/>
                                    </a:rPr>
                                    <m:t>𝟖𝟒</m:t>
                                  </m:r>
                                </m:den>
                              </m:f>
                              <m:r>
                                <a:rPr lang="ru-RU" sz="360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</m:oMath>
                          </a14:m>
                          <a:endParaRPr lang="ru-RU" sz="3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/>
                    </a:tc>
                    <a:tc>
                      <a:txBody>
                        <a:bodyPr/>
                        <a:lstStyle/>
                        <a:p>
                          <a:r>
                            <a:rPr lang="ru-RU" sz="36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В) 2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ru-RU" sz="36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ru-RU" sz="36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ru-RU" sz="36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</m:oMath>
                          </a14:m>
                          <a:r>
                            <a:rPr lang="ru-RU" sz="36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-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ru-RU" sz="36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ru-RU" sz="36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ru-RU" sz="3600" b="1" i="1" smtClean="0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den>
                              </m:f>
                            </m:oMath>
                          </a14:m>
                          <a:r>
                            <a:rPr lang="ru-RU" sz="36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= </a:t>
                          </a:r>
                          <a:endParaRPr lang="ru-RU" sz="3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/>
                    </a:tc>
                    <a:extLst>
                      <a:ext uri="{0D108BD9-81ED-4DB2-BD59-A6C34878D82A}">
                        <a16:rowId xmlns:a16="http://schemas.microsoft.com/office/drawing/2014/main" val="203929062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Объект 3"/>
              <p:cNvGraphicFramePr>
                <a:graphicFrameLocks noGrp="1"/>
              </p:cNvGraphicFramePr>
              <p:nvPr>
                <p:ph sz="quarter" idx="13"/>
                <p:extLst>
                  <p:ext uri="{D42A27DB-BD31-4B8C-83A1-F6EECF244321}">
                    <p14:modId xmlns:p14="http://schemas.microsoft.com/office/powerpoint/2010/main" val="1385119084"/>
                  </p:ext>
                </p:extLst>
              </p:nvPr>
            </p:nvGraphicFramePr>
            <p:xfrm>
              <a:off x="685800" y="2063750"/>
              <a:ext cx="10394949" cy="108585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464983">
                      <a:extLst>
                        <a:ext uri="{9D8B030D-6E8A-4147-A177-3AD203B41FA5}">
                          <a16:colId xmlns:a16="http://schemas.microsoft.com/office/drawing/2014/main" val="592716936"/>
                        </a:ext>
                      </a:extLst>
                    </a:gridCol>
                    <a:gridCol w="3464983">
                      <a:extLst>
                        <a:ext uri="{9D8B030D-6E8A-4147-A177-3AD203B41FA5}">
                          <a16:colId xmlns:a16="http://schemas.microsoft.com/office/drawing/2014/main" val="1450402467"/>
                        </a:ext>
                      </a:extLst>
                    </a:gridCol>
                    <a:gridCol w="3464983">
                      <a:extLst>
                        <a:ext uri="{9D8B030D-6E8A-4147-A177-3AD203B41FA5}">
                          <a16:colId xmlns:a16="http://schemas.microsoft.com/office/drawing/2014/main" val="1167764106"/>
                        </a:ext>
                      </a:extLst>
                    </a:gridCol>
                  </a:tblGrid>
                  <a:tr h="108585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176" t="-559" r="-200527" b="-22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100352" t="-559" r="-100880" b="-22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200000" t="-559" r="-703" b="-223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39290625"/>
                      </a:ext>
                    </a:extLst>
                  </a:tr>
                </a:tbl>
              </a:graphicData>
            </a:graphic>
          </p:graphicFrame>
        </mc:Fallback>
      </mc:AlternateContent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084812"/>
              </p:ext>
            </p:extLst>
          </p:nvPr>
        </p:nvGraphicFramePr>
        <p:xfrm>
          <a:off x="1444336" y="3827702"/>
          <a:ext cx="6096000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06555388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024768154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01562484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1) 2,25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2) 2,75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3) 0,5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14387804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918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8655" y="175492"/>
            <a:ext cx="7993358" cy="1662274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accent2"/>
                </a:solidFill>
              </a:rPr>
              <a:t>Задание№2 </a:t>
            </a:r>
            <a:r>
              <a:rPr lang="ru-RU" sz="28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Запишите в ответе </a:t>
            </a:r>
            <a:r>
              <a:rPr lang="ru-RU" sz="2800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(в </a:t>
            </a:r>
            <a:r>
              <a:rPr lang="ru-RU" sz="28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порядке убывания</a:t>
            </a:r>
            <a:r>
              <a:rPr lang="ru-RU" sz="2800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) номера </a:t>
            </a:r>
            <a:r>
              <a:rPr lang="ru-RU" sz="28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тех </a:t>
            </a:r>
            <a:r>
              <a:rPr lang="ru-RU" sz="2800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выражений, значение которых равно </a:t>
            </a:r>
            <a:r>
              <a:rPr lang="ru-RU" sz="28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0.</a:t>
            </a:r>
            <a:endParaRPr lang="ru-RU" sz="2800" dirty="0">
              <a:solidFill>
                <a:schemeClr val="accent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Объект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547635129"/>
                  </p:ext>
                </p:extLst>
              </p:nvPr>
            </p:nvGraphicFramePr>
            <p:xfrm>
              <a:off x="179512" y="2348880"/>
              <a:ext cx="8784976" cy="338437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972923">
                      <a:extLst>
                        <a:ext uri="{9D8B030D-6E8A-4147-A177-3AD203B41FA5}">
                          <a16:colId xmlns:a16="http://schemas.microsoft.com/office/drawing/2014/main" val="2732144175"/>
                        </a:ext>
                      </a:extLst>
                    </a:gridCol>
                    <a:gridCol w="2583729">
                      <a:extLst>
                        <a:ext uri="{9D8B030D-6E8A-4147-A177-3AD203B41FA5}">
                          <a16:colId xmlns:a16="http://schemas.microsoft.com/office/drawing/2014/main" val="1593908131"/>
                        </a:ext>
                      </a:extLst>
                    </a:gridCol>
                    <a:gridCol w="2032079">
                      <a:extLst>
                        <a:ext uri="{9D8B030D-6E8A-4147-A177-3AD203B41FA5}">
                          <a16:colId xmlns:a16="http://schemas.microsoft.com/office/drawing/2014/main" val="1948609932"/>
                        </a:ext>
                      </a:extLst>
                    </a:gridCol>
                    <a:gridCol w="2196245">
                      <a:extLst>
                        <a:ext uri="{9D8B030D-6E8A-4147-A177-3AD203B41FA5}">
                          <a16:colId xmlns:a16="http://schemas.microsoft.com/office/drawing/2014/main" val="2337807206"/>
                        </a:ext>
                      </a:extLst>
                    </a:gridCol>
                  </a:tblGrid>
                  <a:tr h="3384376">
                    <a:tc>
                      <a:txBody>
                        <a:bodyPr/>
                        <a:lstStyle/>
                        <a:p>
                          <a:r>
                            <a:rPr lang="ru-RU" sz="32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1)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320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sz="3200" b="1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𝟔</m:t>
                                  </m:r>
                                </m:e>
                                <m:sup>
                                  <m:r>
                                    <a:rPr lang="ru-RU" sz="3200" b="1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𝟎</m:t>
                                  </m:r>
                                </m:sup>
                              </m:sSup>
                            </m:oMath>
                          </a14:m>
                          <a:r>
                            <a:rPr lang="ru-RU" sz="32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- 1 =</a:t>
                          </a:r>
                          <a:endParaRPr lang="ru-RU" sz="3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/>
                    </a:tc>
                    <a:tc>
                      <a:txBody>
                        <a:bodyPr/>
                        <a:lstStyle/>
                        <a:p>
                          <a:r>
                            <a:rPr lang="ru-RU" sz="32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2)(-3+3)∙(4+6) </a:t>
                          </a:r>
                          <a:endParaRPr lang="ru-RU" sz="3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/>
                    </a:tc>
                    <a:tc>
                      <a:txBody>
                        <a:bodyPr/>
                        <a:lstStyle/>
                        <a:p>
                          <a:r>
                            <a:rPr lang="ru-RU" sz="32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3)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ru-RU" sz="320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sz="3200" b="1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𝟎</m:t>
                                  </m:r>
                                </m:e>
                                <m:sup>
                                  <m:r>
                                    <a:rPr lang="ru-RU" sz="3200" b="1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𝟒</m:t>
                                  </m:r>
                                </m:sup>
                              </m:sSup>
                            </m:oMath>
                          </a14:m>
                          <a:r>
                            <a:rPr lang="ru-RU" sz="32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=</a:t>
                          </a:r>
                          <a:endParaRPr lang="ru-RU" sz="3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/>
                    </a:tc>
                    <a:tc>
                      <a:txBody>
                        <a:bodyPr/>
                        <a:lstStyle/>
                        <a:p>
                          <a:r>
                            <a:rPr lang="ru-RU" sz="32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4)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ru-RU" sz="320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sz="3200" b="1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r>
                                    <a:rPr lang="ru-RU" sz="3200" b="1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𝟏</m:t>
                                  </m:r>
                                </m:e>
                                <m:sup>
                                  <m:r>
                                    <a:rPr lang="ru-RU" sz="3200" b="1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𝟓</m:t>
                                  </m:r>
                                </m:sup>
                              </m:sSup>
                              <m:r>
                                <a:rPr lang="ru-RU" sz="3200" b="1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ru-RU" sz="320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sz="3200" b="1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𝟏</m:t>
                                  </m:r>
                                </m:e>
                                <m:sup>
                                  <m:r>
                                    <a:rPr lang="ru-RU" sz="3200" b="1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𝟔</m:t>
                                  </m:r>
                                </m:sup>
                              </m:sSup>
                            </m:oMath>
                          </a14:m>
                          <a:r>
                            <a:rPr lang="ru-RU" sz="32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=</a:t>
                          </a:r>
                          <a:endParaRPr lang="ru-RU" sz="3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/>
                    </a:tc>
                    <a:extLst>
                      <a:ext uri="{0D108BD9-81ED-4DB2-BD59-A6C34878D82A}">
                        <a16:rowId xmlns:a16="http://schemas.microsoft.com/office/drawing/2014/main" val="75529031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Объект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547635129"/>
                  </p:ext>
                </p:extLst>
              </p:nvPr>
            </p:nvGraphicFramePr>
            <p:xfrm>
              <a:off x="179512" y="2348880"/>
              <a:ext cx="8784976" cy="338437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972923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2732144175"/>
                        </a:ext>
                      </a:extLst>
                    </a:gridCol>
                    <a:gridCol w="2583729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1593908131"/>
                        </a:ext>
                      </a:extLst>
                    </a:gridCol>
                    <a:gridCol w="2032079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1948609932"/>
                        </a:ext>
                      </a:extLst>
                    </a:gridCol>
                    <a:gridCol w="2196245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2337807206"/>
                        </a:ext>
                      </a:extLst>
                    </a:gridCol>
                  </a:tblGrid>
                  <a:tr h="3384376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>
                        <a:blipFill rotWithShape="1">
                          <a:blip r:embed="rId2"/>
                          <a:stretch>
                            <a:fillRect t="-2523" r="-345062" b="-18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ru-RU" sz="32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r>
                            <a:rPr lang="ru-RU" sz="32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)(-3+3</a:t>
                          </a:r>
                          <a:r>
                            <a:rPr lang="ru-RU" sz="32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)∙(4+6</a:t>
                          </a:r>
                          <a:r>
                            <a:rPr lang="ru-RU" sz="32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) </a:t>
                          </a:r>
                          <a:endParaRPr lang="ru-RU" sz="3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>
                        <a:blipFill rotWithShape="1">
                          <a:blip r:embed="rId2"/>
                          <a:stretch>
                            <a:fillRect l="-224625" t="-2523" r="-108408" b="-18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>
                        <a:blipFill rotWithShape="1">
                          <a:blip r:embed="rId2"/>
                          <a:stretch>
                            <a:fillRect l="-299446" t="-2523" b="-18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755290317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228494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1" y="277092"/>
            <a:ext cx="7797662" cy="1786305"/>
          </a:xfrm>
        </p:spPr>
        <p:txBody>
          <a:bodyPr>
            <a:normAutofit fontScale="90000"/>
          </a:bodyPr>
          <a:lstStyle/>
          <a:p>
            <a:r>
              <a:rPr lang="ru-RU" sz="3100" dirty="0">
                <a:solidFill>
                  <a:schemeClr val="accent2"/>
                </a:solidFill>
              </a:rPr>
              <a:t>Задание </a:t>
            </a:r>
            <a:r>
              <a:rPr lang="ru-RU" sz="3100" dirty="0" smtClean="0">
                <a:solidFill>
                  <a:schemeClr val="accent2"/>
                </a:solidFill>
              </a:rPr>
              <a:t>№3</a:t>
            </a:r>
            <a:r>
              <a:rPr lang="ru-RU" dirty="0" smtClean="0">
                <a:solidFill>
                  <a:schemeClr val="accent2"/>
                </a:solidFill>
              </a:rPr>
              <a:t> </a:t>
            </a:r>
            <a:r>
              <a:rPr lang="ru-RU" sz="31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Какое из данных ниже чисел принадлежит отрезку </a:t>
            </a:r>
            <a:r>
              <a:rPr lang="ru-RU" sz="31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[3;4] </a:t>
            </a:r>
            <a:r>
              <a:rPr lang="ru-RU" sz="31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 </a:t>
            </a:r>
            <a:br>
              <a:rPr lang="ru-RU" dirty="0"/>
            </a:br>
            <a:r>
              <a:rPr lang="ru-RU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Объект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779069521"/>
                  </p:ext>
                </p:extLst>
              </p:nvPr>
            </p:nvGraphicFramePr>
            <p:xfrm>
              <a:off x="514350" y="1579419"/>
              <a:ext cx="7796216" cy="1403927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949054">
                      <a:extLst>
                        <a:ext uri="{9D8B030D-6E8A-4147-A177-3AD203B41FA5}">
                          <a16:colId xmlns:a16="http://schemas.microsoft.com/office/drawing/2014/main" val="2566927326"/>
                        </a:ext>
                      </a:extLst>
                    </a:gridCol>
                    <a:gridCol w="1949054">
                      <a:extLst>
                        <a:ext uri="{9D8B030D-6E8A-4147-A177-3AD203B41FA5}">
                          <a16:colId xmlns:a16="http://schemas.microsoft.com/office/drawing/2014/main" val="175830315"/>
                        </a:ext>
                      </a:extLst>
                    </a:gridCol>
                    <a:gridCol w="1949054">
                      <a:extLst>
                        <a:ext uri="{9D8B030D-6E8A-4147-A177-3AD203B41FA5}">
                          <a16:colId xmlns:a16="http://schemas.microsoft.com/office/drawing/2014/main" val="2524455744"/>
                        </a:ext>
                      </a:extLst>
                    </a:gridCol>
                    <a:gridCol w="1949054">
                      <a:extLst>
                        <a:ext uri="{9D8B030D-6E8A-4147-A177-3AD203B41FA5}">
                          <a16:colId xmlns:a16="http://schemas.microsoft.com/office/drawing/2014/main" val="1241231839"/>
                        </a:ext>
                      </a:extLst>
                    </a:gridCol>
                  </a:tblGrid>
                  <a:tr h="1403927">
                    <a:tc>
                      <a:txBody>
                        <a:bodyPr/>
                        <a:lstStyle/>
                        <a:p>
                          <a:r>
                            <a:rPr lang="ru-RU" sz="32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ru-RU" sz="320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ru-RU" sz="3200" b="1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𝟒𝟓</m:t>
                                  </m:r>
                                </m:num>
                                <m:den>
                                  <m:r>
                                    <a:rPr lang="ru-RU" sz="3200" b="1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𝟏𝟗</m:t>
                                  </m:r>
                                </m:den>
                              </m:f>
                            </m:oMath>
                          </a14:m>
                          <a:endParaRPr lang="ru-RU" sz="3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/>
                    </a:tc>
                    <a:tc>
                      <a:txBody>
                        <a:bodyPr/>
                        <a:lstStyle/>
                        <a:p>
                          <a:r>
                            <a:rPr lang="ru-RU" sz="32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ru-RU" sz="320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ru-RU" sz="3200" b="1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𝟓𝟐</m:t>
                                  </m:r>
                                </m:num>
                                <m:den>
                                  <m:r>
                                    <a:rPr lang="ru-RU" sz="3200" b="1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𝟏𝟗</m:t>
                                  </m:r>
                                </m:den>
                              </m:f>
                            </m:oMath>
                          </a14:m>
                          <a:endParaRPr lang="ru-RU" sz="3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/>
                    </a:tc>
                    <a:tc>
                      <a:txBody>
                        <a:bodyPr/>
                        <a:lstStyle/>
                        <a:p>
                          <a:r>
                            <a:rPr lang="ru-RU" sz="32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ru-RU" sz="320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ru-RU" sz="3200" b="1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𝟔𝟖</m:t>
                                  </m:r>
                                </m:num>
                                <m:den>
                                  <m:r>
                                    <a:rPr lang="ru-RU" sz="3200" b="1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𝟏𝟗</m:t>
                                  </m:r>
                                </m:den>
                              </m:f>
                            </m:oMath>
                          </a14:m>
                          <a:endParaRPr lang="ru-RU" sz="3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/>
                    </a:tc>
                    <a:tc>
                      <a:txBody>
                        <a:bodyPr/>
                        <a:lstStyle/>
                        <a:p>
                          <a:r>
                            <a:rPr lang="ru-RU" sz="32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4)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ru-RU" sz="320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ru-RU" sz="3200" b="1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𝟕𝟕</m:t>
                                  </m:r>
                                </m:num>
                                <m:den>
                                  <m:r>
                                    <a:rPr lang="ru-RU" sz="3200" b="1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𝟏𝟗</m:t>
                                  </m:r>
                                </m:den>
                              </m:f>
                            </m:oMath>
                          </a14:m>
                          <a:endParaRPr lang="ru-RU" sz="3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/>
                    </a:tc>
                    <a:extLst>
                      <a:ext uri="{0D108BD9-81ED-4DB2-BD59-A6C34878D82A}">
                        <a16:rowId xmlns:a16="http://schemas.microsoft.com/office/drawing/2014/main" val="228065632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Объект 3"/>
              <p:cNvGraphicFramePr>
                <a:graphicFrameLocks noGrp="1"/>
              </p:cNvGraphicFramePr>
              <p:nvPr>
                <p:ph sz="quarter" idx="13"/>
                <p:extLst>
                  <p:ext uri="{D42A27DB-BD31-4B8C-83A1-F6EECF244321}">
                    <p14:modId xmlns:p14="http://schemas.microsoft.com/office/powerpoint/2010/main" val="3845752656"/>
                  </p:ext>
                </p:extLst>
              </p:nvPr>
            </p:nvGraphicFramePr>
            <p:xfrm>
              <a:off x="685800" y="1579418"/>
              <a:ext cx="10394952" cy="1403927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598738">
                      <a:extLst>
                        <a:ext uri="{9D8B030D-6E8A-4147-A177-3AD203B41FA5}">
                          <a16:colId xmlns:a16="http://schemas.microsoft.com/office/drawing/2014/main" val="2566927326"/>
                        </a:ext>
                      </a:extLst>
                    </a:gridCol>
                    <a:gridCol w="2598738">
                      <a:extLst>
                        <a:ext uri="{9D8B030D-6E8A-4147-A177-3AD203B41FA5}">
                          <a16:colId xmlns:a16="http://schemas.microsoft.com/office/drawing/2014/main" val="175830315"/>
                        </a:ext>
                      </a:extLst>
                    </a:gridCol>
                    <a:gridCol w="2598738">
                      <a:extLst>
                        <a:ext uri="{9D8B030D-6E8A-4147-A177-3AD203B41FA5}">
                          <a16:colId xmlns:a16="http://schemas.microsoft.com/office/drawing/2014/main" val="2524455744"/>
                        </a:ext>
                      </a:extLst>
                    </a:gridCol>
                    <a:gridCol w="2598738">
                      <a:extLst>
                        <a:ext uri="{9D8B030D-6E8A-4147-A177-3AD203B41FA5}">
                          <a16:colId xmlns:a16="http://schemas.microsoft.com/office/drawing/2014/main" val="1241231839"/>
                        </a:ext>
                      </a:extLst>
                    </a:gridCol>
                  </a:tblGrid>
                  <a:tr h="1403927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234" t="-433" r="-300468" b="-17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100469" t="-433" r="-201174" b="-17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200000" t="-433" r="-100703" b="-17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300704" t="-433" r="-939" b="-173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80656329"/>
                      </a:ext>
                    </a:extLst>
                  </a:tr>
                </a:tbl>
              </a:graphicData>
            </a:graphic>
          </p:graphicFrame>
        </mc:Fallback>
      </mc:AlternateContent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6049826"/>
              </p:ext>
            </p:extLst>
          </p:nvPr>
        </p:nvGraphicFramePr>
        <p:xfrm>
          <a:off x="4925290" y="3767512"/>
          <a:ext cx="2556164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6164">
                  <a:extLst>
                    <a:ext uri="{9D8B030D-6E8A-4147-A177-3AD203B41FA5}">
                      <a16:colId xmlns:a16="http://schemas.microsoft.com/office/drawing/2014/main" val="2451681115"/>
                    </a:ext>
                  </a:extLst>
                </a:gridCol>
              </a:tblGrid>
              <a:tr h="517389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Ответ: 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20651069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0362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Вспомним перевод десятичной дроби в обыкновенную и обыкновенной в десятичную.</a:t>
            </a:r>
            <a:endParaRPr lang="ru-RU" sz="3200" b="1" dirty="0">
              <a:solidFill>
                <a:srgbClr val="CC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3230" y="2348880"/>
            <a:ext cx="771754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3600" dirty="0" smtClean="0"/>
              <a:t> Если  знаменатель обыкновенной дроби не имеет других простых делителей, </a:t>
            </a:r>
            <a:r>
              <a:rPr lang="ru-RU" alt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кроме 2 и 5</a:t>
            </a:r>
            <a:r>
              <a:rPr lang="ru-RU" altLang="ru-RU" sz="3600" dirty="0" smtClean="0"/>
              <a:t>, то эту дробь можно представить в виде </a:t>
            </a:r>
            <a:r>
              <a:rPr lang="ru-RU" alt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десятичной</a:t>
            </a:r>
            <a:r>
              <a:rPr lang="ru-RU" altLang="ru-RU" sz="3600" dirty="0" smtClean="0"/>
              <a:t>.</a:t>
            </a:r>
            <a:endParaRPr lang="ru-RU" altLang="ru-RU" sz="3600" dirty="0"/>
          </a:p>
        </p:txBody>
      </p:sp>
    </p:spTree>
    <p:extLst>
      <p:ext uri="{BB962C8B-B14F-4D97-AF65-F5344CB8AC3E}">
        <p14:creationId xmlns:p14="http://schemas.microsoft.com/office/powerpoint/2010/main" val="3839373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476671"/>
            <a:ext cx="770485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altLang="ru-RU" sz="3600" kern="0" dirty="0">
                <a:solidFill>
                  <a:prstClr val="black"/>
                </a:solidFill>
              </a:rPr>
              <a:t>1) </a:t>
            </a:r>
            <a:r>
              <a:rPr lang="ru-RU" altLang="ru-RU" sz="36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Сократи</a:t>
            </a:r>
            <a:r>
              <a:rPr lang="ru-RU" altLang="ru-RU" sz="3600" kern="0" dirty="0">
                <a:solidFill>
                  <a:prstClr val="black"/>
                </a:solidFill>
              </a:rPr>
              <a:t> дробь</a:t>
            </a:r>
          </a:p>
          <a:p>
            <a:pPr lvl="0" algn="just"/>
            <a:r>
              <a:rPr lang="ru-RU" altLang="ru-RU" sz="3600" kern="0" dirty="0">
                <a:solidFill>
                  <a:prstClr val="black"/>
                </a:solidFill>
              </a:rPr>
              <a:t>2)</a:t>
            </a:r>
            <a:r>
              <a:rPr lang="ru-RU" altLang="ru-RU" sz="36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Разложи</a:t>
            </a:r>
            <a:r>
              <a:rPr lang="ru-RU" altLang="ru-RU" sz="3600" kern="0" dirty="0">
                <a:solidFill>
                  <a:prstClr val="black"/>
                </a:solidFill>
              </a:rPr>
              <a:t> знаменатель на  </a:t>
            </a:r>
            <a:r>
              <a:rPr lang="ru-RU" altLang="ru-RU" sz="36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простые</a:t>
            </a:r>
            <a:r>
              <a:rPr lang="ru-RU" altLang="ru-RU" sz="3600" kern="0" dirty="0">
                <a:solidFill>
                  <a:srgbClr val="FF0000"/>
                </a:solidFill>
              </a:rPr>
              <a:t> </a:t>
            </a:r>
            <a:r>
              <a:rPr lang="ru-RU" altLang="ru-RU" sz="3600" kern="0" dirty="0">
                <a:solidFill>
                  <a:prstClr val="black"/>
                </a:solidFill>
              </a:rPr>
              <a:t>множители.</a:t>
            </a:r>
          </a:p>
          <a:p>
            <a:pPr lvl="0" algn="just"/>
            <a:r>
              <a:rPr lang="ru-RU" altLang="ru-RU" sz="3600" kern="0" dirty="0">
                <a:solidFill>
                  <a:prstClr val="black"/>
                </a:solidFill>
              </a:rPr>
              <a:t>3)Если в знаменателе </a:t>
            </a:r>
            <a:r>
              <a:rPr lang="ru-RU" altLang="ru-RU" sz="36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нет</a:t>
            </a:r>
            <a:r>
              <a:rPr lang="ru-RU" altLang="ru-RU" sz="3600" kern="0" dirty="0">
                <a:solidFill>
                  <a:srgbClr val="FF0000"/>
                </a:solidFill>
              </a:rPr>
              <a:t> </a:t>
            </a:r>
            <a:r>
              <a:rPr lang="ru-RU" altLang="ru-RU" sz="3600" kern="0" dirty="0">
                <a:solidFill>
                  <a:prstClr val="black"/>
                </a:solidFill>
              </a:rPr>
              <a:t>других простых множителей,  кроме 2 и 5 , то дробь </a:t>
            </a:r>
            <a:r>
              <a:rPr lang="ru-RU" altLang="ru-RU" sz="36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возможно представить в виде десятичной</a:t>
            </a:r>
            <a:r>
              <a:rPr lang="ru-RU" altLang="ru-RU" sz="3600" kern="0" dirty="0">
                <a:solidFill>
                  <a:prstClr val="black"/>
                </a:solidFill>
              </a:rPr>
              <a:t>, иначе – нельзя.</a:t>
            </a:r>
          </a:p>
        </p:txBody>
      </p:sp>
    </p:spTree>
    <p:extLst>
      <p:ext uri="{BB962C8B-B14F-4D97-AF65-F5344CB8AC3E}">
        <p14:creationId xmlns:p14="http://schemas.microsoft.com/office/powerpoint/2010/main" val="1236429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Вспомним перевод десятичной дроби в обыкновенную и обыкновенной в десятичную.</a:t>
            </a:r>
            <a:endParaRPr lang="ru-RU" sz="3200" b="1" dirty="0">
              <a:solidFill>
                <a:srgbClr val="CC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2982" y="1377314"/>
            <a:ext cx="8773781" cy="206692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549" y="3744337"/>
            <a:ext cx="8568214" cy="1697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646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45</TotalTime>
  <Words>1193</Words>
  <Application>Microsoft Office PowerPoint</Application>
  <PresentationFormat>Экран (4:3)</PresentationFormat>
  <Paragraphs>175</Paragraphs>
  <Slides>22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3" baseType="lpstr">
      <vt:lpstr>Arial</vt:lpstr>
      <vt:lpstr>Arial Black</vt:lpstr>
      <vt:lpstr>Bookman Old Style</vt:lpstr>
      <vt:lpstr>Calibri</vt:lpstr>
      <vt:lpstr>Cambria Math</vt:lpstr>
      <vt:lpstr>Century Schoolbook</vt:lpstr>
      <vt:lpstr>Times New Roman</vt:lpstr>
      <vt:lpstr>Trebuchet MS</vt:lpstr>
      <vt:lpstr>Wingdings</vt:lpstr>
      <vt:lpstr>Wingdings 2</vt:lpstr>
      <vt:lpstr>Изящная</vt:lpstr>
      <vt:lpstr>Презентация PowerPoint</vt:lpstr>
      <vt:lpstr>Арифметические действия с обыкновенными дробями:</vt:lpstr>
      <vt:lpstr>Презентация PowerPoint</vt:lpstr>
      <vt:lpstr>Задание №1  Каждому выражению поставьте в соответствие его значение: </vt:lpstr>
      <vt:lpstr>Задание№2 Запишите в ответе (в порядке убывания) номера тех выражений, значение которых равно 0.</vt:lpstr>
      <vt:lpstr>Задание №3 Какое из данных ниже чисел принадлежит отрезку [3;4] ?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Приемы решения практико-ориентированных</vt:lpstr>
      <vt:lpstr>Что нужно уметь </vt:lpstr>
      <vt:lpstr>Что нужно знать </vt:lpstr>
      <vt:lpstr>Задачи о дачном участке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User-Pc</dc:creator>
  <cp:lastModifiedBy>en.seytumerov@mail.ru</cp:lastModifiedBy>
  <cp:revision>7</cp:revision>
  <dcterms:created xsi:type="dcterms:W3CDTF">2021-10-03T17:21:47Z</dcterms:created>
  <dcterms:modified xsi:type="dcterms:W3CDTF">2023-02-06T12:18:30Z</dcterms:modified>
</cp:coreProperties>
</file>