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</p:sldMasterIdLst>
  <p:notesMasterIdLst>
    <p:notesMasterId r:id="rId79"/>
  </p:notesMasterIdLst>
  <p:sldIdLst>
    <p:sldId id="256" r:id="rId3"/>
    <p:sldId id="447" r:id="rId4"/>
    <p:sldId id="398" r:id="rId5"/>
    <p:sldId id="399" r:id="rId6"/>
    <p:sldId id="438" r:id="rId7"/>
    <p:sldId id="301" r:id="rId8"/>
    <p:sldId id="401" r:id="rId9"/>
    <p:sldId id="402" r:id="rId10"/>
    <p:sldId id="422" r:id="rId11"/>
    <p:sldId id="423" r:id="rId12"/>
    <p:sldId id="448" r:id="rId13"/>
    <p:sldId id="424" r:id="rId14"/>
    <p:sldId id="425" r:id="rId15"/>
    <p:sldId id="449" r:id="rId16"/>
    <p:sldId id="470" r:id="rId17"/>
    <p:sldId id="294" r:id="rId18"/>
    <p:sldId id="471" r:id="rId19"/>
    <p:sldId id="472" r:id="rId20"/>
    <p:sldId id="469" r:id="rId21"/>
    <p:sldId id="426" r:id="rId22"/>
    <p:sldId id="473" r:id="rId23"/>
    <p:sldId id="279" r:id="rId24"/>
    <p:sldId id="474" r:id="rId25"/>
    <p:sldId id="475" r:id="rId26"/>
    <p:sldId id="282" r:id="rId27"/>
    <p:sldId id="476" r:id="rId28"/>
    <p:sldId id="483" r:id="rId29"/>
    <p:sldId id="293" r:id="rId30"/>
    <p:sldId id="478" r:id="rId31"/>
    <p:sldId id="477" r:id="rId32"/>
    <p:sldId id="283" r:id="rId33"/>
    <p:sldId id="480" r:id="rId34"/>
    <p:sldId id="387" r:id="rId35"/>
    <p:sldId id="388" r:id="rId36"/>
    <p:sldId id="450" r:id="rId37"/>
    <p:sldId id="389" r:id="rId38"/>
    <p:sldId id="390" r:id="rId39"/>
    <p:sldId id="451" r:id="rId40"/>
    <p:sldId id="285" r:id="rId41"/>
    <p:sldId id="393" r:id="rId42"/>
    <p:sldId id="452" r:id="rId43"/>
    <p:sldId id="391" r:id="rId44"/>
    <p:sldId id="287" r:id="rId45"/>
    <p:sldId id="453" r:id="rId46"/>
    <p:sldId id="392" r:id="rId47"/>
    <p:sldId id="454" r:id="rId48"/>
    <p:sldId id="455" r:id="rId49"/>
    <p:sldId id="457" r:id="rId50"/>
    <p:sldId id="394" r:id="rId51"/>
    <p:sldId id="456" r:id="rId52"/>
    <p:sldId id="371" r:id="rId53"/>
    <p:sldId id="372" r:id="rId54"/>
    <p:sldId id="373" r:id="rId55"/>
    <p:sldId id="459" r:id="rId56"/>
    <p:sldId id="458" r:id="rId57"/>
    <p:sldId id="460" r:id="rId58"/>
    <p:sldId id="461" r:id="rId59"/>
    <p:sldId id="290" r:id="rId60"/>
    <p:sldId id="462" r:id="rId61"/>
    <p:sldId id="463" r:id="rId62"/>
    <p:sldId id="291" r:id="rId63"/>
    <p:sldId id="464" r:id="rId64"/>
    <p:sldId id="431" r:id="rId65"/>
    <p:sldId id="432" r:id="rId66"/>
    <p:sldId id="433" r:id="rId67"/>
    <p:sldId id="434" r:id="rId68"/>
    <p:sldId id="435" r:id="rId69"/>
    <p:sldId id="481" r:id="rId70"/>
    <p:sldId id="436" r:id="rId71"/>
    <p:sldId id="302" r:id="rId72"/>
    <p:sldId id="465" r:id="rId73"/>
    <p:sldId id="466" r:id="rId74"/>
    <p:sldId id="297" r:id="rId75"/>
    <p:sldId id="467" r:id="rId76"/>
    <p:sldId id="446" r:id="rId77"/>
    <p:sldId id="482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7A3D00"/>
    <a:srgbClr val="A45200"/>
    <a:srgbClr val="C06000"/>
    <a:srgbClr val="DE6F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62" autoAdjust="0"/>
    <p:restoredTop sz="94624" autoAdjust="0"/>
  </p:normalViewPr>
  <p:slideViewPr>
    <p:cSldViewPr>
      <p:cViewPr varScale="1">
        <p:scale>
          <a:sx n="48" d="100"/>
          <a:sy n="48" d="100"/>
        </p:scale>
        <p:origin x="-7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AA07C-FFBB-4E1D-9085-FEF986F70F3C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4399D-F32C-4DB0-9D2C-325337F226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08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399D-F32C-4DB0-9D2C-325337F226AB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12C1-E7F6-4FD6-BEC9-CF909FDF664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E957-6BE0-4F54-B652-B04CEC54F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gif"/><Relationship Id="rId18" Type="http://schemas.openxmlformats.org/officeDocument/2006/relationships/slide" Target="slide21.xml"/><Relationship Id="rId26" Type="http://schemas.openxmlformats.org/officeDocument/2006/relationships/image" Target="../media/image11.png"/><Relationship Id="rId39" Type="http://schemas.openxmlformats.org/officeDocument/2006/relationships/slide" Target="slide72.xml"/><Relationship Id="rId3" Type="http://schemas.openxmlformats.org/officeDocument/2006/relationships/slide" Target="slide45.xml"/><Relationship Id="rId21" Type="http://schemas.openxmlformats.org/officeDocument/2006/relationships/slide" Target="slide66.xml"/><Relationship Id="rId34" Type="http://schemas.openxmlformats.org/officeDocument/2006/relationships/slide" Target="slide5.xml"/><Relationship Id="rId7" Type="http://schemas.openxmlformats.org/officeDocument/2006/relationships/image" Target="../media/image4.gif"/><Relationship Id="rId12" Type="http://schemas.openxmlformats.org/officeDocument/2006/relationships/slide" Target="slide36.xml"/><Relationship Id="rId17" Type="http://schemas.openxmlformats.org/officeDocument/2006/relationships/image" Target="../media/image9.jpeg"/><Relationship Id="rId25" Type="http://schemas.openxmlformats.org/officeDocument/2006/relationships/slide" Target="slide48.xml"/><Relationship Id="rId33" Type="http://schemas.openxmlformats.org/officeDocument/2006/relationships/slide" Target="slide30.xml"/><Relationship Id="rId38" Type="http://schemas.openxmlformats.org/officeDocument/2006/relationships/image" Target="../media/image16.png"/><Relationship Id="rId2" Type="http://schemas.openxmlformats.org/officeDocument/2006/relationships/slide" Target="slide52.xml"/><Relationship Id="rId16" Type="http://schemas.openxmlformats.org/officeDocument/2006/relationships/slide" Target="slide69.xml"/><Relationship Id="rId20" Type="http://schemas.openxmlformats.org/officeDocument/2006/relationships/slide" Target="slide42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6.gif"/><Relationship Id="rId24" Type="http://schemas.openxmlformats.org/officeDocument/2006/relationships/slide" Target="slide54.xml"/><Relationship Id="rId32" Type="http://schemas.openxmlformats.org/officeDocument/2006/relationships/image" Target="../media/image14.png"/><Relationship Id="rId37" Type="http://schemas.openxmlformats.org/officeDocument/2006/relationships/slide" Target="slide7.xml"/><Relationship Id="rId5" Type="http://schemas.openxmlformats.org/officeDocument/2006/relationships/slide" Target="slide18.xml"/><Relationship Id="rId15" Type="http://schemas.openxmlformats.org/officeDocument/2006/relationships/image" Target="../media/image8.jpeg"/><Relationship Id="rId23" Type="http://schemas.openxmlformats.org/officeDocument/2006/relationships/slide" Target="slide60.xml"/><Relationship Id="rId28" Type="http://schemas.openxmlformats.org/officeDocument/2006/relationships/image" Target="../media/image12.png"/><Relationship Id="rId36" Type="http://schemas.openxmlformats.org/officeDocument/2006/relationships/slide" Target="slide15.xml"/><Relationship Id="rId10" Type="http://schemas.openxmlformats.org/officeDocument/2006/relationships/slide" Target="slide12.xml"/><Relationship Id="rId19" Type="http://schemas.openxmlformats.org/officeDocument/2006/relationships/image" Target="../media/image10.jpeg"/><Relationship Id="rId31" Type="http://schemas.openxmlformats.org/officeDocument/2006/relationships/slide" Target="slide27.xml"/><Relationship Id="rId4" Type="http://schemas.openxmlformats.org/officeDocument/2006/relationships/slide" Target="slide63.xml"/><Relationship Id="rId9" Type="http://schemas.openxmlformats.org/officeDocument/2006/relationships/image" Target="../media/image5.gif"/><Relationship Id="rId14" Type="http://schemas.openxmlformats.org/officeDocument/2006/relationships/slide" Target="slide39.xml"/><Relationship Id="rId22" Type="http://schemas.openxmlformats.org/officeDocument/2006/relationships/slide" Target="slide57.xml"/><Relationship Id="rId27" Type="http://schemas.openxmlformats.org/officeDocument/2006/relationships/slide" Target="slide33.xml"/><Relationship Id="rId30" Type="http://schemas.openxmlformats.org/officeDocument/2006/relationships/image" Target="../media/image13.png"/><Relationship Id="rId35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slide" Target="slide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Для работы\7 класс\топография\1706729_shkolnaya-topograficheskaya-kar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892480" cy="73174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1547664" y="3140968"/>
            <a:ext cx="62646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ea typeface="+mj-ea"/>
                <a:cs typeface="Arial" pitchFamily="34" charset="0"/>
              </a:rPr>
              <a:t>Символьные легенды контрольных пунктов.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ea typeface="+mj-ea"/>
                <a:cs typeface="Arial" pitchFamily="34" charset="0"/>
              </a:rPr>
              <a:t>Формы рельефа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1043608" y="5373216"/>
            <a:ext cx="726489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easyen.ru/logotip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119511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-27384"/>
            <a:ext cx="6894508" cy="508691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Земляной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обрыв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Крутой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земляной обрыв представляет собой резкое изменение уровня земли, четко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выделяется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окружающих объектов –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, гравийная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песчаная яма, насыпь шоссе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железной дороги, дамба.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Цифры - глубины в метрах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1" name="Picture 9" descr="http://www.uverenniy.ru/uslovnie-znaki-dlya-topograficheskih-planov-m-ba-1-2000/122170_html_m53d12904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5614" y="4712604"/>
            <a:ext cx="4750722" cy="1452700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работы\7 класс\топография\земляной обры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6046728" cy="4525963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verenniy.ru/uslovnie-znaki-dlya-topograficheskih-planov-m-ba-1-2000/122170_html_2a03232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8389" y="3309494"/>
            <a:ext cx="5443971" cy="3071834"/>
          </a:xfrm>
          <a:prstGeom prst="rect">
            <a:avLst/>
          </a:prstGeom>
          <a:noFill/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85728"/>
            <a:ext cx="6965376" cy="4525963"/>
          </a:xfrm>
        </p:spPr>
        <p:txBody>
          <a:bodyPr>
            <a:normAutofit/>
          </a:bodyPr>
          <a:lstStyle/>
          <a:p>
            <a:pPr marL="3175" indent="17463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Карьер</a:t>
            </a:r>
          </a:p>
          <a:p>
            <a:pPr marL="3175" indent="17463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175" indent="17463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Задернованная или незадернованная выработка гравия, песка, камня и т.д., произведенная на ровном месте </a:t>
            </a:r>
          </a:p>
          <a:p>
            <a:pPr marL="3175" indent="17463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или склоне. Разработки твердых полезных ископаемых открытые (карьеры и др.), материал добычи (цифры - глубины в м)</a:t>
            </a:r>
            <a:endParaRPr lang="ru-RU" sz="2800" dirty="0"/>
          </a:p>
        </p:txBody>
      </p:sp>
      <p:pic>
        <p:nvPicPr>
          <p:cNvPr id="32770" name="Picture 2" descr="http://www.uverenniy.ru/uslovnie-znaki-dlya-topograficheskih-planov-m-ba-1-2000/122170_html_2a03232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3005526" cy="169590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ля работы\7 класс\топография\19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956987"/>
            <a:ext cx="7164289" cy="477432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419872" y="4005064"/>
            <a:ext cx="3096344" cy="144016"/>
            <a:chOff x="3563888" y="3933056"/>
            <a:chExt cx="3096344" cy="14401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3563888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572000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06794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580112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622818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60648"/>
            <a:ext cx="6851104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Насыпь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Четкий земляной вал, насыпь, дамба.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Искусственная или естественная узкая насыпь на ровной поверхности или на склоне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419872" y="4005064"/>
            <a:ext cx="3096344" cy="144016"/>
            <a:chOff x="3563888" y="3933056"/>
            <a:chExt cx="3096344" cy="14401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3563888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572000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6794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580112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622818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ля работы\7 класс\топография\насып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5" y="1484784"/>
            <a:ext cx="7080787" cy="4248472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563888" y="3933056"/>
            <a:ext cx="3672408" cy="144016"/>
            <a:chOff x="3563888" y="3933056"/>
            <a:chExt cx="3672408" cy="14401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563888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860032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5292080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06794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156176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658822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Маленький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земляной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вал</a:t>
            </a:r>
          </a:p>
          <a:p>
            <a:pPr algn="ctr">
              <a:spcBef>
                <a:spcPts val="0"/>
              </a:spcBef>
              <a:buNone/>
            </a:pPr>
            <a:endParaRPr lang="ru-RU" sz="28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Частично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разрушенный земляной вал или маленькая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дамба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63888" y="3933056"/>
            <a:ext cx="3672408" cy="144016"/>
            <a:chOff x="3563888" y="3933056"/>
            <a:chExt cx="3672408" cy="14401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3563888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860032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5292080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6794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156176" y="4005064"/>
              <a:ext cx="1080120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658822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рямоугольник 219">
            <a:hlinkClick r:id="rId2" action="ppaction://hlinksldjump"/>
          </p:cNvPr>
          <p:cNvSpPr/>
          <p:nvPr/>
        </p:nvSpPr>
        <p:spPr>
          <a:xfrm>
            <a:off x="5220072" y="2996952"/>
            <a:ext cx="115212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рямоугольник 213">
            <a:hlinkClick r:id="rId3" action="ppaction://hlinksldjump"/>
          </p:cNvPr>
          <p:cNvSpPr/>
          <p:nvPr/>
        </p:nvSpPr>
        <p:spPr>
          <a:xfrm>
            <a:off x="3131840" y="6021288"/>
            <a:ext cx="1008112" cy="55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Прямоугольник 206">
            <a:hlinkClick r:id="rId4" action="ppaction://hlinksldjump"/>
          </p:cNvPr>
          <p:cNvSpPr/>
          <p:nvPr/>
        </p:nvSpPr>
        <p:spPr>
          <a:xfrm>
            <a:off x="1979712" y="575496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hlinkClick r:id="rId5" action="ppaction://hlinksldjump"/>
          </p:cNvPr>
          <p:cNvSpPr/>
          <p:nvPr/>
        </p:nvSpPr>
        <p:spPr>
          <a:xfrm>
            <a:off x="6444208" y="3212976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-27384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Выбор обозначения КП</a:t>
            </a:r>
            <a:endParaRPr lang="ru-RU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moscompass.ru/news/rules/isom2000/41/101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9329" b="21019"/>
          <a:stretch>
            <a:fillRect/>
          </a:stretch>
        </p:blipFill>
        <p:spPr bwMode="auto">
          <a:xfrm>
            <a:off x="1835696" y="764704"/>
            <a:ext cx="792088" cy="1301287"/>
          </a:xfrm>
          <a:prstGeom prst="rect">
            <a:avLst/>
          </a:prstGeom>
          <a:noFill/>
        </p:spPr>
      </p:pic>
      <p:pic>
        <p:nvPicPr>
          <p:cNvPr id="7" name="Picture 9" descr="http://www.uverenniy.ru/uslovnie-znaki-dlya-topograficheskih-planov-m-ba-1-2000/122170_html_m53d12904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01317" y="836712"/>
            <a:ext cx="2354859" cy="1080120"/>
          </a:xfrm>
          <a:prstGeom prst="rect">
            <a:avLst/>
          </a:prstGeom>
          <a:noFill/>
        </p:spPr>
      </p:pic>
      <p:pic>
        <p:nvPicPr>
          <p:cNvPr id="8" name="Picture 2" descr="http://www.uverenniy.ru/uslovnie-znaki-dlya-topograficheskih-planov-m-ba-1-2000/122170_html_2a032320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9956" y="5229200"/>
            <a:ext cx="2552284" cy="1440160"/>
          </a:xfrm>
          <a:prstGeom prst="rect">
            <a:avLst/>
          </a:prstGeom>
          <a:noFill/>
        </p:spPr>
      </p:pic>
      <p:pic>
        <p:nvPicPr>
          <p:cNvPr id="26" name="Picture 2" descr="http://www.moscompass.ru/news/rules/isom2000/41/110.GI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32949"/>
          <a:stretch>
            <a:fillRect/>
          </a:stretch>
        </p:blipFill>
        <p:spPr bwMode="auto">
          <a:xfrm>
            <a:off x="7308304" y="748695"/>
            <a:ext cx="1512168" cy="1443367"/>
          </a:xfrm>
          <a:prstGeom prst="rect">
            <a:avLst/>
          </a:prstGeom>
          <a:noFill/>
        </p:spPr>
      </p:pic>
      <p:pic>
        <p:nvPicPr>
          <p:cNvPr id="1026" name="Picture 2" descr="D:\Участие в конкурсах\2018\защита проектов 7 класс\Саша\Рисунок1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648072" cy="727660"/>
          </a:xfrm>
          <a:prstGeom prst="rect">
            <a:avLst/>
          </a:prstGeom>
          <a:noFill/>
        </p:spPr>
      </p:pic>
      <p:pic>
        <p:nvPicPr>
          <p:cNvPr id="1027" name="Picture 3" descr="D:\Участие в конкурсах\2018\защита проектов 7 класс\Саша\Рисунок2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8384" y="3068960"/>
            <a:ext cx="622300" cy="590550"/>
          </a:xfrm>
          <a:prstGeom prst="rect">
            <a:avLst/>
          </a:prstGeom>
          <a:noFill/>
        </p:spPr>
      </p:pic>
      <p:pic>
        <p:nvPicPr>
          <p:cNvPr id="1028" name="Picture 4" descr="D:\Участие в конкурсах\2018\защита проектов 7 класс\Саша\Рисунок3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755381" cy="936104"/>
          </a:xfrm>
          <a:prstGeom prst="rect">
            <a:avLst/>
          </a:prstGeom>
          <a:noFill/>
        </p:spPr>
      </p:pic>
      <p:grpSp>
        <p:nvGrpSpPr>
          <p:cNvPr id="32" name="Группа 31"/>
          <p:cNvGrpSpPr/>
          <p:nvPr/>
        </p:nvGrpSpPr>
        <p:grpSpPr>
          <a:xfrm>
            <a:off x="5940152" y="1196752"/>
            <a:ext cx="1224136" cy="936104"/>
            <a:chOff x="3851920" y="1916832"/>
            <a:chExt cx="1224136" cy="720080"/>
          </a:xfrm>
        </p:grpSpPr>
        <p:sp>
          <p:nvSpPr>
            <p:cNvPr id="33" name="Прямоугольник 32">
              <a:hlinkClick r:id="rId20" action="ppaction://hlinksldjump"/>
            </p:cNvPr>
            <p:cNvSpPr/>
            <p:nvPr/>
          </p:nvSpPr>
          <p:spPr>
            <a:xfrm>
              <a:off x="3851920" y="1916832"/>
              <a:ext cx="1224136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3923928" y="2132856"/>
              <a:ext cx="1080120" cy="288032"/>
              <a:chOff x="3635896" y="2708920"/>
              <a:chExt cx="2520280" cy="864096"/>
            </a:xfrm>
            <a:noFill/>
          </p:grpSpPr>
          <p:sp>
            <p:nvSpPr>
              <p:cNvPr id="35" name="Овал 34"/>
              <p:cNvSpPr/>
              <p:nvPr/>
            </p:nvSpPr>
            <p:spPr>
              <a:xfrm>
                <a:off x="3635896" y="2996952"/>
                <a:ext cx="1008112" cy="576064"/>
              </a:xfrm>
              <a:prstGeom prst="ellipse">
                <a:avLst/>
              </a:prstGeom>
              <a:grpFill/>
              <a:ln w="28575">
                <a:solidFill>
                  <a:srgbClr val="A45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5148064" y="2708920"/>
                <a:ext cx="1008112" cy="576064"/>
              </a:xfrm>
              <a:prstGeom prst="ellipse">
                <a:avLst/>
              </a:prstGeom>
              <a:grpFill/>
              <a:ln w="28575">
                <a:solidFill>
                  <a:srgbClr val="A452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3995936" y="2348880"/>
            <a:ext cx="504056" cy="504056"/>
            <a:chOff x="3779912" y="2420888"/>
            <a:chExt cx="792088" cy="792088"/>
          </a:xfrm>
        </p:grpSpPr>
        <p:sp>
          <p:nvSpPr>
            <p:cNvPr id="50" name="Прямоугольник 49">
              <a:hlinkClick r:id="rId21" action="ppaction://hlinksldjump"/>
            </p:cNvPr>
            <p:cNvSpPr/>
            <p:nvPr/>
          </p:nvSpPr>
          <p:spPr>
            <a:xfrm>
              <a:off x="3779912" y="2420888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17"/>
            <p:cNvGrpSpPr/>
            <p:nvPr/>
          </p:nvGrpSpPr>
          <p:grpSpPr>
            <a:xfrm>
              <a:off x="3995936" y="2636912"/>
              <a:ext cx="360040" cy="360040"/>
              <a:chOff x="4139952" y="1628800"/>
              <a:chExt cx="360040" cy="360040"/>
            </a:xfrm>
          </p:grpSpPr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4139952" y="1628800"/>
                <a:ext cx="360040" cy="360040"/>
              </a:xfrm>
              <a:prstGeom prst="line">
                <a:avLst/>
              </a:prstGeom>
              <a:ln w="38100">
                <a:solidFill>
                  <a:srgbClr val="A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hlinkClick r:id="rId21" action="ppaction://hlinksldjump"/>
              </p:cNvPr>
              <p:cNvCxnSpPr/>
              <p:nvPr/>
            </p:nvCxnSpPr>
            <p:spPr>
              <a:xfrm flipH="1">
                <a:off x="4139952" y="1628800"/>
                <a:ext cx="360040" cy="360040"/>
              </a:xfrm>
              <a:prstGeom prst="line">
                <a:avLst/>
              </a:prstGeom>
              <a:ln w="38100">
                <a:solidFill>
                  <a:srgbClr val="A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Содержимое 2">
            <a:hlinkClick r:id="rId22" action="ppaction://hlinksldjump"/>
          </p:cNvPr>
          <p:cNvSpPr txBox="1">
            <a:spLocks/>
          </p:cNvSpPr>
          <p:nvPr/>
        </p:nvSpPr>
        <p:spPr>
          <a:xfrm>
            <a:off x="5148064" y="2420888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52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A45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7884368" y="4221088"/>
            <a:ext cx="792088" cy="504056"/>
            <a:chOff x="2627784" y="2852936"/>
            <a:chExt cx="1872208" cy="1080120"/>
          </a:xfrm>
        </p:grpSpPr>
        <p:sp>
          <p:nvSpPr>
            <p:cNvPr id="57" name="Прямоугольник 56">
              <a:hlinkClick r:id="rId23" action="ppaction://hlinksldjump"/>
            </p:cNvPr>
            <p:cNvSpPr/>
            <p:nvPr/>
          </p:nvSpPr>
          <p:spPr>
            <a:xfrm>
              <a:off x="2627784" y="2852936"/>
              <a:ext cx="1872208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18"/>
            <p:cNvGrpSpPr/>
            <p:nvPr/>
          </p:nvGrpSpPr>
          <p:grpSpPr>
            <a:xfrm>
              <a:off x="2843808" y="3068960"/>
              <a:ext cx="1440160" cy="698376"/>
              <a:chOff x="2843808" y="3068960"/>
              <a:chExt cx="1440160" cy="698376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2843808" y="3068960"/>
                <a:ext cx="1440160" cy="698376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2843808" y="3429000"/>
                <a:ext cx="360040" cy="1085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3923928" y="3429000"/>
                <a:ext cx="360040" cy="1085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Группа 61"/>
          <p:cNvGrpSpPr/>
          <p:nvPr/>
        </p:nvGrpSpPr>
        <p:grpSpPr>
          <a:xfrm>
            <a:off x="7812360" y="2204864"/>
            <a:ext cx="504056" cy="554360"/>
            <a:chOff x="1907704" y="4293096"/>
            <a:chExt cx="1080120" cy="1130424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1907704" y="4509120"/>
              <a:ext cx="108012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hlinkClick r:id="rId24" action="ppaction://hlinksldjump"/>
            </p:cNvPr>
            <p:cNvSpPr/>
            <p:nvPr/>
          </p:nvSpPr>
          <p:spPr>
            <a:xfrm>
              <a:off x="2051720" y="4365104"/>
              <a:ext cx="792088" cy="914400"/>
            </a:xfrm>
            <a:prstGeom prst="ellipse">
              <a:avLst/>
            </a:prstGeom>
            <a:noFill/>
            <a:ln w="38100"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907704" y="4293096"/>
              <a:ext cx="1080120" cy="554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15354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142575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1141" y="4149080"/>
            <a:ext cx="848651" cy="119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рямоугольник 65">
            <a:hlinkClick r:id="rId31" action="ppaction://hlinksldjump"/>
          </p:cNvPr>
          <p:cNvSpPr/>
          <p:nvPr/>
        </p:nvSpPr>
        <p:spPr>
          <a:xfrm>
            <a:off x="7632340" y="5373216"/>
            <a:ext cx="1404156" cy="106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7668344" y="5517232"/>
            <a:ext cx="1080120" cy="790716"/>
            <a:chOff x="3491880" y="2636912"/>
            <a:chExt cx="1440160" cy="1013760"/>
          </a:xfrm>
        </p:grpSpPr>
        <p:pic>
          <p:nvPicPr>
            <p:cNvPr id="68" name="Picture 5">
              <a:hlinkClick r:id="rId3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636912"/>
              <a:ext cx="720080" cy="101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5">
              <a:hlinkClick r:id="rId3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636912"/>
              <a:ext cx="720080" cy="101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5">
              <a:hlinkClick r:id="rId3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636912"/>
              <a:ext cx="720080" cy="101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Группа 70"/>
          <p:cNvGrpSpPr/>
          <p:nvPr/>
        </p:nvGrpSpPr>
        <p:grpSpPr>
          <a:xfrm>
            <a:off x="3779912" y="4293096"/>
            <a:ext cx="2304256" cy="648072"/>
            <a:chOff x="755576" y="3284984"/>
            <a:chExt cx="5544616" cy="1800200"/>
          </a:xfrm>
        </p:grpSpPr>
        <p:sp>
          <p:nvSpPr>
            <p:cNvPr id="72" name="Прямоугольник 71">
              <a:hlinkClick r:id="rId33" action="ppaction://hlinksldjump"/>
            </p:cNvPr>
            <p:cNvSpPr/>
            <p:nvPr/>
          </p:nvSpPr>
          <p:spPr>
            <a:xfrm>
              <a:off x="979984" y="3284984"/>
              <a:ext cx="5320208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44"/>
            <p:cNvGrpSpPr/>
            <p:nvPr/>
          </p:nvGrpSpPr>
          <p:grpSpPr>
            <a:xfrm>
              <a:off x="827584" y="3429000"/>
              <a:ext cx="5328592" cy="1440160"/>
              <a:chOff x="827584" y="3429000"/>
              <a:chExt cx="5328592" cy="1440160"/>
            </a:xfrm>
          </p:grpSpPr>
          <p:sp>
            <p:nvSpPr>
              <p:cNvPr id="75" name="Овал 74"/>
              <p:cNvSpPr/>
              <p:nvPr/>
            </p:nvSpPr>
            <p:spPr>
              <a:xfrm>
                <a:off x="1259632" y="3429000"/>
                <a:ext cx="4896544" cy="1440160"/>
              </a:xfrm>
              <a:prstGeom prst="ellipse">
                <a:avLst/>
              </a:prstGeom>
              <a:noFill/>
              <a:ln w="28575">
                <a:solidFill>
                  <a:srgbClr val="A45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827584" y="3717032"/>
                <a:ext cx="4392488" cy="936104"/>
              </a:xfrm>
              <a:prstGeom prst="ellipse">
                <a:avLst/>
              </a:prstGeom>
              <a:noFill/>
              <a:ln w="28575">
                <a:solidFill>
                  <a:srgbClr val="A45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5652120" y="4149080"/>
                <a:ext cx="482352" cy="0"/>
              </a:xfrm>
              <a:prstGeom prst="line">
                <a:avLst/>
              </a:prstGeom>
              <a:ln w="28575">
                <a:solidFill>
                  <a:srgbClr val="A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Прямоугольник 73"/>
            <p:cNvSpPr/>
            <p:nvPr/>
          </p:nvSpPr>
          <p:spPr>
            <a:xfrm>
              <a:off x="755576" y="3284984"/>
              <a:ext cx="2736304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8" name="Picture 6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1296144" cy="63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" name="Группа 79"/>
          <p:cNvGrpSpPr/>
          <p:nvPr/>
        </p:nvGrpSpPr>
        <p:grpSpPr>
          <a:xfrm>
            <a:off x="6588224" y="3356992"/>
            <a:ext cx="1080120" cy="72008"/>
            <a:chOff x="5004048" y="4365104"/>
            <a:chExt cx="2376264" cy="144016"/>
          </a:xfrm>
        </p:grpSpPr>
        <p:cxnSp>
          <p:nvCxnSpPr>
            <p:cNvPr id="81" name="Прямая соединительная линия 80">
              <a:hlinkClick r:id="rId5" action="ppaction://hlinksldjump"/>
            </p:cNvPr>
            <p:cNvCxnSpPr/>
            <p:nvPr/>
          </p:nvCxnSpPr>
          <p:spPr>
            <a:xfrm>
              <a:off x="5004048" y="4437112"/>
              <a:ext cx="1080120" cy="0"/>
            </a:xfrm>
            <a:prstGeom prst="line">
              <a:avLst/>
            </a:prstGeom>
            <a:ln w="381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>
              <a:hlinkClick r:id="rId5" action="ppaction://hlinksldjump"/>
            </p:cNvPr>
            <p:cNvCxnSpPr/>
            <p:nvPr/>
          </p:nvCxnSpPr>
          <p:spPr>
            <a:xfrm>
              <a:off x="6300192" y="4437112"/>
              <a:ext cx="1080120" cy="0"/>
            </a:xfrm>
            <a:prstGeom prst="line">
              <a:avLst/>
            </a:prstGeom>
            <a:ln w="381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Овал 82"/>
            <p:cNvSpPr/>
            <p:nvPr/>
          </p:nvSpPr>
          <p:spPr>
            <a:xfrm>
              <a:off x="6732240" y="4365104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5508104" y="4365104"/>
              <a:ext cx="144016" cy="144016"/>
            </a:xfrm>
            <a:prstGeom prst="ellipse">
              <a:avLst/>
            </a:prstGeom>
            <a:solidFill>
              <a:srgbClr val="A45200"/>
            </a:solidFill>
            <a:ln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"/>
          <p:cNvGrpSpPr/>
          <p:nvPr/>
        </p:nvGrpSpPr>
        <p:grpSpPr>
          <a:xfrm>
            <a:off x="3059832" y="4581128"/>
            <a:ext cx="1440160" cy="72008"/>
            <a:chOff x="3563888" y="3933056"/>
            <a:chExt cx="3081183" cy="144016"/>
          </a:xfrm>
          <a:solidFill>
            <a:schemeClr val="bg1"/>
          </a:solidFill>
        </p:grpSpPr>
        <p:cxnSp>
          <p:nvCxnSpPr>
            <p:cNvPr id="94" name="Прямая соединительная линия 93">
              <a:hlinkClick r:id="rId36" action="ppaction://hlinksldjump"/>
            </p:cNvPr>
            <p:cNvCxnSpPr/>
            <p:nvPr/>
          </p:nvCxnSpPr>
          <p:spPr>
            <a:xfrm>
              <a:off x="3563888" y="4005064"/>
              <a:ext cx="1080120" cy="0"/>
            </a:xfrm>
            <a:prstGeom prst="line">
              <a:avLst/>
            </a:prstGeom>
            <a:grpFill/>
            <a:ln w="28575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hlinkClick r:id="rId36" action="ppaction://hlinksldjump"/>
            </p:cNvPr>
            <p:cNvCxnSpPr/>
            <p:nvPr/>
          </p:nvCxnSpPr>
          <p:spPr>
            <a:xfrm>
              <a:off x="4571999" y="4005064"/>
              <a:ext cx="1080119" cy="0"/>
            </a:xfrm>
            <a:prstGeom prst="line">
              <a:avLst/>
            </a:prstGeom>
            <a:grpFill/>
            <a:ln w="28575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Овал 95"/>
            <p:cNvSpPr/>
            <p:nvPr/>
          </p:nvSpPr>
          <p:spPr>
            <a:xfrm>
              <a:off x="514806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 w="38100"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6794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 w="38100"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" name="Прямая соединительная линия 97">
              <a:hlinkClick r:id="rId36" action="ppaction://hlinksldjump"/>
            </p:cNvPr>
            <p:cNvCxnSpPr/>
            <p:nvPr/>
          </p:nvCxnSpPr>
          <p:spPr>
            <a:xfrm>
              <a:off x="5564952" y="4005064"/>
              <a:ext cx="1080119" cy="0"/>
            </a:xfrm>
            <a:prstGeom prst="line">
              <a:avLst/>
            </a:prstGeom>
            <a:grpFill/>
            <a:ln w="28575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Овал 98"/>
            <p:cNvSpPr/>
            <p:nvPr/>
          </p:nvSpPr>
          <p:spPr>
            <a:xfrm>
              <a:off x="6228184" y="3933056"/>
              <a:ext cx="144016" cy="144016"/>
            </a:xfrm>
            <a:prstGeom prst="ellipse">
              <a:avLst/>
            </a:prstGeom>
            <a:solidFill>
              <a:srgbClr val="A45200"/>
            </a:solidFill>
            <a:ln w="38100"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051720" y="5589240"/>
            <a:ext cx="792088" cy="1080120"/>
            <a:chOff x="1619672" y="3429000"/>
            <a:chExt cx="864096" cy="1304527"/>
          </a:xfrm>
          <a:solidFill>
            <a:srgbClr val="7A3D00"/>
          </a:solidFill>
        </p:grpSpPr>
        <p:sp>
          <p:nvSpPr>
            <p:cNvPr id="186" name="Овал 185"/>
            <p:cNvSpPr/>
            <p:nvPr/>
          </p:nvSpPr>
          <p:spPr>
            <a:xfrm>
              <a:off x="1691681" y="4287094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1979712" y="4284094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1763688" y="3714030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1619672" y="3936056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1691680" y="3429000"/>
              <a:ext cx="72008" cy="85101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1835696" y="4503118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1844081" y="4215087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2132112" y="4212087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1916088" y="3642023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1772072" y="3864049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1988096" y="4431111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2123729" y="4439494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2411760" y="4436494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2195736" y="3866430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2051720" y="4088456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Овал 200"/>
            <p:cNvSpPr/>
            <p:nvPr/>
          </p:nvSpPr>
          <p:spPr>
            <a:xfrm>
              <a:off x="2267744" y="4655518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Овал 201"/>
            <p:cNvSpPr/>
            <p:nvPr/>
          </p:nvSpPr>
          <p:spPr>
            <a:xfrm>
              <a:off x="1844081" y="4362104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2132112" y="4359104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1916088" y="3789040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1772072" y="4011066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1988096" y="4578128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8" name="Группа 207"/>
          <p:cNvGrpSpPr/>
          <p:nvPr/>
        </p:nvGrpSpPr>
        <p:grpSpPr>
          <a:xfrm>
            <a:off x="3275856" y="6237312"/>
            <a:ext cx="648072" cy="216024"/>
            <a:chOff x="2519772" y="5557413"/>
            <a:chExt cx="1836204" cy="689318"/>
          </a:xfrm>
          <a:solidFill>
            <a:srgbClr val="7A3D00"/>
          </a:solidFill>
        </p:grpSpPr>
        <p:sp>
          <p:nvSpPr>
            <p:cNvPr id="209" name="Овал 208"/>
            <p:cNvSpPr/>
            <p:nvPr/>
          </p:nvSpPr>
          <p:spPr>
            <a:xfrm>
              <a:off x="2519772" y="6099826"/>
              <a:ext cx="215359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2543529" y="5557413"/>
              <a:ext cx="204023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2951572" y="5964224"/>
              <a:ext cx="215359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3335865" y="5980011"/>
              <a:ext cx="204023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4151953" y="5974361"/>
              <a:ext cx="204023" cy="14022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5" name="Picture 2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13721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6" name="Группа 215"/>
          <p:cNvGrpSpPr/>
          <p:nvPr/>
        </p:nvGrpSpPr>
        <p:grpSpPr>
          <a:xfrm>
            <a:off x="5436096" y="3212976"/>
            <a:ext cx="648072" cy="360040"/>
            <a:chOff x="3635896" y="3573016"/>
            <a:chExt cx="1440160" cy="864096"/>
          </a:xfrm>
        </p:grpSpPr>
        <p:sp>
          <p:nvSpPr>
            <p:cNvPr id="217" name="Овал 216">
              <a:hlinkClick r:id="rId2" action="ppaction://hlinksldjump"/>
            </p:cNvPr>
            <p:cNvSpPr/>
            <p:nvPr/>
          </p:nvSpPr>
          <p:spPr>
            <a:xfrm>
              <a:off x="3635896" y="3573016"/>
              <a:ext cx="1440160" cy="864096"/>
            </a:xfrm>
            <a:prstGeom prst="ellipse">
              <a:avLst/>
            </a:prstGeom>
            <a:noFill/>
            <a:ln w="28575"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8" name="Прямая соединительная линия 217"/>
            <p:cNvCxnSpPr/>
            <p:nvPr/>
          </p:nvCxnSpPr>
          <p:spPr>
            <a:xfrm>
              <a:off x="3635896" y="4005064"/>
              <a:ext cx="432048" cy="0"/>
            </a:xfrm>
            <a:prstGeom prst="line">
              <a:avLst/>
            </a:prstGeom>
            <a:ln w="381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>
              <a:off x="4644008" y="4005064"/>
              <a:ext cx="432048" cy="0"/>
            </a:xfrm>
            <a:prstGeom prst="line">
              <a:avLst/>
            </a:prstGeom>
            <a:ln w="381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Группа 225"/>
          <p:cNvGrpSpPr/>
          <p:nvPr/>
        </p:nvGrpSpPr>
        <p:grpSpPr>
          <a:xfrm>
            <a:off x="6574515" y="4077072"/>
            <a:ext cx="1165841" cy="770384"/>
            <a:chOff x="5424391" y="3573016"/>
            <a:chExt cx="1019817" cy="914400"/>
          </a:xfrm>
        </p:grpSpPr>
        <p:sp>
          <p:nvSpPr>
            <p:cNvPr id="227" name="Овал 226"/>
            <p:cNvSpPr/>
            <p:nvPr/>
          </p:nvSpPr>
          <p:spPr>
            <a:xfrm>
              <a:off x="5436384" y="4000362"/>
              <a:ext cx="125977" cy="14253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рямоугольник 227">
              <a:hlinkClick r:id="rId39" action="ppaction://hlinksldjump"/>
            </p:cNvPr>
            <p:cNvSpPr/>
            <p:nvPr/>
          </p:nvSpPr>
          <p:spPr>
            <a:xfrm>
              <a:off x="5424391" y="3573016"/>
              <a:ext cx="1019817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225</a:t>
              </a:r>
              <a:endPara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9218" name="Picture 2" descr="D:\Для работы\7 класс\топография\разрушенная дам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7040782" cy="3960440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355976" y="2636912"/>
            <a:ext cx="936104" cy="1800200"/>
            <a:chOff x="4067944" y="2708920"/>
            <a:chExt cx="1316732" cy="223224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610186" y="3166678"/>
              <a:ext cx="2232248" cy="1316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4283968" y="2996952"/>
              <a:ext cx="0" cy="1944216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332656"/>
            <a:ext cx="6779096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Терраса, ступень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Горизонтальная или наклонная площадка, вытянутая вдоль склона, или углубление в склоне (ступень)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2636912"/>
            <a:ext cx="936104" cy="1800200"/>
            <a:chOff x="4067944" y="2708920"/>
            <a:chExt cx="1316732" cy="223224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610186" y="3166678"/>
              <a:ext cx="2232248" cy="1316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4283968" y="2996952"/>
              <a:ext cx="0" cy="1944216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ля работы\7 класс\топография\терра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6912768" cy="5184576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55356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300192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1440160" cy="20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360" y="692696"/>
            <a:ext cx="6995120" cy="4525963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Выступ</a:t>
            </a:r>
          </a:p>
          <a:p>
            <a:pPr algn="ctr">
              <a:spcBef>
                <a:spcPts val="0"/>
              </a:spcBef>
              <a:buNone/>
            </a:pPr>
            <a:endParaRPr lang="ru-RU" sz="2800" u="sng" dirty="0" smtClean="0">
              <a:latin typeface="Arial" pitchFamily="34" charset="0"/>
              <a:cs typeface="Arial" pitchFamily="34" charset="0"/>
            </a:endParaRPr>
          </a:p>
          <a:p>
            <a:pPr marL="92075" indent="11113"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Небольшое вытянутое возвышение над окружающей местностью или склоном (хребет)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1440160" cy="20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ля работы\7 класс\топография\высту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31707" y="692696"/>
            <a:ext cx="6816757" cy="5112568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55356" y="0"/>
            <a:ext cx="6206302" cy="1052735"/>
            <a:chOff x="2339752" y="0"/>
            <a:chExt cx="6206302" cy="1052735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6300192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355976" y="4149080"/>
            <a:ext cx="2376264" cy="1584176"/>
            <a:chOff x="3491880" y="2636912"/>
            <a:chExt cx="1440160" cy="1013760"/>
          </a:xfrm>
        </p:grpSpPr>
        <p:pic>
          <p:nvPicPr>
            <p:cNvPr id="17" name="Picture 5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636912"/>
              <a:ext cx="720080" cy="101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636912"/>
              <a:ext cx="720080" cy="101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636912"/>
              <a:ext cx="720080" cy="101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Ребро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Вытянутое узкое возвышение над окружающей местностью или склоном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355976" y="4149080"/>
            <a:ext cx="2376264" cy="1584176"/>
            <a:chOff x="3491880" y="2636912"/>
            <a:chExt cx="1440160" cy="1013760"/>
          </a:xfrm>
        </p:grpSpPr>
        <p:pic>
          <p:nvPicPr>
            <p:cNvPr id="15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636912"/>
              <a:ext cx="720080" cy="101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636912"/>
              <a:ext cx="720080" cy="101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636912"/>
              <a:ext cx="720080" cy="101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Для работы\7 класс\топография\реб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6624736" cy="5152572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2" descr="http://www.moscompass.ru/news/rules/isom2000/41/101.GIF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2858"/>
          <a:stretch>
            <a:fillRect/>
          </a:stretch>
        </p:blipFill>
        <p:spPr bwMode="auto">
          <a:xfrm>
            <a:off x="3923928" y="3501008"/>
            <a:ext cx="2540000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763688" y="3356992"/>
            <a:ext cx="5184576" cy="1872208"/>
            <a:chOff x="755576" y="3284984"/>
            <a:chExt cx="5544616" cy="1800200"/>
          </a:xfrm>
        </p:grpSpPr>
        <p:sp>
          <p:nvSpPr>
            <p:cNvPr id="21" name="Прямоугольник 20">
              <a:hlinkClick r:id="rId5" action="ppaction://hlinksldjump"/>
            </p:cNvPr>
            <p:cNvSpPr/>
            <p:nvPr/>
          </p:nvSpPr>
          <p:spPr>
            <a:xfrm>
              <a:off x="979984" y="3284984"/>
              <a:ext cx="5320208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44"/>
            <p:cNvGrpSpPr/>
            <p:nvPr/>
          </p:nvGrpSpPr>
          <p:grpSpPr>
            <a:xfrm>
              <a:off x="827584" y="3429000"/>
              <a:ext cx="5328592" cy="1440160"/>
              <a:chOff x="827584" y="3429000"/>
              <a:chExt cx="5328592" cy="1440160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1259632" y="3429000"/>
                <a:ext cx="4896544" cy="1440160"/>
              </a:xfrm>
              <a:prstGeom prst="ellipse">
                <a:avLst/>
              </a:prstGeom>
              <a:noFill/>
              <a:ln w="57150">
                <a:solidFill>
                  <a:srgbClr val="A45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827584" y="3717032"/>
                <a:ext cx="4392488" cy="936104"/>
              </a:xfrm>
              <a:prstGeom prst="ellipse">
                <a:avLst/>
              </a:prstGeom>
              <a:noFill/>
              <a:ln w="57150">
                <a:solidFill>
                  <a:srgbClr val="A45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652120" y="4149080"/>
                <a:ext cx="482352" cy="0"/>
              </a:xfrm>
              <a:prstGeom prst="line">
                <a:avLst/>
              </a:prstGeom>
              <a:ln w="57150">
                <a:solidFill>
                  <a:srgbClr val="A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Прямоугольник 22"/>
            <p:cNvSpPr/>
            <p:nvPr/>
          </p:nvSpPr>
          <p:spPr>
            <a:xfrm>
              <a:off x="755576" y="3284984"/>
              <a:ext cx="2736304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76672"/>
            <a:ext cx="6851104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Лощина</a:t>
            </a:r>
          </a:p>
          <a:p>
            <a:pPr algn="ctr">
              <a:spcBef>
                <a:spcPts val="0"/>
              </a:spcBef>
              <a:buNone/>
            </a:pPr>
            <a:endParaRPr lang="ru-RU" sz="28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Вытянутое углубление в склоне, имеющее с трех сторон пологие задернованные склоны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763688" y="3356992"/>
            <a:ext cx="5184576" cy="1872208"/>
            <a:chOff x="755576" y="3284984"/>
            <a:chExt cx="5544616" cy="1800200"/>
          </a:xfrm>
        </p:grpSpPr>
        <p:sp>
          <p:nvSpPr>
            <p:cNvPr id="7" name="Прямоугольник 6">
              <a:hlinkClick r:id="rId2" action="ppaction://hlinksldjump"/>
            </p:cNvPr>
            <p:cNvSpPr/>
            <p:nvPr/>
          </p:nvSpPr>
          <p:spPr>
            <a:xfrm>
              <a:off x="979984" y="3284984"/>
              <a:ext cx="5320208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44"/>
            <p:cNvGrpSpPr/>
            <p:nvPr/>
          </p:nvGrpSpPr>
          <p:grpSpPr>
            <a:xfrm>
              <a:off x="827584" y="3429000"/>
              <a:ext cx="5328592" cy="1440160"/>
              <a:chOff x="827584" y="3429000"/>
              <a:chExt cx="5328592" cy="1440160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259632" y="3429000"/>
                <a:ext cx="4896544" cy="1440160"/>
              </a:xfrm>
              <a:prstGeom prst="ellipse">
                <a:avLst/>
              </a:prstGeom>
              <a:noFill/>
              <a:ln w="57150">
                <a:solidFill>
                  <a:srgbClr val="A45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827584" y="3717032"/>
                <a:ext cx="4392488" cy="936104"/>
              </a:xfrm>
              <a:prstGeom prst="ellipse">
                <a:avLst/>
              </a:prstGeom>
              <a:noFill/>
              <a:ln w="57150">
                <a:solidFill>
                  <a:srgbClr val="A45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652120" y="4149080"/>
                <a:ext cx="482352" cy="0"/>
              </a:xfrm>
              <a:prstGeom prst="line">
                <a:avLst/>
              </a:prstGeom>
              <a:ln w="57150">
                <a:solidFill>
                  <a:srgbClr val="A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Прямоугольник 8"/>
            <p:cNvSpPr/>
            <p:nvPr/>
          </p:nvSpPr>
          <p:spPr>
            <a:xfrm>
              <a:off x="755576" y="3284984"/>
              <a:ext cx="2736304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значение слова лощина"/>
          <p:cNvSpPr>
            <a:spLocks noChangeAspect="1" noChangeArrowheads="1"/>
          </p:cNvSpPr>
          <p:nvPr/>
        </p:nvSpPr>
        <p:spPr bwMode="auto">
          <a:xfrm>
            <a:off x="155575" y="-1912938"/>
            <a:ext cx="5715000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значение слова лощина"/>
          <p:cNvSpPr>
            <a:spLocks noChangeAspect="1" noChangeArrowheads="1"/>
          </p:cNvSpPr>
          <p:nvPr/>
        </p:nvSpPr>
        <p:spPr bwMode="auto">
          <a:xfrm>
            <a:off x="155575" y="-1912938"/>
            <a:ext cx="5715000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1" name="Picture 5" descr="D:\Для работы\7 класс\топография\лощ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48210"/>
            <a:ext cx="6912768" cy="482906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28515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429744"/>
            <a:ext cx="7200800" cy="494347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Промоина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Узкая промоина с крутыми незадернованными склонами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 характерным, обычно сухим руслом. Толщина линии отображает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ширину промоины.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Минимальная глубина 1 метр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28515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ля работы\7 класс\топография\промоина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4248472" cy="4486502"/>
          </a:xfrm>
          <a:prstGeom prst="rect">
            <a:avLst/>
          </a:prstGeom>
          <a:noFill/>
        </p:spPr>
      </p:pic>
      <p:pic>
        <p:nvPicPr>
          <p:cNvPr id="1026" name="Picture 2" descr="D:\Для работы\7 класс\топография\промои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521968" cy="2641476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moscompass.ru/news/rules/isom2000/41/110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419872" y="3284984"/>
            <a:ext cx="3787924" cy="2424274"/>
          </a:xfrm>
          <a:prstGeom prst="rect">
            <a:avLst/>
          </a:prstGeom>
          <a:noFill/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14290"/>
            <a:ext cx="6966516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Маленькая промоина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Маленькая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канава или промоина.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Минимальная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глубина 1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moscompass.ru/news/rules/isom2000/41/110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419872" y="3284984"/>
            <a:ext cx="3787924" cy="2424274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ля работы\7 класс\топография\маленькая промои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6912768" cy="5184576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139952" y="3356992"/>
            <a:ext cx="1800200" cy="1728192"/>
            <a:chOff x="4716016" y="3573016"/>
            <a:chExt cx="1080120" cy="129614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932040" y="3717032"/>
              <a:ext cx="648072" cy="1008112"/>
              <a:chOff x="2699792" y="3645024"/>
              <a:chExt cx="1282824" cy="1728192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699792" y="3645024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2852192" y="3869432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004592" y="4098776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3156992" y="4314800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309392" y="4530824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3461792" y="4746848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3614192" y="4962872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766592" y="5178896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148064" y="3573016"/>
              <a:ext cx="648072" cy="1008112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716016" y="3861048"/>
              <a:ext cx="648072" cy="1008112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357166"/>
            <a:ext cx="7037954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Горизонталь (основная горизонталь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ts val="0"/>
              </a:spcBef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Линия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соединяющая точки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одинаковой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высоты.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Стандартное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вертикальное  расстояние между горизонталями 5 м</a:t>
            </a:r>
          </a:p>
        </p:txBody>
      </p:sp>
      <p:pic>
        <p:nvPicPr>
          <p:cNvPr id="54274" name="Picture 2" descr="http://www.moscompass.ru/news/rules/isom2000/41/101.GIF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2858"/>
          <a:stretch>
            <a:fillRect/>
          </a:stretch>
        </p:blipFill>
        <p:spPr bwMode="auto">
          <a:xfrm>
            <a:off x="3923928" y="3501008"/>
            <a:ext cx="2540000" cy="2880320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14290"/>
            <a:ext cx="6463600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Сухая канава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Задернованная или незадернованная узкая искусственная канава, траншея,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правило, сухая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139952" y="3356992"/>
            <a:ext cx="1800200" cy="1728192"/>
            <a:chOff x="4716016" y="3573016"/>
            <a:chExt cx="1080120" cy="129614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932040" y="3717032"/>
              <a:ext cx="648072" cy="1008112"/>
              <a:chOff x="2699792" y="3645024"/>
              <a:chExt cx="1282824" cy="1728192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2699792" y="3645024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2852192" y="3869432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3004592" y="4098776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3156992" y="4314800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309392" y="4530824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3461792" y="4746848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3614192" y="4962872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3766592" y="5178896"/>
                <a:ext cx="216024" cy="1943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148064" y="3573016"/>
              <a:ext cx="648072" cy="1008112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716016" y="3861048"/>
              <a:ext cx="648072" cy="1008112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Управляющая кнопка: домой 17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ля работы\7 класс\топография\кана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7085300" cy="4702776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635896" y="3284984"/>
            <a:ext cx="2520280" cy="864096"/>
            <a:chOff x="3635896" y="2708920"/>
            <a:chExt cx="2520280" cy="864096"/>
          </a:xfrm>
        </p:grpSpPr>
        <p:sp>
          <p:nvSpPr>
            <p:cNvPr id="11" name="Овал 10"/>
            <p:cNvSpPr/>
            <p:nvPr/>
          </p:nvSpPr>
          <p:spPr>
            <a:xfrm>
              <a:off x="3635896" y="2996952"/>
              <a:ext cx="1008112" cy="576064"/>
            </a:xfrm>
            <a:prstGeom prst="ellipse">
              <a:avLst/>
            </a:prstGeom>
            <a:noFill/>
            <a:ln w="57150"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148064" y="2708920"/>
              <a:ext cx="1008112" cy="576064"/>
            </a:xfrm>
            <a:prstGeom prst="ellipse">
              <a:avLst/>
            </a:prstGeom>
            <a:noFill/>
            <a:ln w="57150">
              <a:solidFill>
                <a:srgbClr val="A452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60648"/>
            <a:ext cx="66454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Бугор </a:t>
            </a:r>
          </a:p>
          <a:p>
            <a:pPr algn="ctr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Возвышенность, изображаемая на карте замкнутой горизонталью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635896" y="3284984"/>
            <a:ext cx="2520280" cy="864096"/>
            <a:chOff x="3635896" y="2708920"/>
            <a:chExt cx="2520280" cy="864096"/>
          </a:xfrm>
        </p:grpSpPr>
        <p:sp>
          <p:nvSpPr>
            <p:cNvPr id="6" name="Овал 5"/>
            <p:cNvSpPr/>
            <p:nvPr/>
          </p:nvSpPr>
          <p:spPr>
            <a:xfrm>
              <a:off x="3635896" y="2996952"/>
              <a:ext cx="1008112" cy="576064"/>
            </a:xfrm>
            <a:prstGeom prst="ellipse">
              <a:avLst/>
            </a:prstGeom>
            <a:noFill/>
            <a:ln w="57150"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148064" y="2708920"/>
              <a:ext cx="1008112" cy="576064"/>
            </a:xfrm>
            <a:prstGeom prst="ellipse">
              <a:avLst/>
            </a:prstGeom>
            <a:noFill/>
            <a:ln w="57150">
              <a:solidFill>
                <a:srgbClr val="A452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ля работы\7 класс\топография\бугор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5" y="1268760"/>
            <a:ext cx="7182311" cy="4032448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635896" y="3573016"/>
            <a:ext cx="2880320" cy="1368152"/>
            <a:chOff x="2519772" y="5557413"/>
            <a:chExt cx="1836204" cy="689318"/>
          </a:xfrm>
          <a:solidFill>
            <a:srgbClr val="7A3D00"/>
          </a:solidFill>
        </p:grpSpPr>
        <p:sp>
          <p:nvSpPr>
            <p:cNvPr id="20" name="Овал 19"/>
            <p:cNvSpPr/>
            <p:nvPr/>
          </p:nvSpPr>
          <p:spPr>
            <a:xfrm>
              <a:off x="2519772" y="6099826"/>
              <a:ext cx="215359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543529" y="5557413"/>
              <a:ext cx="204023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951572" y="5964224"/>
              <a:ext cx="215359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335865" y="5980011"/>
              <a:ext cx="204023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151953" y="5974361"/>
              <a:ext cx="204023" cy="14022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60648"/>
            <a:ext cx="6645424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Бугорок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Возвышенность с характерной подошвой, изображаемая на карте как микрообъект</a:t>
            </a: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35896" y="3573016"/>
            <a:ext cx="2880320" cy="1368152"/>
            <a:chOff x="2519772" y="5557413"/>
            <a:chExt cx="1836204" cy="689318"/>
          </a:xfrm>
          <a:solidFill>
            <a:srgbClr val="7A3D00"/>
          </a:solidFill>
        </p:grpSpPr>
        <p:sp>
          <p:nvSpPr>
            <p:cNvPr id="7" name="Овал 6"/>
            <p:cNvSpPr/>
            <p:nvPr/>
          </p:nvSpPr>
          <p:spPr>
            <a:xfrm>
              <a:off x="2519772" y="6099826"/>
              <a:ext cx="215359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543529" y="5557413"/>
              <a:ext cx="204023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951572" y="5964224"/>
              <a:ext cx="215359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335865" y="5980011"/>
              <a:ext cx="204023" cy="14690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151953" y="5974361"/>
              <a:ext cx="204023" cy="14022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69322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83855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357166"/>
            <a:ext cx="68213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Седловина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Понижение в гребне (хребте), расположенное между двумя возвышенностями и двумя лощинами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5fan.ru/files/9/5fan_ru_47932_af2c8869737cbe7a34d8208723aca550.html_files/2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2986861" cy="1872208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528392" cy="132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600400" cy="177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D:\Для работы\7 класс\топография\седлов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86662"/>
            <a:ext cx="7128792" cy="5346594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499992" y="3717032"/>
            <a:ext cx="1440160" cy="1152128"/>
            <a:chOff x="3635896" y="3573016"/>
            <a:chExt cx="1440160" cy="864096"/>
          </a:xfrm>
        </p:grpSpPr>
        <p:sp>
          <p:nvSpPr>
            <p:cNvPr id="11" name="Овал 10"/>
            <p:cNvSpPr/>
            <p:nvPr/>
          </p:nvSpPr>
          <p:spPr>
            <a:xfrm>
              <a:off x="3635896" y="3573016"/>
              <a:ext cx="1440160" cy="864096"/>
            </a:xfrm>
            <a:prstGeom prst="ellipse">
              <a:avLst/>
            </a:prstGeom>
            <a:noFill/>
            <a:ln w="57150"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635896" y="4005064"/>
              <a:ext cx="432048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644008" y="4005064"/>
              <a:ext cx="432048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428604"/>
            <a:ext cx="6461890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Яма</a:t>
            </a:r>
          </a:p>
          <a:p>
            <a:pPr algn="ctr">
              <a:spcBef>
                <a:spcPts val="0"/>
              </a:spcBef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Показывается горизонталями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бергштрихами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Маленькие или плоские ямы показываются вспомогательными горизонталями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499992" y="3717032"/>
            <a:ext cx="1440160" cy="1152128"/>
            <a:chOff x="3635896" y="3573016"/>
            <a:chExt cx="1440160" cy="864096"/>
          </a:xfrm>
        </p:grpSpPr>
        <p:sp>
          <p:nvSpPr>
            <p:cNvPr id="7" name="Овал 6"/>
            <p:cNvSpPr/>
            <p:nvPr/>
          </p:nvSpPr>
          <p:spPr>
            <a:xfrm>
              <a:off x="3635896" y="3573016"/>
              <a:ext cx="1440160" cy="864096"/>
            </a:xfrm>
            <a:prstGeom prst="ellipse">
              <a:avLst/>
            </a:prstGeom>
            <a:noFill/>
            <a:ln w="57150"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35896" y="4005064"/>
              <a:ext cx="432048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644008" y="4005064"/>
              <a:ext cx="432048" cy="0"/>
            </a:xfrm>
            <a:prstGeom prst="line">
              <a:avLst/>
            </a:prstGeom>
            <a:ln w="76200">
              <a:solidFill>
                <a:srgbClr val="A4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работы\7 класс\топография\я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104789" cy="5328592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788024" y="4437112"/>
            <a:ext cx="1224136" cy="1152128"/>
            <a:chOff x="1907704" y="4293096"/>
            <a:chExt cx="1080120" cy="11304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907704" y="4509120"/>
              <a:ext cx="108012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hlinkClick r:id="rId5" action="ppaction://hlinksldjump"/>
            </p:cNvPr>
            <p:cNvSpPr/>
            <p:nvPr/>
          </p:nvSpPr>
          <p:spPr>
            <a:xfrm>
              <a:off x="2051720" y="4365104"/>
              <a:ext cx="792088" cy="914400"/>
            </a:xfrm>
            <a:prstGeom prst="ellipse">
              <a:avLst/>
            </a:prstGeom>
            <a:noFill/>
            <a:ln w="76200"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07704" y="4293096"/>
              <a:ext cx="1080120" cy="554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52736"/>
            <a:ext cx="6851104" cy="4525963"/>
          </a:xfrm>
        </p:spPr>
        <p:txBody>
          <a:bodyPr>
            <a:normAutofit/>
          </a:bodyPr>
          <a:lstStyle/>
          <a:p>
            <a:pPr marL="3175" indent="11113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Внемасштабная яма</a:t>
            </a:r>
          </a:p>
          <a:p>
            <a:pPr marL="3175" indent="11113"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175" indent="11113"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естественное понижение (диаметром не менее 2 метров).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3175" indent="11113"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Центр объекта находится в центре тяжести знака. Знак ориентируется разрывом на север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788024" y="4437112"/>
            <a:ext cx="1224136" cy="1152128"/>
            <a:chOff x="1907704" y="4293096"/>
            <a:chExt cx="1080120" cy="11304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07704" y="4509120"/>
              <a:ext cx="108012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hlinkClick r:id="rId2" action="ppaction://hlinksldjump"/>
            </p:cNvPr>
            <p:cNvSpPr/>
            <p:nvPr/>
          </p:nvSpPr>
          <p:spPr>
            <a:xfrm>
              <a:off x="2051720" y="4365104"/>
              <a:ext cx="792088" cy="914400"/>
            </a:xfrm>
            <a:prstGeom prst="ellipse">
              <a:avLst/>
            </a:prstGeom>
            <a:noFill/>
            <a:ln w="76200">
              <a:solidFill>
                <a:srgbClr val="A4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07704" y="4293096"/>
              <a:ext cx="1080120" cy="554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ля работы\7 класс\топография\ям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6984776" cy="5238582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644008" y="4365104"/>
            <a:ext cx="87444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52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A45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620688"/>
            <a:ext cx="6635080" cy="4525963"/>
          </a:xfrm>
        </p:spPr>
        <p:txBody>
          <a:bodyPr>
            <a:normAutofit/>
          </a:bodyPr>
          <a:lstStyle/>
          <a:p>
            <a:pPr marL="3175" indent="11113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Воронка</a:t>
            </a:r>
          </a:p>
          <a:p>
            <a:pPr marL="3175" indent="11113"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175" indent="11113"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Естественная или искусственная яма с крутыми задернованными или незадернованными склонами </a:t>
            </a:r>
          </a:p>
          <a:p>
            <a:pPr marL="3175" indent="11113"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 характерной бровкой.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175" indent="11113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Знак ориентируется разрывом </a:t>
            </a:r>
          </a:p>
          <a:p>
            <a:pPr marL="3175" indent="11113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 север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44008" y="4365104"/>
            <a:ext cx="87444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52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A45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ля работы\7 класс\топография\воро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4248472" cy="6465067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764704"/>
            <a:ext cx="7272808" cy="58326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/>
              <a:t>Вспомогательная горизонталь</a:t>
            </a:r>
          </a:p>
          <a:p>
            <a:pPr algn="ctr">
              <a:spcBef>
                <a:spcPts val="0"/>
              </a:spcBef>
              <a:buNone/>
            </a:pPr>
            <a:endParaRPr lang="ru-RU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Используется для передачи дополнительной информации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 формах рельефа, отображение которых невозможно основными горизонталями. 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Между двумя основными горизонталями может быть проведена только одна вспомогательная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211960" y="4077072"/>
            <a:ext cx="1872208" cy="1080120"/>
            <a:chOff x="2627784" y="2852936"/>
            <a:chExt cx="1872208" cy="108012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627784" y="2852936"/>
              <a:ext cx="1872208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18"/>
            <p:cNvGrpSpPr/>
            <p:nvPr/>
          </p:nvGrpSpPr>
          <p:grpSpPr>
            <a:xfrm>
              <a:off x="2843808" y="3068960"/>
              <a:ext cx="1440160" cy="698376"/>
              <a:chOff x="2843808" y="3068960"/>
              <a:chExt cx="1440160" cy="698376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2843808" y="3068960"/>
                <a:ext cx="1440160" cy="698376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843808" y="3429000"/>
                <a:ext cx="360040" cy="10852"/>
              </a:xfrm>
              <a:prstGeom prst="line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3923928" y="3429000"/>
                <a:ext cx="360040" cy="10852"/>
              </a:xfrm>
              <a:prstGeom prst="line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620688"/>
            <a:ext cx="6707088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Капонир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Большая искусственная яма (карьер) правильной геометрической формы, как правило, сохранившаяся после дислокации в полевых условиях войсковых частей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211960" y="4077072"/>
            <a:ext cx="1872208" cy="1080120"/>
            <a:chOff x="2627784" y="2852936"/>
            <a:chExt cx="1872208" cy="10801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627784" y="2852936"/>
              <a:ext cx="1872208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8"/>
            <p:cNvGrpSpPr/>
            <p:nvPr/>
          </p:nvGrpSpPr>
          <p:grpSpPr>
            <a:xfrm>
              <a:off x="2843808" y="3068960"/>
              <a:ext cx="1440160" cy="698376"/>
              <a:chOff x="2843808" y="3068960"/>
              <a:chExt cx="1440160" cy="698376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843808" y="3068960"/>
                <a:ext cx="1440160" cy="698376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843808" y="3429000"/>
                <a:ext cx="360040" cy="10852"/>
              </a:xfrm>
              <a:prstGeom prst="line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923928" y="3429000"/>
                <a:ext cx="360040" cy="10852"/>
              </a:xfrm>
              <a:prstGeom prst="line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Для работы\7 класс\топография\капонир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176464" cy="2514279"/>
          </a:xfrm>
          <a:prstGeom prst="rect">
            <a:avLst/>
          </a:prstGeom>
          <a:noFill/>
        </p:spPr>
      </p:pic>
      <p:pic>
        <p:nvPicPr>
          <p:cNvPr id="4098" name="Picture 2" descr="D:\Для работы\7 класс\топография\капони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5184576" cy="3674471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211960" y="4437112"/>
            <a:ext cx="1944216" cy="1872208"/>
            <a:chOff x="1619672" y="3429000"/>
            <a:chExt cx="864096" cy="1304527"/>
          </a:xfrm>
          <a:solidFill>
            <a:srgbClr val="7A3D00"/>
          </a:solidFill>
        </p:grpSpPr>
        <p:sp>
          <p:nvSpPr>
            <p:cNvPr id="33" name="Овал 32"/>
            <p:cNvSpPr/>
            <p:nvPr/>
          </p:nvSpPr>
          <p:spPr>
            <a:xfrm>
              <a:off x="1691681" y="4287094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979712" y="4284094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763688" y="3714030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619672" y="3936056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691680" y="3429000"/>
              <a:ext cx="72008" cy="85101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835696" y="4503118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844081" y="4215087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132112" y="4212087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916088" y="3642023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772072" y="3864049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988096" y="4431111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123729" y="4439494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411760" y="4436494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195736" y="3866430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051720" y="4088456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267744" y="4655518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844081" y="4362104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132112" y="4359104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916088" y="3789040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772072" y="4011066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988096" y="4578128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548680"/>
            <a:ext cx="6750492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Неровная, изрытая земля 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ям или холмов, которые слишком запутаны, чтобы быть показаны в деталях.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Плотность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точек может меняться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зависимости от плотности объектов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поверхности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211960" y="4437112"/>
            <a:ext cx="1944216" cy="1872208"/>
            <a:chOff x="1619672" y="3429000"/>
            <a:chExt cx="864096" cy="1304527"/>
          </a:xfrm>
          <a:solidFill>
            <a:srgbClr val="7A3D00"/>
          </a:solidFill>
        </p:grpSpPr>
        <p:sp>
          <p:nvSpPr>
            <p:cNvPr id="6" name="Овал 5"/>
            <p:cNvSpPr/>
            <p:nvPr/>
          </p:nvSpPr>
          <p:spPr>
            <a:xfrm>
              <a:off x="1691681" y="4287094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979712" y="4284094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763688" y="3714030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619672" y="3936056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691680" y="3429000"/>
              <a:ext cx="72008" cy="85101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835696" y="4503118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844081" y="4215087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132112" y="4212087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916088" y="3642023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72072" y="3864049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988096" y="4431111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123729" y="4439494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411760" y="4436494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195736" y="3866430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051720" y="4088456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267744" y="4655518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844081" y="4362104"/>
              <a:ext cx="72008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132112" y="4359104"/>
              <a:ext cx="72008" cy="74463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916088" y="3789040"/>
              <a:ext cx="76009" cy="81555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772072" y="4011066"/>
              <a:ext cx="76009" cy="88647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988096" y="4578128"/>
              <a:ext cx="76009" cy="78009"/>
            </a:xfrm>
            <a:prstGeom prst="ellipse">
              <a:avLst/>
            </a:prstGeom>
            <a:grpFill/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ля работы\7 класс\топография\неровная земл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7040647" cy="4320480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4211960" y="3212976"/>
            <a:ext cx="1800200" cy="1728192"/>
            <a:chOff x="3779912" y="2420888"/>
            <a:chExt cx="792088" cy="79208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779912" y="2420888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7"/>
            <p:cNvGrpSpPr/>
            <p:nvPr/>
          </p:nvGrpSpPr>
          <p:grpSpPr>
            <a:xfrm>
              <a:off x="3995936" y="2636912"/>
              <a:ext cx="360040" cy="360040"/>
              <a:chOff x="4139952" y="1628800"/>
              <a:chExt cx="360040" cy="360040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139952" y="1628800"/>
                <a:ext cx="360040" cy="360040"/>
              </a:xfrm>
              <a:prstGeom prst="line">
                <a:avLst/>
              </a:prstGeom>
              <a:ln w="76200">
                <a:solidFill>
                  <a:srgbClr val="A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hlinkClick r:id="rId5" action="ppaction://hlinksldjump"/>
              </p:cNvPr>
              <p:cNvCxnSpPr/>
              <p:nvPr/>
            </p:nvCxnSpPr>
            <p:spPr>
              <a:xfrm flipH="1">
                <a:off x="4139952" y="1628800"/>
                <a:ext cx="360040" cy="360040"/>
              </a:xfrm>
              <a:prstGeom prst="line">
                <a:avLst/>
              </a:prstGeom>
              <a:ln w="76200">
                <a:solidFill>
                  <a:srgbClr val="A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063277"/>
            <a:ext cx="6894508" cy="4525963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Особый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объект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рельефа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Значение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символа должно быть дано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зарамочном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оформлении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карты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211960" y="3212976"/>
            <a:ext cx="1800200" cy="1728192"/>
            <a:chOff x="3779912" y="2420888"/>
            <a:chExt cx="792088" cy="7920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779912" y="2420888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7"/>
            <p:cNvGrpSpPr/>
            <p:nvPr/>
          </p:nvGrpSpPr>
          <p:grpSpPr>
            <a:xfrm>
              <a:off x="3995936" y="2636912"/>
              <a:ext cx="360040" cy="360040"/>
              <a:chOff x="4139952" y="1628800"/>
              <a:chExt cx="360040" cy="360040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4139952" y="1628800"/>
                <a:ext cx="360040" cy="360040"/>
              </a:xfrm>
              <a:prstGeom prst="line">
                <a:avLst/>
              </a:prstGeom>
              <a:ln w="76200">
                <a:solidFill>
                  <a:srgbClr val="A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>
                <a:hlinkClick r:id="rId2" action="ppaction://hlinksldjump"/>
              </p:cNvPr>
              <p:cNvCxnSpPr/>
              <p:nvPr/>
            </p:nvCxnSpPr>
            <p:spPr>
              <a:xfrm flipH="1">
                <a:off x="4139952" y="1628800"/>
                <a:ext cx="360040" cy="360040"/>
              </a:xfrm>
              <a:prstGeom prst="line">
                <a:avLst/>
              </a:prstGeom>
              <a:ln w="76200">
                <a:solidFill>
                  <a:srgbClr val="A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работы\7 класс\топография\п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7020781" cy="4680520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4355976" y="3284984"/>
            <a:ext cx="1224136" cy="1296144"/>
            <a:chOff x="4355976" y="2924944"/>
            <a:chExt cx="1656184" cy="1656184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5148064" y="2924944"/>
              <a:ext cx="36004" cy="1656184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26" idx="6"/>
            </p:cNvCxnSpPr>
            <p:nvPr/>
          </p:nvCxnSpPr>
          <p:spPr>
            <a:xfrm>
              <a:off x="4355976" y="3753036"/>
              <a:ext cx="1656184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endCxn id="26" idx="5"/>
            </p:cNvCxnSpPr>
            <p:nvPr/>
          </p:nvCxnSpPr>
          <p:spPr>
            <a:xfrm>
              <a:off x="4598519" y="3167486"/>
              <a:ext cx="1171098" cy="117110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598519" y="3140968"/>
              <a:ext cx="1171098" cy="117110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35283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Муравейник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355976" y="3284984"/>
            <a:ext cx="1224136" cy="1296144"/>
            <a:chOff x="4355976" y="2924944"/>
            <a:chExt cx="1656184" cy="165618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148064" y="2924944"/>
              <a:ext cx="36004" cy="1656184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355976" y="3753036"/>
              <a:ext cx="1656184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598519" y="3167486"/>
              <a:ext cx="1171098" cy="117110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4598519" y="3140968"/>
              <a:ext cx="1171098" cy="117110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ля работы\7 класс\топография\муравей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6552728" cy="4914546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427984" y="4302224"/>
            <a:ext cx="144016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225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139952" y="4806280"/>
            <a:ext cx="216024" cy="2098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124744"/>
            <a:ext cx="6707088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Отметка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высоты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Отметка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высоты используется для грубой оценки разности высот. Высота округляется до метров. Цифры ориентируются на север. Уровни воды даются без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точки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27984" y="4302224"/>
            <a:ext cx="144016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225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139952" y="4806280"/>
            <a:ext cx="216024" cy="2098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ля работы\7 класс\топография\отметка высо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556792"/>
            <a:ext cx="6867601" cy="3816424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3286124"/>
            <a:ext cx="8784976" cy="5904656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седловина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Источники информации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631229"/>
            <a:ext cx="6717432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Линия ската,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бергштрих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быть нарисован на нижней стороне горизонтали,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вдоль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линии ската или во впадине.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Они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используются только когда необходимо уточнить понижение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местности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35283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39752" y="0"/>
            <a:ext cx="6206302" cy="1052735"/>
            <a:chOff x="2339752" y="0"/>
            <a:chExt cx="6206302" cy="1052735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10800000">
              <a:off x="2339752" y="0"/>
              <a:ext cx="6206302" cy="10527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5856" y="44624"/>
              <a:ext cx="38164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Символьные легенды </a:t>
              </a:r>
            </a:p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контрольных пунктов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6284588" y="1412776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http://www.uverenniy.ru/uslovnie-znaki-dlya-topograficheskih-planov-m-ba-1-2000/122170_html_m53d1290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5614" y="4712604"/>
            <a:ext cx="4750722" cy="1452700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792088" cy="61036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284588" y="2234790"/>
            <a:ext cx="2319860" cy="6901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618</Words>
  <Application>Microsoft Office PowerPoint</Application>
  <PresentationFormat>Экран (4:3)</PresentationFormat>
  <Paragraphs>214</Paragraphs>
  <Slides>76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Тема Office</vt:lpstr>
      <vt:lpstr>1_Тема Office</vt:lpstr>
      <vt:lpstr>Слайд 1</vt:lpstr>
      <vt:lpstr>Выбор обозначения КП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225</vt:lpstr>
      <vt:lpstr>225</vt:lpstr>
      <vt:lpstr>Слайд 74</vt:lpstr>
      <vt:lpstr>Слайд 75</vt:lpstr>
      <vt:lpstr>Слайд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BochkarevaTV</dc:creator>
  <cp:lastModifiedBy>User</cp:lastModifiedBy>
  <cp:revision>191</cp:revision>
  <dcterms:created xsi:type="dcterms:W3CDTF">2018-05-13T00:35:51Z</dcterms:created>
  <dcterms:modified xsi:type="dcterms:W3CDTF">2020-04-07T18:00:32Z</dcterms:modified>
</cp:coreProperties>
</file>