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64" r:id="rId2"/>
    <p:sldId id="301" r:id="rId3"/>
    <p:sldId id="275" r:id="rId4"/>
    <p:sldId id="278" r:id="rId5"/>
    <p:sldId id="298" r:id="rId6"/>
    <p:sldId id="286" r:id="rId7"/>
    <p:sldId id="296" r:id="rId8"/>
    <p:sldId id="284" r:id="rId9"/>
    <p:sldId id="287" r:id="rId10"/>
    <p:sldId id="288" r:id="rId11"/>
    <p:sldId id="303" r:id="rId12"/>
    <p:sldId id="279" r:id="rId13"/>
    <p:sldId id="285" r:id="rId14"/>
    <p:sldId id="280" r:id="rId15"/>
    <p:sldId id="295" r:id="rId16"/>
    <p:sldId id="282" r:id="rId17"/>
    <p:sldId id="289" r:id="rId18"/>
    <p:sldId id="305" r:id="rId19"/>
    <p:sldId id="281" r:id="rId20"/>
    <p:sldId id="290" r:id="rId21"/>
    <p:sldId id="309" r:id="rId22"/>
    <p:sldId id="294" r:id="rId23"/>
    <p:sldId id="292" r:id="rId24"/>
    <p:sldId id="291" r:id="rId25"/>
    <p:sldId id="308" r:id="rId26"/>
    <p:sldId id="306" r:id="rId27"/>
    <p:sldId id="307" r:id="rId28"/>
    <p:sldId id="297" r:id="rId29"/>
    <p:sldId id="304" r:id="rId30"/>
    <p:sldId id="302" r:id="rId31"/>
    <p:sldId id="300" r:id="rId32"/>
  </p:sldIdLst>
  <p:sldSz cx="12192000" cy="6858000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4C71"/>
    <a:srgbClr val="19977F"/>
    <a:srgbClr val="1CAC91"/>
    <a:srgbClr val="158389"/>
    <a:srgbClr val="2EC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4" autoAdjust="0"/>
    <p:restoredTop sz="94660"/>
  </p:normalViewPr>
  <p:slideViewPr>
    <p:cSldViewPr showGuides="1">
      <p:cViewPr varScale="1">
        <p:scale>
          <a:sx n="86" d="100"/>
          <a:sy n="86" d="100"/>
        </p:scale>
        <p:origin x="-55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79E9DD-ABA6-4316-904E-BE25EF3C2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EB09160-3B77-4CD3-B7AA-FF3FDABE9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DB287B-48EC-4418-92D4-F4591757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DFD0056-1120-4ADA-967B-3593E8F7A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4DE4A80-1677-4F32-B82B-1FD80B19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7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E88B89-2F6A-4AFD-90F9-F3A144C8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AB4D9ED-A73F-43E2-8ECB-A249CC251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169F4ED-E265-41C3-9042-3106D4903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A9647E4-F420-4EAF-B29D-E5A40026E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0B05244-A8DE-4D0A-A2D7-8EB75B49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327BDEA-4901-4AAC-B6A0-5F152C57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4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1C4698-6F39-4B59-B1D6-6E6A5D52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080323B-9EA0-4C2E-A653-3BDFE3B24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F1345F-3143-47FF-8EB2-A03E57F1F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C9FAFD2-B5D5-4B14-80FC-6B777CCBF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0CD6E5-4923-4909-9CEA-2D27257DE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40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7F59FE3-DBCE-4171-851C-AC4C51019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1C676B2-E4A6-45A8-AE1E-DA5376901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F719B5-A865-4174-83E1-A3B189A3D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B4F29A-284C-4541-B321-2E3D9ACD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03C7CA0-A9FC-4C93-A65B-F10AA722B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02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3210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497939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3" y="615600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00" b="0" i="0">
                <a:solidFill>
                  <a:schemeClr val="bg1"/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399"/>
            <a:ext cx="8785674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859463" y="6252052"/>
            <a:ext cx="465137" cy="605948"/>
            <a:chOff x="5859463" y="6252052"/>
            <a:chExt cx="465137" cy="605948"/>
          </a:xfrm>
        </p:grpSpPr>
        <p:sp>
          <p:nvSpPr>
            <p:cNvPr id="8" name="Rectangle 7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Isosceles Triangle 8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5811838" y="6434500"/>
            <a:ext cx="560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0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3" y="615600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00" b="0" i="0">
                <a:solidFill>
                  <a:schemeClr val="bg1"/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399"/>
            <a:ext cx="8785674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703163" y="1998943"/>
            <a:ext cx="4271374" cy="3988497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Insert text here</a:t>
            </a:r>
            <a:endParaRPr lang="en-US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6254732" y="1998943"/>
            <a:ext cx="4271374" cy="3988497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Insert text here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859463" y="6252052"/>
            <a:ext cx="465137" cy="605948"/>
            <a:chOff x="5859463" y="6252052"/>
            <a:chExt cx="465137" cy="605948"/>
          </a:xfrm>
        </p:grpSpPr>
        <p:sp>
          <p:nvSpPr>
            <p:cNvPr id="10" name="Rectangle 9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11" name="Isosceles Triangle 10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811838" y="6434500"/>
            <a:ext cx="560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24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3" y="615600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00" b="0" i="0">
                <a:solidFill>
                  <a:schemeClr val="bg1"/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399"/>
            <a:ext cx="8785674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522063" y="1998943"/>
            <a:ext cx="3702863" cy="3988497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Insert text here</a:t>
            </a:r>
            <a:endParaRPr lang="en-US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4224926" y="1998943"/>
            <a:ext cx="3702863" cy="3988497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Insert text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7927789" y="1998942"/>
            <a:ext cx="3702863" cy="3988497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Insert text here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859463" y="6252052"/>
            <a:ext cx="465137" cy="605948"/>
            <a:chOff x="5859463" y="6252052"/>
            <a:chExt cx="465137" cy="60594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5811838" y="6434500"/>
            <a:ext cx="560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92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C4E37E-E0D5-413A-B420-08A66DAD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3FE0E05-1AC0-43BE-8ABB-F92F95C9A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D7C3A2-D84F-49F8-8267-66D383F9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EF32C06-A2A1-4A65-9960-B967AEFF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1D7833-BF4E-4336-8D89-D9C90456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5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E75E0C-E8BF-4D78-90C2-47E3D9AFF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DF91E5-EE25-4BAF-B1D4-B922680C7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F8092F2-4297-423C-9277-46242834A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16B6CEF-6ED1-4BAF-9F13-86C202BB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0AEDB2-B07C-4B3F-BC89-DD521376223A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3AEC09B-5878-4A82-BF4B-5A12CD92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F0D5382-4653-4068-8F11-ECD1B178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8C4365-C74A-44F4-B8F3-2937C41CF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82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06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00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11CD37-6524-4B9A-B504-EC714D54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FE44FE-3786-4CCA-81CE-1EF753FB4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5F4B44A-09F1-4A51-BEDF-3A6C4466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DCD82D-1019-4663-AC28-183A82A1B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35BB152-F6ED-4880-B691-1B3B2970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2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7817B6-6E2F-4839-9F48-6CB7F358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8D17CAF-BCE4-4BE8-A1EA-06D7BE16F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1B79992-AEB2-4F7A-B5C4-42249A270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2256E4D-6C60-41A7-AFEA-CD85169497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660E81C-AFBE-4AF6-9D70-801E5EB41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BD5E723-19DE-4769-9DCA-7C2E1D5E4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78ACF0C-158D-4BE9-B37D-3A8B6621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77A4105-243C-4CCD-9F2B-ECA0C78F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57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4B143B-7C4C-4C13-8D1E-B3E09468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776DE23-F122-4172-9221-A56EEC8D9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289837A-FCCC-430A-9ADC-B293BD28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845BA9D-E469-4080-96FD-E3749889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5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AE4421-4CD2-443A-8D81-54623A3DF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52D0525-1DD4-45DC-8557-D74EB7BED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7B2EDB3-7A1E-4975-9F38-8B2AE34E8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D2670F9-2BC5-4691-97E9-BBE413F65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1799674-EB23-4760-824B-448A3CB1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FB77856-58B9-4C5F-B6F0-0842CC02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8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1FDA5A-9E52-4FEA-AB63-32AA4445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514370-C374-40D3-97D2-3EA931FA8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EDAA3A-C971-4E5A-9F21-14CC73074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EDB2-B07C-4B3F-BC89-DD521376223A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C9FA82-51F1-4B32-B11F-87E8E7F18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738ABFA-03DF-40D5-856E-56C833900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C4365-C74A-44F4-B8F3-2937C41CFF7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0"/>
            <a:extLst>
              <a:ext uri="{FF2B5EF4-FFF2-40B4-BE49-F238E27FC236}">
                <a16:creationId xmlns="" xmlns:a16="http://schemas.microsoft.com/office/drawing/2014/main" id="{E06D61A4-1A52-408B-BECC-0FB726A62B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4000" y="0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0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4" r:id="rId4"/>
    <p:sldLayoutId id="2147483681" r:id="rId5"/>
    <p:sldLayoutId id="2147483670" r:id="rId6"/>
    <p:sldLayoutId id="2147483672" r:id="rId7"/>
    <p:sldLayoutId id="2147483673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62" r:id="rId14"/>
    <p:sldLayoutId id="2147483664" r:id="rId15"/>
    <p:sldLayoutId id="2147483665" r:id="rId16"/>
    <p:sldLayoutId id="2147483666" r:id="rId1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microsoft.com/office/2007/relationships/hdphoto" Target="../media/hdphoto2.wdp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86000" y="6223815"/>
            <a:ext cx="724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400" dirty="0" smtClean="0">
                <a:solidFill>
                  <a:prstClr val="white"/>
                </a:solidFill>
                <a:latin typeface="Bebas Neue" panose="020B0606020202050201" pitchFamily="34" charset="0"/>
              </a:rPr>
              <a:t>Выполнила: Брюханова Ирина Александровна</a:t>
            </a:r>
            <a:endParaRPr lang="ru-RU" sz="24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2054AC6-E881-483C-A849-9E58D38C46F8}"/>
              </a:ext>
            </a:extLst>
          </p:cNvPr>
          <p:cNvSpPr/>
          <p:nvPr/>
        </p:nvSpPr>
        <p:spPr>
          <a:xfrm>
            <a:off x="10264774" y="6577758"/>
            <a:ext cx="22508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2"/>
              </a:rPr>
              <a:t>https://presentation-creation.ru/</a:t>
            </a:r>
            <a:endParaRPr lang="ru-RU" sz="12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  <p:sp>
        <p:nvSpPr>
          <p:cNvPr id="11" name="Прямоугольник 10"/>
          <p:cNvSpPr/>
          <p:nvPr/>
        </p:nvSpPr>
        <p:spPr>
          <a:xfrm>
            <a:off x="681745" y="774000"/>
            <a:ext cx="10710000" cy="1938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cap="none" spc="150" dirty="0" smtClean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Poppins Light" charset="0"/>
                <a:cs typeface="Times New Roman" pitchFamily="18" charset="0"/>
              </a:rPr>
              <a:t>«Способы и направления </a:t>
            </a:r>
          </a:p>
          <a:p>
            <a:pPr algn="ctr"/>
            <a:r>
              <a:rPr lang="ru-RU" sz="4000" b="1" cap="none" spc="150" dirty="0" smtClean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Poppins Light" charset="0"/>
                <a:cs typeface="Times New Roman" pitchFamily="18" charset="0"/>
              </a:rPr>
              <a:t>поддержки  детской инициативы в младшем дошкольном возрасте</a:t>
            </a:r>
            <a:r>
              <a:rPr lang="ru-RU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Poppins Light" charset="0"/>
                <a:cs typeface="Times New Roman" pitchFamily="18" charset="0"/>
              </a:rPr>
              <a:t>»</a:t>
            </a:r>
            <a:endParaRPr lang="ru-RU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6000" y="5808316"/>
            <a:ext cx="3915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Выполнила: Брюханова Ирина Александровна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62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9"/>
          <a:stretch/>
        </p:blipFill>
        <p:spPr>
          <a:xfrm>
            <a:off x="1386122" y="99000"/>
            <a:ext cx="3690000" cy="3359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00" y="1027873"/>
            <a:ext cx="6300000" cy="472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1" y="3563999"/>
            <a:ext cx="4292657" cy="32194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82809" y="200"/>
            <a:ext cx="66112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Центр конструирования</a:t>
            </a:r>
            <a:endParaRPr lang="ru-RU" sz="4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803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" y="188999"/>
            <a:ext cx="5176500" cy="3882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00" y="2130187"/>
            <a:ext cx="6120216" cy="45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97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" y="2310771"/>
            <a:ext cx="5882218" cy="4411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00" y="2266587"/>
            <a:ext cx="6000044" cy="45000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88224" y="504000"/>
            <a:ext cx="365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Центр игры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522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1" y="341761"/>
            <a:ext cx="4269318" cy="32019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00" y="3668354"/>
            <a:ext cx="4275000" cy="3206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9" y="3589526"/>
            <a:ext cx="4275000" cy="3206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094" y="341798"/>
            <a:ext cx="4384555" cy="328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8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0" y="2261154"/>
            <a:ext cx="5895000" cy="4421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00" y="2272909"/>
            <a:ext cx="5913220" cy="44349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86000" y="504000"/>
            <a:ext cx="6396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Центр безопасности 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304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b="4108"/>
          <a:stretch/>
        </p:blipFill>
        <p:spPr>
          <a:xfrm>
            <a:off x="606000" y="1314000"/>
            <a:ext cx="4365000" cy="5039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1" b="32517"/>
          <a:stretch/>
        </p:blipFill>
        <p:spPr>
          <a:xfrm>
            <a:off x="5178415" y="1449000"/>
            <a:ext cx="6321258" cy="46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1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00" y="1044000"/>
            <a:ext cx="6300000" cy="4725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00" y="189000"/>
            <a:ext cx="4095000" cy="3071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4" y="3474000"/>
            <a:ext cx="4230000" cy="3172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98680" y="-27992"/>
            <a:ext cx="73446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Центр экспериментирования</a:t>
            </a:r>
            <a:endParaRPr lang="ru-RU" sz="4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264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25838" r="5226"/>
          <a:stretch/>
        </p:blipFill>
        <p:spPr>
          <a:xfrm>
            <a:off x="201000" y="3519000"/>
            <a:ext cx="5033501" cy="32015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8" r="15662" b="1"/>
          <a:stretch/>
        </p:blipFill>
        <p:spPr>
          <a:xfrm>
            <a:off x="6398902" y="3588390"/>
            <a:ext cx="4590416" cy="3262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/>
          <a:stretch/>
        </p:blipFill>
        <p:spPr>
          <a:xfrm>
            <a:off x="457898" y="181317"/>
            <a:ext cx="4661204" cy="3196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00" y="245250"/>
            <a:ext cx="4365000" cy="327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28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414000"/>
            <a:ext cx="5715000" cy="4286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00" y="2411716"/>
            <a:ext cx="5580000" cy="41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14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246241"/>
            <a:ext cx="6240000" cy="46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4354" r="17691" b="8435"/>
          <a:stretch/>
        </p:blipFill>
        <p:spPr>
          <a:xfrm>
            <a:off x="7401000" y="1020075"/>
            <a:ext cx="3555000" cy="51323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8347" y="96745"/>
            <a:ext cx="5370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Центр рисования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3990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000" y="144000"/>
            <a:ext cx="1071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Способы и </a:t>
            </a:r>
            <a:r>
              <a:rPr lang="ru-RU" sz="2400" b="1" dirty="0" smtClean="0">
                <a:solidFill>
                  <a:srgbClr val="002060"/>
                </a:solidFill>
              </a:rPr>
              <a:t>направления поддержки  </a:t>
            </a:r>
            <a:r>
              <a:rPr lang="ru-RU" sz="2400" b="1" dirty="0">
                <a:solidFill>
                  <a:srgbClr val="002060"/>
                </a:solidFill>
              </a:rPr>
              <a:t>детской </a:t>
            </a:r>
            <a:r>
              <a:rPr lang="ru-RU" sz="2400" b="1" dirty="0" smtClean="0">
                <a:solidFill>
                  <a:srgbClr val="002060"/>
                </a:solidFill>
              </a:rPr>
              <a:t>инициативы детей младшего дошкольного в</a:t>
            </a:r>
            <a:r>
              <a:rPr lang="ru-RU" sz="2400" b="1" dirty="0" smtClean="0">
                <a:solidFill>
                  <a:srgbClr val="002060"/>
                </a:solidFill>
              </a:rPr>
              <a:t>озраста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1000" y="974997"/>
            <a:ext cx="9675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создавать условия для реализации собственных планов и замыслов каждого ребенка;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рассказывать детям об их </a:t>
            </a:r>
            <a:r>
              <a:rPr lang="ru-RU" sz="2400" dirty="0" smtClean="0"/>
              <a:t>достижениях</a:t>
            </a:r>
            <a:r>
              <a:rPr lang="ru-RU" sz="2400" dirty="0"/>
              <a:t>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 smtClean="0"/>
              <a:t>поддерживать </a:t>
            </a:r>
            <a:r>
              <a:rPr lang="ru-RU" sz="2400" dirty="0"/>
              <a:t>любые успехи детей;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 smtClean="0"/>
              <a:t>помогать </a:t>
            </a:r>
            <a:r>
              <a:rPr lang="ru-RU" sz="2400" dirty="0"/>
              <a:t>ребенку найти способ реализации собственных поставленных целей;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способствовать стремлению научится делать что-то и поддерживать радостное ощущение возрастающей умелости;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 smtClean="0"/>
              <a:t>не </a:t>
            </a:r>
            <a:r>
              <a:rPr lang="ru-RU" sz="2400" dirty="0"/>
              <a:t>критиковать результаты деятельности детей, а также их самих. </a:t>
            </a:r>
            <a:endParaRPr lang="ru-RU" sz="24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 smtClean="0"/>
              <a:t>уважать </a:t>
            </a:r>
            <a:r>
              <a:rPr lang="ru-RU" sz="2400" dirty="0"/>
              <a:t>и ценить каждого ребенка независимо от его достижений, достоинств и недостатков;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создавать в группе положительный </a:t>
            </a:r>
            <a:r>
              <a:rPr lang="ru-RU" sz="2400" dirty="0" smtClean="0"/>
              <a:t>микроклимат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 smtClean="0"/>
              <a:t>организация </a:t>
            </a:r>
            <a:r>
              <a:rPr lang="ru-RU" sz="2400" dirty="0"/>
              <a:t>среды, задающей структуру партнерских действий взрослых и </a:t>
            </a:r>
            <a:r>
              <a:rPr lang="ru-RU" sz="2400" dirty="0" smtClean="0"/>
              <a:t>детей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32854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0" y="3685500"/>
            <a:ext cx="4230000" cy="3172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78" y="3633883"/>
            <a:ext cx="4297500" cy="322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0" y="411750"/>
            <a:ext cx="4365000" cy="3273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58" y="411750"/>
            <a:ext cx="4275000" cy="320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00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1000" y="0"/>
            <a:ext cx="5357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Книжный уголок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70C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b="-1494"/>
          <a:stretch/>
        </p:blipFill>
        <p:spPr>
          <a:xfrm>
            <a:off x="2766000" y="923330"/>
            <a:ext cx="6930000" cy="582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23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6000" y="30670"/>
            <a:ext cx="4506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Утренний круг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t="13570"/>
          <a:stretch/>
        </p:blipFill>
        <p:spPr>
          <a:xfrm>
            <a:off x="2091528" y="954000"/>
            <a:ext cx="7966371" cy="5625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6403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6000" y="200447"/>
            <a:ext cx="5781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Адвент</a:t>
            </a:r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-календарь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00" y="1013960"/>
            <a:ext cx="4702500" cy="5481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00" y="2259000"/>
            <a:ext cx="4954061" cy="299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0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8957" y="99000"/>
            <a:ext cx="7596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Проектная деятельность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864000"/>
            <a:ext cx="5646000" cy="4234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77" y="2709000"/>
            <a:ext cx="5753430" cy="399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3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99000"/>
            <a:ext cx="5085000" cy="40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00" y="1629000"/>
            <a:ext cx="6337563" cy="496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3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0" y="233999"/>
            <a:ext cx="5220000" cy="391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00" y="2367092"/>
            <a:ext cx="5790575" cy="434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6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0" y="188999"/>
            <a:ext cx="5204779" cy="3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00" y="2259000"/>
            <a:ext cx="5535000" cy="428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1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00" y="125628"/>
            <a:ext cx="4095000" cy="296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00" y="136747"/>
            <a:ext cx="436245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0" y="3330588"/>
            <a:ext cx="4545000" cy="3408750"/>
          </a:xfrm>
          <a:prstGeom prst="rect">
            <a:avLst/>
          </a:prstGeom>
        </p:spPr>
      </p:pic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00" y="3515132"/>
            <a:ext cx="3240000" cy="324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6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234000"/>
            <a:ext cx="5773714" cy="423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80" y="2284078"/>
            <a:ext cx="5526419" cy="414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25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 rot="1740426">
            <a:off x="1681080" y="470657"/>
            <a:ext cx="3825000" cy="1790338"/>
          </a:xfrm>
          <a:prstGeom prst="ellipse">
            <a:avLst/>
          </a:prstGeom>
          <a:solidFill>
            <a:srgbClr val="1997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Организовывать проекты, основанные </a:t>
            </a:r>
            <a:r>
              <a:rPr lang="ru-RU" dirty="0"/>
              <a:t>на детской</a:t>
            </a:r>
          </a:p>
          <a:p>
            <a:r>
              <a:rPr lang="ru-RU" dirty="0"/>
              <a:t>заинтересованности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FE83DB9-1F80-4B21-994D-E4EB8A9AEFD0}"/>
              </a:ext>
            </a:extLst>
          </p:cNvPr>
          <p:cNvSpPr txBox="1"/>
          <p:nvPr/>
        </p:nvSpPr>
        <p:spPr>
          <a:xfrm>
            <a:off x="2872827" y="3177064"/>
            <a:ext cx="758541" cy="2455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ru-RU" sz="996" dirty="0">
                <a:solidFill>
                  <a:schemeClr val="bg1"/>
                </a:solidFill>
                <a:ea typeface="Poppins Light" charset="0"/>
                <a:cs typeface="Poppins Light" charset="0"/>
              </a:rPr>
              <a:t>ДИРЕКТОР</a:t>
            </a:r>
            <a:endParaRPr lang="en-US" sz="996" dirty="0">
              <a:solidFill>
                <a:schemeClr val="bg1"/>
              </a:solidFill>
              <a:ea typeface="Poppins Light" charset="0"/>
              <a:cs typeface="Poppins 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941886-7AD3-412C-B268-3AC9256E0B9D}"/>
              </a:ext>
            </a:extLst>
          </p:cNvPr>
          <p:cNvSpPr txBox="1"/>
          <p:nvPr/>
        </p:nvSpPr>
        <p:spPr>
          <a:xfrm>
            <a:off x="2534528" y="3417137"/>
            <a:ext cx="1435137" cy="3068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ru-RU" sz="1394" b="1" dirty="0">
                <a:solidFill>
                  <a:schemeClr val="bg1"/>
                </a:solidFill>
                <a:ea typeface="Poppins SemiBold" charset="0"/>
                <a:cs typeface="Poppins SemiBold" charset="0"/>
              </a:rPr>
              <a:t>ФАМИЛИЯ</a:t>
            </a:r>
            <a:r>
              <a:rPr lang="en-US" sz="1394" b="1" dirty="0">
                <a:solidFill>
                  <a:schemeClr val="bg1"/>
                </a:solidFill>
                <a:ea typeface="Poppins SemiBold" charset="0"/>
                <a:cs typeface="Poppins SemiBold" charset="0"/>
              </a:rPr>
              <a:t> </a:t>
            </a:r>
            <a:r>
              <a:rPr lang="ru-RU" sz="1394" b="1" dirty="0">
                <a:solidFill>
                  <a:schemeClr val="bg1"/>
                </a:solidFill>
                <a:ea typeface="Poppins SemiBold" charset="0"/>
                <a:cs typeface="Poppins SemiBold" charset="0"/>
              </a:rPr>
              <a:t>ИМЯ</a:t>
            </a:r>
            <a:endParaRPr lang="en-US" sz="1394" b="1" dirty="0">
              <a:solidFill>
                <a:schemeClr val="bg1"/>
              </a:solidFill>
              <a:ea typeface="Poppins SemiBold" charset="0"/>
              <a:cs typeface="Poppins SemiBold" charset="0"/>
            </a:endParaRPr>
          </a:p>
        </p:txBody>
      </p:sp>
      <p:sp>
        <p:nvSpPr>
          <p:cNvPr id="6" name="Овал 5"/>
          <p:cNvSpPr/>
          <p:nvPr/>
        </p:nvSpPr>
        <p:spPr>
          <a:xfrm rot="19671054">
            <a:off x="5863218" y="409559"/>
            <a:ext cx="3745232" cy="1732534"/>
          </a:xfrm>
          <a:prstGeom prst="ellipse">
            <a:avLst/>
          </a:prstGeom>
          <a:solidFill>
            <a:srgbClr val="1997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Организовывать познавательные </a:t>
            </a:r>
            <a:r>
              <a:rPr lang="ru-RU" dirty="0"/>
              <a:t>занятия с проблемной ситуацией;</a:t>
            </a:r>
          </a:p>
        </p:txBody>
      </p:sp>
      <p:sp>
        <p:nvSpPr>
          <p:cNvPr id="12" name="Овал 11"/>
          <p:cNvSpPr/>
          <p:nvPr/>
        </p:nvSpPr>
        <p:spPr>
          <a:xfrm>
            <a:off x="6832958" y="2224928"/>
            <a:ext cx="4078041" cy="1960676"/>
          </a:xfrm>
          <a:prstGeom prst="ellipse">
            <a:avLst/>
          </a:prstGeom>
          <a:solidFill>
            <a:srgbClr val="1997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Организовывать совместную исследовательскую деятельность </a:t>
            </a:r>
            <a:r>
              <a:rPr lang="ru-RU" dirty="0"/>
              <a:t>взрослого и</a:t>
            </a:r>
          </a:p>
          <a:p>
            <a:r>
              <a:rPr lang="ru-RU" dirty="0" smtClean="0"/>
              <a:t>детей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96000" y="2404685"/>
            <a:ext cx="3960000" cy="1790338"/>
          </a:xfrm>
          <a:prstGeom prst="ellipse">
            <a:avLst/>
          </a:prstGeom>
          <a:solidFill>
            <a:srgbClr val="1997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Организовывать</a:t>
            </a:r>
          </a:p>
          <a:p>
            <a:r>
              <a:rPr lang="ru-RU" dirty="0" smtClean="0"/>
              <a:t>наблюдение </a:t>
            </a:r>
            <a:r>
              <a:rPr lang="ru-RU" dirty="0"/>
              <a:t>и </a:t>
            </a:r>
            <a:r>
              <a:rPr lang="ru-RU" dirty="0" smtClean="0"/>
              <a:t>элементарную трудовую </a:t>
            </a:r>
            <a:r>
              <a:rPr lang="ru-RU" dirty="0"/>
              <a:t>деятельность в</a:t>
            </a:r>
          </a:p>
          <a:p>
            <a:r>
              <a:rPr lang="ru-RU" dirty="0"/>
              <a:t>ц</a:t>
            </a:r>
            <a:r>
              <a:rPr lang="ru-RU" dirty="0" smtClean="0"/>
              <a:t>ентре природы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 rot="2128891">
            <a:off x="5773506" y="4537076"/>
            <a:ext cx="3948584" cy="1772618"/>
          </a:xfrm>
          <a:prstGeom prst="ellipse">
            <a:avLst/>
          </a:prstGeom>
          <a:solidFill>
            <a:srgbClr val="1997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Совместная деятельность взрослого и детей по</a:t>
            </a:r>
          </a:p>
          <a:p>
            <a:r>
              <a:rPr lang="ru-RU" sz="1600" dirty="0"/>
              <a:t>преобразованию предметов рукотворного мира и живой</a:t>
            </a:r>
          </a:p>
          <a:p>
            <a:r>
              <a:rPr lang="ru-RU" sz="1600" dirty="0"/>
              <a:t>природы;</a:t>
            </a:r>
          </a:p>
        </p:txBody>
      </p:sp>
      <p:sp>
        <p:nvSpPr>
          <p:cNvPr id="16" name="Овал 15"/>
          <p:cNvSpPr/>
          <p:nvPr/>
        </p:nvSpPr>
        <p:spPr>
          <a:xfrm rot="19075222">
            <a:off x="2012166" y="4517141"/>
            <a:ext cx="3915000" cy="1812491"/>
          </a:xfrm>
          <a:prstGeom prst="ellipse">
            <a:avLst/>
          </a:prstGeom>
          <a:solidFill>
            <a:srgbClr val="1997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Организовывать самостоятельную </a:t>
            </a:r>
            <a:r>
              <a:rPr lang="ru-RU" dirty="0"/>
              <a:t>деятельность детей в центрах развития</a:t>
            </a:r>
          </a:p>
        </p:txBody>
      </p:sp>
      <p:sp>
        <p:nvSpPr>
          <p:cNvPr id="2" name="Овал 1"/>
          <p:cNvSpPr/>
          <p:nvPr/>
        </p:nvSpPr>
        <p:spPr>
          <a:xfrm>
            <a:off x="4318688" y="1759564"/>
            <a:ext cx="2835000" cy="2835000"/>
          </a:xfrm>
          <a:prstGeom prst="ellipse">
            <a:avLst/>
          </a:prstGeom>
          <a:solidFill>
            <a:srgbClr val="864C7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</a:t>
            </a:r>
            <a:r>
              <a:rPr lang="ru-RU" dirty="0" smtClean="0"/>
              <a:t>ля поддержки детской инициативы необходимо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027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9555"/>
            <a:ext cx="4050000" cy="3037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11" y="550982"/>
            <a:ext cx="3912862" cy="2934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54" y="3564642"/>
            <a:ext cx="4275000" cy="3206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7288" y="7803"/>
            <a:ext cx="8730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Использование </a:t>
            </a:r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игровых технологий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«</a:t>
            </a:r>
            <a:r>
              <a:rPr lang="ru-RU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Досочки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Сегена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»</a:t>
            </a:r>
            <a:endParaRPr lang="ru-RU" sz="24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6885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86000" y="6223815"/>
            <a:ext cx="724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400" dirty="0" smtClean="0">
                <a:solidFill>
                  <a:prstClr val="white"/>
                </a:solidFill>
                <a:latin typeface="Bebas Neue" panose="020B0606020202050201" pitchFamily="34" charset="0"/>
              </a:rPr>
              <a:t>Выполнила: Брюханова Ирина Александровна</a:t>
            </a:r>
            <a:endParaRPr lang="ru-RU" sz="24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2054AC6-E881-483C-A849-9E58D38C46F8}"/>
              </a:ext>
            </a:extLst>
          </p:cNvPr>
          <p:cNvSpPr/>
          <p:nvPr/>
        </p:nvSpPr>
        <p:spPr>
          <a:xfrm>
            <a:off x="10264774" y="6577758"/>
            <a:ext cx="22508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2"/>
              </a:rPr>
              <a:t>https://presentation-creation.ru/</a:t>
            </a:r>
            <a:endParaRPr lang="ru-RU" sz="12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  <p:sp>
        <p:nvSpPr>
          <p:cNvPr id="11" name="Прямоугольник 10"/>
          <p:cNvSpPr/>
          <p:nvPr/>
        </p:nvSpPr>
        <p:spPr>
          <a:xfrm>
            <a:off x="201000" y="1944000"/>
            <a:ext cx="1071000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Poppins Light" charset="0"/>
                <a:cs typeface="Times New Roman" pitchFamily="18" charset="0"/>
              </a:rPr>
              <a:t>Спасибо за внимание!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128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5" y="1269000"/>
            <a:ext cx="6780000" cy="508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56" b="6804"/>
          <a:stretch/>
        </p:blipFill>
        <p:spPr>
          <a:xfrm>
            <a:off x="7285340" y="471196"/>
            <a:ext cx="4635000" cy="6219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645" y="9531"/>
            <a:ext cx="1214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Центр театрализации и </a:t>
            </a:r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музицирования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825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830" r="11561"/>
          <a:stretch/>
        </p:blipFill>
        <p:spPr>
          <a:xfrm>
            <a:off x="6411000" y="1134000"/>
            <a:ext cx="5590356" cy="5286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0" y="1486588"/>
            <a:ext cx="6108046" cy="45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49000"/>
            <a:ext cx="5620917" cy="4215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00" y="2413438"/>
            <a:ext cx="5535000" cy="4151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71998" y="1179000"/>
            <a:ext cx="8607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Центр </a:t>
            </a:r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математики и логики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8510" y="349420"/>
            <a:ext cx="10335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Центр познания и коммуникации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369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00" y="99000"/>
            <a:ext cx="4005000" cy="3003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83" y="99000"/>
            <a:ext cx="4095000" cy="3071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16966" r="4851"/>
          <a:stretch/>
        </p:blipFill>
        <p:spPr>
          <a:xfrm>
            <a:off x="6096000" y="3345226"/>
            <a:ext cx="4711567" cy="3407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5" t="-31" r="3985" b="14748"/>
          <a:stretch/>
        </p:blipFill>
        <p:spPr>
          <a:xfrm>
            <a:off x="1461000" y="3218227"/>
            <a:ext cx="3119327" cy="35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3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4" y="144000"/>
            <a:ext cx="3465000" cy="346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00" y="141098"/>
            <a:ext cx="4365000" cy="3273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1" y="3724843"/>
            <a:ext cx="4052898" cy="3039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53" y="3488710"/>
            <a:ext cx="4365000" cy="32737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5203" y="0"/>
            <a:ext cx="809426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Развивающие игры и иг</a:t>
            </a: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ры на липучках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223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044000"/>
            <a:ext cx="6938034" cy="5203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91" y="1044000"/>
            <a:ext cx="4455000" cy="30557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9087" y="2984707"/>
            <a:ext cx="2747808" cy="49779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7046" y="213003"/>
            <a:ext cx="73441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Центр двигательной активности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8810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8c1777a4f1665b01b2896aebae1cb5bc0462f23"/>
</p:tagLst>
</file>

<file path=ppt/theme/theme1.xml><?xml version="1.0" encoding="utf-8"?>
<a:theme xmlns:a="http://schemas.openxmlformats.org/drawingml/2006/main" name="Тема Office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2840</TotalTime>
  <Words>236</Words>
  <Application>Microsoft Office PowerPoint</Application>
  <PresentationFormat>Произвольный</PresentationFormat>
  <Paragraphs>48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81</cp:revision>
  <dcterms:created xsi:type="dcterms:W3CDTF">2020-04-02T04:57:31Z</dcterms:created>
  <dcterms:modified xsi:type="dcterms:W3CDTF">2024-04-16T21:29:35Z</dcterms:modified>
</cp:coreProperties>
</file>