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</p:sldMasterIdLst>
  <p:sldIdLst>
    <p:sldId id="264" r:id="rId2"/>
    <p:sldId id="301" r:id="rId3"/>
    <p:sldId id="275" r:id="rId4"/>
    <p:sldId id="278" r:id="rId5"/>
    <p:sldId id="298" r:id="rId6"/>
    <p:sldId id="286" r:id="rId7"/>
    <p:sldId id="296" r:id="rId8"/>
    <p:sldId id="284" r:id="rId9"/>
    <p:sldId id="287" r:id="rId10"/>
    <p:sldId id="288" r:id="rId11"/>
    <p:sldId id="303" r:id="rId12"/>
    <p:sldId id="279" r:id="rId13"/>
    <p:sldId id="285" r:id="rId14"/>
    <p:sldId id="280" r:id="rId15"/>
    <p:sldId id="295" r:id="rId16"/>
    <p:sldId id="282" r:id="rId17"/>
    <p:sldId id="289" r:id="rId18"/>
    <p:sldId id="305" r:id="rId19"/>
    <p:sldId id="281" r:id="rId20"/>
    <p:sldId id="290" r:id="rId21"/>
    <p:sldId id="309" r:id="rId22"/>
    <p:sldId id="294" r:id="rId23"/>
    <p:sldId id="292" r:id="rId24"/>
    <p:sldId id="291" r:id="rId25"/>
    <p:sldId id="308" r:id="rId26"/>
    <p:sldId id="306" r:id="rId27"/>
    <p:sldId id="307" r:id="rId28"/>
    <p:sldId id="297" r:id="rId29"/>
    <p:sldId id="304" r:id="rId30"/>
    <p:sldId id="302" r:id="rId31"/>
    <p:sldId id="300" r:id="rId32"/>
  </p:sldIdLst>
  <p:sldSz cx="12192000" cy="6858000"/>
  <p:notesSz cx="6858000" cy="9144000"/>
  <p:custDataLst>
    <p:tags r:id="rId3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64C71"/>
    <a:srgbClr val="19977F"/>
    <a:srgbClr val="1CAC91"/>
    <a:srgbClr val="158389"/>
    <a:srgbClr val="2EC4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24" autoAdjust="0"/>
    <p:restoredTop sz="94660"/>
  </p:normalViewPr>
  <p:slideViewPr>
    <p:cSldViewPr showGuides="1">
      <p:cViewPr varScale="1">
        <p:scale>
          <a:sx n="86" d="100"/>
          <a:sy n="86" d="100"/>
        </p:scale>
        <p:origin x="-552" y="-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45000" cy="450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F79E9DD-ABA6-4316-904E-BE25EF3C28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6EB09160-3B77-4CD3-B7AA-FF3FDABE9C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3DB287B-48EC-4418-92D4-F45917575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AEDB2-B07C-4B3F-BC89-DD521376223A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DFD0056-1120-4ADA-967B-3593E8F7A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4DE4A80-1677-4F32-B82B-1FD80B199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C4365-C74A-44F4-B8F3-2937C41CFF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877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AE88B89-2F6A-4AFD-90F9-F3A144C82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AAB4D9ED-A73F-43E2-8ECB-A249CC2518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169F4ED-E265-41C3-9042-3106D4903F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0A9647E4-F420-4EAF-B29D-E5A40026E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AEDB2-B07C-4B3F-BC89-DD521376223A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50B05244-A8DE-4D0A-A2D7-8EB75B498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327BDEA-4901-4AAC-B6A0-5F152C575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C4365-C74A-44F4-B8F3-2937C41CFF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4749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21C4698-6F39-4B59-B1D6-6E6A5D520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7080323B-9EA0-4C2E-A653-3BDFE3B24B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EF1345F-3143-47FF-8EB2-A03E57F1F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AEDB2-B07C-4B3F-BC89-DD521376223A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C9FAFD2-B5D5-4B14-80FC-6B777CCBF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50CD6E5-4923-4909-9CEA-2D27257DE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C4365-C74A-44F4-B8F3-2937C41CFF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4022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F7F59FE3-DBCE-4171-851C-AC4C510197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21C676B2-E4A6-45A8-AE1E-DA53769018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8F719B5-A865-4174-83E1-A3B189A3D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AEDB2-B07C-4B3F-BC89-DD521376223A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3B4F29A-284C-4541-B321-2E3D9ACD1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03C7CA0-A9FC-4C93-A65B-F10AA722B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C4365-C74A-44F4-B8F3-2937C41CFF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4028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732106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4497939"/>
      </p:ext>
    </p:extLst>
  </p:cSld>
  <p:clrMapOvr>
    <a:masterClrMapping/>
  </p:clrMapOvr>
  <p:transition spd="slow">
    <p:wipe/>
  </p:transition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694703" y="615600"/>
            <a:ext cx="10802595" cy="665285"/>
          </a:xfrm>
          <a:prstGeom prst="rect">
            <a:avLst/>
          </a:prstGeom>
        </p:spPr>
        <p:txBody>
          <a:bodyPr wrap="square" anchor="t" anchorCtr="0">
            <a:noAutofit/>
          </a:bodyPr>
          <a:lstStyle>
            <a:lvl1pPr algn="ctr">
              <a:lnSpc>
                <a:spcPct val="90000"/>
              </a:lnSpc>
              <a:defRPr sz="5000" b="0" i="0">
                <a:solidFill>
                  <a:schemeClr val="bg1"/>
                </a:solidFill>
                <a:latin typeface="Bebas Neue" pitchFamily="34" charset="0"/>
                <a:ea typeface="Gulim" pitchFamily="34" charset="-127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19" name="Text Placeholder 8"/>
          <p:cNvSpPr>
            <a:spLocks noGrp="1"/>
          </p:cNvSpPr>
          <p:nvPr>
            <p:ph type="body" sz="quarter" idx="32" hasCustomPrompt="1"/>
          </p:nvPr>
        </p:nvSpPr>
        <p:spPr>
          <a:xfrm>
            <a:off x="1703163" y="1295399"/>
            <a:ext cx="8785674" cy="240851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>
            <a:lvl1pPr marL="0" indent="0" algn="ctr">
              <a:lnSpc>
                <a:spcPct val="90000"/>
              </a:lnSpc>
              <a:spcBef>
                <a:spcPts val="1200"/>
              </a:spcBef>
              <a:buNone/>
              <a:defRPr sz="16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id-ID" dirty="0"/>
              <a:t>Lorem Ipsum Dolor sit Amet</a:t>
            </a:r>
            <a:endParaRPr lang="en-US" dirty="0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5859463" y="6252052"/>
            <a:ext cx="465137" cy="605948"/>
            <a:chOff x="5859463" y="6252052"/>
            <a:chExt cx="465137" cy="605948"/>
          </a:xfrm>
        </p:grpSpPr>
        <p:sp>
          <p:nvSpPr>
            <p:cNvPr id="8" name="Rectangle 7"/>
            <p:cNvSpPr/>
            <p:nvPr userDrawn="1"/>
          </p:nvSpPr>
          <p:spPr>
            <a:xfrm>
              <a:off x="5859463" y="6464300"/>
              <a:ext cx="465137" cy="393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9" name="Isosceles Triangle 8"/>
            <p:cNvSpPr/>
            <p:nvPr userDrawn="1"/>
          </p:nvSpPr>
          <p:spPr>
            <a:xfrm>
              <a:off x="5859463" y="6252052"/>
              <a:ext cx="465137" cy="212248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10" name="TextBox 9"/>
          <p:cNvSpPr txBox="1"/>
          <p:nvPr userDrawn="1"/>
        </p:nvSpPr>
        <p:spPr>
          <a:xfrm>
            <a:off x="5811838" y="6434500"/>
            <a:ext cx="5603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260E2A6B-A809-4840-BF14-8648BC0BDF87}" type="slidenum">
              <a:rPr lang="id-ID" sz="160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3039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694703" y="615600"/>
            <a:ext cx="10802595" cy="665285"/>
          </a:xfrm>
          <a:prstGeom prst="rect">
            <a:avLst/>
          </a:prstGeom>
        </p:spPr>
        <p:txBody>
          <a:bodyPr wrap="square" anchor="t" anchorCtr="0">
            <a:noAutofit/>
          </a:bodyPr>
          <a:lstStyle>
            <a:lvl1pPr algn="ctr">
              <a:lnSpc>
                <a:spcPct val="90000"/>
              </a:lnSpc>
              <a:defRPr sz="5000" b="0" i="0">
                <a:solidFill>
                  <a:schemeClr val="bg1"/>
                </a:solidFill>
                <a:latin typeface="Bebas Neue" pitchFamily="34" charset="0"/>
                <a:ea typeface="Gulim" pitchFamily="34" charset="-127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19" name="Text Placeholder 8"/>
          <p:cNvSpPr>
            <a:spLocks noGrp="1"/>
          </p:cNvSpPr>
          <p:nvPr>
            <p:ph type="body" sz="quarter" idx="32" hasCustomPrompt="1"/>
          </p:nvPr>
        </p:nvSpPr>
        <p:spPr>
          <a:xfrm>
            <a:off x="1703163" y="1295399"/>
            <a:ext cx="8785674" cy="240851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>
            <a:lvl1pPr marL="0" indent="0" algn="ctr">
              <a:lnSpc>
                <a:spcPct val="90000"/>
              </a:lnSpc>
              <a:spcBef>
                <a:spcPts val="1200"/>
              </a:spcBef>
              <a:buNone/>
              <a:defRPr sz="16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id-ID" dirty="0"/>
              <a:t>Lorem Ipsum Dolor sit Amet</a:t>
            </a:r>
            <a:endParaRPr lang="en-US" dirty="0"/>
          </a:p>
        </p:txBody>
      </p:sp>
      <p:sp>
        <p:nvSpPr>
          <p:cNvPr id="28" name="Text Placeholder 8"/>
          <p:cNvSpPr>
            <a:spLocks noGrp="1"/>
          </p:cNvSpPr>
          <p:nvPr>
            <p:ph type="body" sz="quarter" idx="33" hasCustomPrompt="1"/>
          </p:nvPr>
        </p:nvSpPr>
        <p:spPr>
          <a:xfrm>
            <a:off x="1703163" y="1998943"/>
            <a:ext cx="4271374" cy="3988497"/>
          </a:xfrm>
          <a:prstGeom prst="rect">
            <a:avLst/>
          </a:prstGeom>
          <a:noFill/>
          <a:ln>
            <a:noFill/>
          </a:ln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spcBef>
                <a:spcPts val="1200"/>
              </a:spcBef>
              <a:buNone/>
              <a:defRPr sz="16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id-ID" dirty="0"/>
              <a:t>Insert text here</a:t>
            </a:r>
            <a:endParaRPr lang="en-US" dirty="0"/>
          </a:p>
        </p:txBody>
      </p:sp>
      <p:sp>
        <p:nvSpPr>
          <p:cNvPr id="29" name="Text Placeholder 8"/>
          <p:cNvSpPr>
            <a:spLocks noGrp="1"/>
          </p:cNvSpPr>
          <p:nvPr>
            <p:ph type="body" sz="quarter" idx="34" hasCustomPrompt="1"/>
          </p:nvPr>
        </p:nvSpPr>
        <p:spPr>
          <a:xfrm>
            <a:off x="6254732" y="1998943"/>
            <a:ext cx="4271374" cy="3988497"/>
          </a:xfrm>
          <a:prstGeom prst="rect">
            <a:avLst/>
          </a:prstGeom>
          <a:noFill/>
          <a:ln>
            <a:noFill/>
          </a:ln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spcBef>
                <a:spcPts val="1200"/>
              </a:spcBef>
              <a:buNone/>
              <a:defRPr sz="16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id-ID" dirty="0"/>
              <a:t>Insert text here</a:t>
            </a:r>
            <a:endParaRPr lang="en-US" dirty="0"/>
          </a:p>
        </p:txBody>
      </p:sp>
      <p:grpSp>
        <p:nvGrpSpPr>
          <p:cNvPr id="9" name="Group 8"/>
          <p:cNvGrpSpPr/>
          <p:nvPr userDrawn="1"/>
        </p:nvGrpSpPr>
        <p:grpSpPr>
          <a:xfrm>
            <a:off x="5859463" y="6252052"/>
            <a:ext cx="465137" cy="605948"/>
            <a:chOff x="5859463" y="6252052"/>
            <a:chExt cx="465137" cy="605948"/>
          </a:xfrm>
        </p:grpSpPr>
        <p:sp>
          <p:nvSpPr>
            <p:cNvPr id="10" name="Rectangle 9"/>
            <p:cNvSpPr/>
            <p:nvPr userDrawn="1"/>
          </p:nvSpPr>
          <p:spPr>
            <a:xfrm>
              <a:off x="5859463" y="6464300"/>
              <a:ext cx="465137" cy="393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bg1"/>
                </a:solidFill>
              </a:endParaRPr>
            </a:p>
          </p:txBody>
        </p:sp>
        <p:sp>
          <p:nvSpPr>
            <p:cNvPr id="11" name="Isosceles Triangle 10"/>
            <p:cNvSpPr/>
            <p:nvPr userDrawn="1"/>
          </p:nvSpPr>
          <p:spPr>
            <a:xfrm>
              <a:off x="5859463" y="6252052"/>
              <a:ext cx="465137" cy="212248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bg1"/>
                </a:solidFill>
              </a:endParaRPr>
            </a:p>
          </p:txBody>
        </p:sp>
      </p:grpSp>
      <p:sp>
        <p:nvSpPr>
          <p:cNvPr id="12" name="TextBox 11"/>
          <p:cNvSpPr txBox="1"/>
          <p:nvPr userDrawn="1"/>
        </p:nvSpPr>
        <p:spPr>
          <a:xfrm>
            <a:off x="5811838" y="6434500"/>
            <a:ext cx="5603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260E2A6B-A809-4840-BF14-8648BC0BDF87}" type="slidenum">
              <a:rPr lang="id-ID" sz="160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6240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694703" y="615600"/>
            <a:ext cx="10802595" cy="665285"/>
          </a:xfrm>
          <a:prstGeom prst="rect">
            <a:avLst/>
          </a:prstGeom>
        </p:spPr>
        <p:txBody>
          <a:bodyPr wrap="square" anchor="t" anchorCtr="0">
            <a:noAutofit/>
          </a:bodyPr>
          <a:lstStyle>
            <a:lvl1pPr algn="ctr">
              <a:lnSpc>
                <a:spcPct val="90000"/>
              </a:lnSpc>
              <a:defRPr sz="5000" b="0" i="0">
                <a:solidFill>
                  <a:schemeClr val="bg1"/>
                </a:solidFill>
                <a:latin typeface="Bebas Neue" pitchFamily="34" charset="0"/>
                <a:ea typeface="Gulim" pitchFamily="34" charset="-127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19" name="Text Placeholder 8"/>
          <p:cNvSpPr>
            <a:spLocks noGrp="1"/>
          </p:cNvSpPr>
          <p:nvPr>
            <p:ph type="body" sz="quarter" idx="32" hasCustomPrompt="1"/>
          </p:nvPr>
        </p:nvSpPr>
        <p:spPr>
          <a:xfrm>
            <a:off x="1703163" y="1295399"/>
            <a:ext cx="8785674" cy="240851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>
            <a:lvl1pPr marL="0" indent="0" algn="ctr">
              <a:lnSpc>
                <a:spcPct val="90000"/>
              </a:lnSpc>
              <a:spcBef>
                <a:spcPts val="1200"/>
              </a:spcBef>
              <a:buNone/>
              <a:defRPr sz="16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id-ID" dirty="0"/>
              <a:t>Lorem Ipsum Dolor sit Amet</a:t>
            </a:r>
            <a:endParaRPr lang="en-US" dirty="0"/>
          </a:p>
        </p:txBody>
      </p:sp>
      <p:sp>
        <p:nvSpPr>
          <p:cNvPr id="28" name="Text Placeholder 8"/>
          <p:cNvSpPr>
            <a:spLocks noGrp="1"/>
          </p:cNvSpPr>
          <p:nvPr>
            <p:ph type="body" sz="quarter" idx="33" hasCustomPrompt="1"/>
          </p:nvPr>
        </p:nvSpPr>
        <p:spPr>
          <a:xfrm>
            <a:off x="522063" y="1998943"/>
            <a:ext cx="3702863" cy="3988497"/>
          </a:xfrm>
          <a:prstGeom prst="rect">
            <a:avLst/>
          </a:prstGeom>
          <a:noFill/>
          <a:ln>
            <a:noFill/>
          </a:ln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spcBef>
                <a:spcPts val="1200"/>
              </a:spcBef>
              <a:buNone/>
              <a:defRPr sz="16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id-ID" dirty="0"/>
              <a:t>Insert text here</a:t>
            </a:r>
            <a:endParaRPr lang="en-US" dirty="0"/>
          </a:p>
        </p:txBody>
      </p:sp>
      <p:sp>
        <p:nvSpPr>
          <p:cNvPr id="29" name="Text Placeholder 8"/>
          <p:cNvSpPr>
            <a:spLocks noGrp="1"/>
          </p:cNvSpPr>
          <p:nvPr>
            <p:ph type="body" sz="quarter" idx="34" hasCustomPrompt="1"/>
          </p:nvPr>
        </p:nvSpPr>
        <p:spPr>
          <a:xfrm>
            <a:off x="4224926" y="1998943"/>
            <a:ext cx="3702863" cy="3988497"/>
          </a:xfrm>
          <a:prstGeom prst="rect">
            <a:avLst/>
          </a:prstGeom>
          <a:noFill/>
          <a:ln>
            <a:noFill/>
          </a:ln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spcBef>
                <a:spcPts val="1200"/>
              </a:spcBef>
              <a:buNone/>
              <a:defRPr sz="16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id-ID" dirty="0"/>
              <a:t>Insert text here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5" hasCustomPrompt="1"/>
          </p:nvPr>
        </p:nvSpPr>
        <p:spPr>
          <a:xfrm>
            <a:off x="7927789" y="1998942"/>
            <a:ext cx="3702863" cy="3988497"/>
          </a:xfrm>
          <a:prstGeom prst="rect">
            <a:avLst/>
          </a:prstGeom>
          <a:noFill/>
          <a:ln>
            <a:noFill/>
          </a:ln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spcBef>
                <a:spcPts val="1200"/>
              </a:spcBef>
              <a:buNone/>
              <a:defRPr sz="16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id-ID" dirty="0"/>
              <a:t>Insert text here</a:t>
            </a:r>
            <a:endParaRPr lang="en-US" dirty="0"/>
          </a:p>
        </p:txBody>
      </p:sp>
      <p:grpSp>
        <p:nvGrpSpPr>
          <p:cNvPr id="10" name="Group 9"/>
          <p:cNvGrpSpPr/>
          <p:nvPr userDrawn="1"/>
        </p:nvGrpSpPr>
        <p:grpSpPr>
          <a:xfrm>
            <a:off x="5859463" y="6252052"/>
            <a:ext cx="465137" cy="605948"/>
            <a:chOff x="5859463" y="6252052"/>
            <a:chExt cx="465137" cy="60594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5859463" y="6464300"/>
              <a:ext cx="465137" cy="393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bg1"/>
                </a:solidFill>
              </a:endParaRPr>
            </a:p>
          </p:txBody>
        </p:sp>
        <p:sp>
          <p:nvSpPr>
            <p:cNvPr id="12" name="Isosceles Triangle 11"/>
            <p:cNvSpPr/>
            <p:nvPr userDrawn="1"/>
          </p:nvSpPr>
          <p:spPr>
            <a:xfrm>
              <a:off x="5859463" y="6252052"/>
              <a:ext cx="465137" cy="212248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bg1"/>
                </a:solidFill>
              </a:endParaRPr>
            </a:p>
          </p:txBody>
        </p:sp>
      </p:grpSp>
      <p:sp>
        <p:nvSpPr>
          <p:cNvPr id="13" name="TextBox 12"/>
          <p:cNvSpPr txBox="1"/>
          <p:nvPr userDrawn="1"/>
        </p:nvSpPr>
        <p:spPr>
          <a:xfrm>
            <a:off x="5811838" y="6434500"/>
            <a:ext cx="5603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260E2A6B-A809-4840-BF14-8648BC0BDF87}" type="slidenum">
              <a:rPr lang="id-ID" sz="160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4920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9C4E37E-E0D5-413A-B420-08A66DAD8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3FE0E05-1AC0-43BE-8ABB-F92F95C9A4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3D7C3A2-D84F-49F8-8267-66D383F98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AEDB2-B07C-4B3F-BC89-DD521376223A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EF32C06-A2A1-4A65-9960-B967AEFF1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11D7833-BF4E-4336-8D89-D9C904567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C4365-C74A-44F4-B8F3-2937C41CFF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454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AE75E0C-E8BF-4D78-90C2-47E3D9AFF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CDF91E5-EE25-4BAF-B1D4-B922680C7D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5F8092F2-4297-423C-9277-46242834A2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416B6CEF-6ED1-4BAF-9F13-86C202BB7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00AEDB2-B07C-4B3F-BC89-DD521376223A}" type="datetimeFigureOut">
              <a:rPr lang="ru-RU" smtClean="0"/>
              <a:pPr/>
              <a:t>16.04.2024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33AEC09B-5878-4A82-BF4B-5A12CD920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BF0D5382-4653-4068-8F11-ECD1B1787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68C4365-C74A-44F4-B8F3-2937C41CFF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825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98066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300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E11CD37-6524-4B9A-B504-EC714D540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2FE44FE-3786-4CCA-81CE-1EF753FB43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5F4B44A-09F1-4A51-BEDF-3A6C4466F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AEDB2-B07C-4B3F-BC89-DD521376223A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5DCD82D-1019-4663-AC28-183A82A1B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35BB152-F6ED-4880-B691-1B3B2970B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C4365-C74A-44F4-B8F3-2937C41CFF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8227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87817B6-6E2F-4839-9F48-6CB7F3585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8D17CAF-BCE4-4BE8-A1EA-06D7BE16F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01B79992-AEB2-4F7A-B5C4-42249A2703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92256E4D-6C60-41A7-AFEA-CD85169497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0660E81C-AFBE-4AF6-9D70-801E5EB414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1BD5E723-19DE-4769-9DCA-7C2E1D5E4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AEDB2-B07C-4B3F-BC89-DD521376223A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278ACF0C-158D-4BE9-B37D-3A8B6621E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E77A4105-243C-4CCD-9F2B-ECA0C78FE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C4365-C74A-44F4-B8F3-2937C41CFF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7570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34B143B-7C4C-4C13-8D1E-B3E094686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B776DE23-F122-4172-9221-A56EEC8D9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AEDB2-B07C-4B3F-BC89-DD521376223A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1289837A-FCCC-430A-9ADC-B293BD284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3845BA9D-E469-4080-96FD-E37498892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C4365-C74A-44F4-B8F3-2937C41CFF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156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4AE4421-4CD2-443A-8D81-54623A3DF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52D0525-1DD4-45DC-8557-D74EB7BED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7B2EDB3-7A1E-4975-9F38-8B2AE34E82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D2670F9-2BC5-4691-97E9-BBE413F65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AEDB2-B07C-4B3F-BC89-DD521376223A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1799674-EB23-4760-824B-448A3CB16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7FB77856-58B9-4C5F-B6F0-0842CC02A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C4365-C74A-44F4-B8F3-2937C41CFF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1888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hyperlink" Target="https://presentation-creation.ru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alphaModFix amt="71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01FDA5A-9E52-4FEA-AB63-32AA4445C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C514370-C374-40D3-97D2-3EA931FA83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FEDAA3A-C971-4E5A-9F21-14CC73074B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AEDB2-B07C-4B3F-BC89-DD521376223A}" type="datetimeFigureOut">
              <a:rPr lang="ru-RU" smtClean="0"/>
              <a:t>16.04.2024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5C9FA82-51F1-4B32-B11F-87E8E7F183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738ABFA-03DF-40D5-856E-56C833900A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C4365-C74A-44F4-B8F3-2937C41CFF72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hlinkClick r:id="rId20"/>
            <a:extLst>
              <a:ext uri="{FF2B5EF4-FFF2-40B4-BE49-F238E27FC236}">
                <a16:creationId xmlns="" xmlns:a16="http://schemas.microsoft.com/office/drawing/2014/main" id="{E06D61A4-1A52-408B-BECC-0FB726A62B9F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974000" y="0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707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1" r:id="rId3"/>
    <p:sldLayoutId id="2147483674" r:id="rId4"/>
    <p:sldLayoutId id="2147483681" r:id="rId5"/>
    <p:sldLayoutId id="2147483670" r:id="rId6"/>
    <p:sldLayoutId id="2147483672" r:id="rId7"/>
    <p:sldLayoutId id="2147483673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62" r:id="rId14"/>
    <p:sldLayoutId id="2147483664" r:id="rId15"/>
    <p:sldLayoutId id="2147483665" r:id="rId16"/>
    <p:sldLayoutId id="2147483666" r:id="rId17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https://presentation-creation.ru/" TargetMode="Externa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jpeg"/><Relationship Id="rId4" Type="http://schemas.openxmlformats.org/officeDocument/2006/relationships/image" Target="../media/image30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1.jpg"/><Relationship Id="rId4" Type="http://schemas.openxmlformats.org/officeDocument/2006/relationships/image" Target="../media/image40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9.jpg"/><Relationship Id="rId4" Type="http://schemas.openxmlformats.org/officeDocument/2006/relationships/image" Target="../media/image48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5.jpeg"/><Relationship Id="rId4" Type="http://schemas.openxmlformats.org/officeDocument/2006/relationships/image" Target="../media/image64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0.jpeg"/><Relationship Id="rId5" Type="http://schemas.microsoft.com/office/2007/relationships/hdphoto" Target="../media/hdphoto2.wdp"/><Relationship Id="rId4" Type="http://schemas.openxmlformats.org/officeDocument/2006/relationships/image" Target="../media/image6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https://presentation-creation.ru/" TargetMode="Externa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486000" y="6223815"/>
            <a:ext cx="724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2400" dirty="0" smtClean="0">
                <a:solidFill>
                  <a:prstClr val="white"/>
                </a:solidFill>
                <a:latin typeface="Bebas Neue" panose="020B0606020202050201" pitchFamily="34" charset="0"/>
              </a:rPr>
              <a:t>Выполнила: Брюханова Ирина Александровна</a:t>
            </a:r>
            <a:endParaRPr lang="ru-RU" sz="2400" dirty="0">
              <a:solidFill>
                <a:prstClr val="white"/>
              </a:solidFill>
              <a:latin typeface="Bebas Neue" panose="020B0606020202050201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02054AC6-E881-483C-A849-9E58D38C46F8}"/>
              </a:ext>
            </a:extLst>
          </p:cNvPr>
          <p:cNvSpPr/>
          <p:nvPr/>
        </p:nvSpPr>
        <p:spPr>
          <a:xfrm>
            <a:off x="10264774" y="6577758"/>
            <a:ext cx="225080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>
                <a:hlinkClick r:id="rId2"/>
              </a:rPr>
              <a:t>https://presentation-creation.ru/</a:t>
            </a:r>
            <a:endParaRPr lang="ru-RU" sz="1200" dirty="0"/>
          </a:p>
        </p:txBody>
      </p:sp>
      <p:pic>
        <p:nvPicPr>
          <p:cNvPr id="9" name="Рисунок 8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" b="5000"/>
          <a:stretch>
            <a:fillRect/>
          </a:stretch>
        </p:blipFill>
        <p:spPr/>
      </p:pic>
      <p:sp>
        <p:nvSpPr>
          <p:cNvPr id="11" name="Прямоугольник 10"/>
          <p:cNvSpPr/>
          <p:nvPr/>
        </p:nvSpPr>
        <p:spPr>
          <a:xfrm>
            <a:off x="681745" y="774000"/>
            <a:ext cx="10710000" cy="193899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4000" b="1" cap="none" spc="150" dirty="0" smtClean="0">
                <a:ln w="11430"/>
                <a:solidFill>
                  <a:srgbClr val="0070C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Poppins Light" charset="0"/>
                <a:cs typeface="Times New Roman" pitchFamily="18" charset="0"/>
              </a:rPr>
              <a:t>«Способы и направления </a:t>
            </a:r>
          </a:p>
          <a:p>
            <a:pPr algn="ctr"/>
            <a:r>
              <a:rPr lang="ru-RU" sz="4000" b="1" cap="none" spc="150" dirty="0" smtClean="0">
                <a:ln w="11430"/>
                <a:solidFill>
                  <a:srgbClr val="0070C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Poppins Light" charset="0"/>
                <a:cs typeface="Times New Roman" pitchFamily="18" charset="0"/>
              </a:rPr>
              <a:t>поддержки  детской инициативы в младшем дошкольном возрасте</a:t>
            </a:r>
            <a:r>
              <a:rPr lang="ru-RU" sz="4000" b="1" cap="none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Poppins Light" charset="0"/>
                <a:cs typeface="Times New Roman" pitchFamily="18" charset="0"/>
              </a:rPr>
              <a:t>»</a:t>
            </a:r>
            <a:endParaRPr lang="ru-RU" sz="4000" b="1" cap="none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266000" y="5808316"/>
            <a:ext cx="3915000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Выполнила: Брюханова Ирина Александровна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16297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9"/>
          <a:stretch/>
        </p:blipFill>
        <p:spPr>
          <a:xfrm>
            <a:off x="1386122" y="99000"/>
            <a:ext cx="3690000" cy="33597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1000" y="1027873"/>
            <a:ext cx="6300000" cy="4725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671" y="3563999"/>
            <a:ext cx="4292657" cy="321949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282809" y="200"/>
            <a:ext cx="661123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Центр конструирования</a:t>
            </a:r>
            <a:endParaRPr lang="ru-RU" sz="48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0070C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58035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000" y="188999"/>
            <a:ext cx="5176500" cy="38823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1000" y="2130187"/>
            <a:ext cx="6120216" cy="4590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6973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85" y="2310771"/>
            <a:ext cx="5882218" cy="441166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1000" y="2266587"/>
            <a:ext cx="6000044" cy="450003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088224" y="504000"/>
            <a:ext cx="36555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Центр игры</a:t>
            </a:r>
            <a:endParaRPr lang="ru-RU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0070C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352228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51" y="341761"/>
            <a:ext cx="4269318" cy="320198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000" y="3668354"/>
            <a:ext cx="4275000" cy="32062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69" y="3589526"/>
            <a:ext cx="4275000" cy="32062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3094" y="341798"/>
            <a:ext cx="4384555" cy="3288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0841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00" y="2261154"/>
            <a:ext cx="5895000" cy="44212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1000" y="2272909"/>
            <a:ext cx="5913220" cy="443491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586000" y="504000"/>
            <a:ext cx="63966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Центр безопасности </a:t>
            </a:r>
            <a:endParaRPr lang="ru-RU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0070C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130467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97" b="4108"/>
          <a:stretch/>
        </p:blipFill>
        <p:spPr>
          <a:xfrm>
            <a:off x="606000" y="1314000"/>
            <a:ext cx="4365000" cy="503984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61" b="32517"/>
          <a:stretch/>
        </p:blipFill>
        <p:spPr>
          <a:xfrm>
            <a:off x="5178415" y="1449000"/>
            <a:ext cx="6321258" cy="4657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6119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000" y="1044000"/>
            <a:ext cx="6300000" cy="4725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000" y="189000"/>
            <a:ext cx="4095000" cy="30712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594" y="3474000"/>
            <a:ext cx="4230000" cy="31725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898680" y="-27992"/>
            <a:ext cx="734463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Центр экспериментирования</a:t>
            </a:r>
            <a:endParaRPr lang="ru-RU" sz="4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0070C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62644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4" t="25838" r="5226"/>
          <a:stretch/>
        </p:blipFill>
        <p:spPr>
          <a:xfrm>
            <a:off x="201000" y="3519000"/>
            <a:ext cx="5033501" cy="320154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78" r="15662" b="1"/>
          <a:stretch/>
        </p:blipFill>
        <p:spPr>
          <a:xfrm>
            <a:off x="6398902" y="3588390"/>
            <a:ext cx="4590416" cy="326248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71"/>
          <a:stretch/>
        </p:blipFill>
        <p:spPr>
          <a:xfrm>
            <a:off x="457898" y="181317"/>
            <a:ext cx="4661204" cy="31962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1000" y="245250"/>
            <a:ext cx="4365000" cy="327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6283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00" y="414000"/>
            <a:ext cx="5715000" cy="42862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1000" y="2411716"/>
            <a:ext cx="5580000" cy="418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3146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00" y="1246241"/>
            <a:ext cx="6240000" cy="468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4" t="4354" r="17691" b="8435"/>
          <a:stretch/>
        </p:blipFill>
        <p:spPr>
          <a:xfrm>
            <a:off x="7401000" y="1020075"/>
            <a:ext cx="3555000" cy="513233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228347" y="96745"/>
            <a:ext cx="53707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Центр рисования</a:t>
            </a:r>
            <a:endParaRPr lang="ru-RU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0070C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93990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51000" y="144000"/>
            <a:ext cx="10710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Способы и </a:t>
            </a:r>
            <a:r>
              <a:rPr lang="ru-RU" sz="2400" b="1" dirty="0" smtClean="0">
                <a:solidFill>
                  <a:srgbClr val="002060"/>
                </a:solidFill>
              </a:rPr>
              <a:t>направления поддержки  </a:t>
            </a:r>
            <a:r>
              <a:rPr lang="ru-RU" sz="2400" b="1" dirty="0">
                <a:solidFill>
                  <a:srgbClr val="002060"/>
                </a:solidFill>
              </a:rPr>
              <a:t>детской </a:t>
            </a:r>
            <a:r>
              <a:rPr lang="ru-RU" sz="2400" b="1" dirty="0" smtClean="0">
                <a:solidFill>
                  <a:srgbClr val="002060"/>
                </a:solidFill>
              </a:rPr>
              <a:t>инициативы детей младшего дошкольного в</a:t>
            </a:r>
            <a:r>
              <a:rPr lang="ru-RU" sz="2400" b="1" dirty="0" smtClean="0">
                <a:solidFill>
                  <a:srgbClr val="002060"/>
                </a:solidFill>
              </a:rPr>
              <a:t>озраста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31000" y="974997"/>
            <a:ext cx="9675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itchFamily="34" charset="0"/>
              <a:buChar char="•"/>
            </a:pPr>
            <a:r>
              <a:rPr lang="ru-RU" sz="2400" dirty="0"/>
              <a:t>создавать условия для реализации собственных планов и замыслов каждого ребенка;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2400" dirty="0"/>
              <a:t>рассказывать детям об их </a:t>
            </a:r>
            <a:r>
              <a:rPr lang="ru-RU" sz="2400" dirty="0" smtClean="0"/>
              <a:t>достижениях</a:t>
            </a:r>
            <a:r>
              <a:rPr lang="ru-RU" sz="2400" dirty="0"/>
              <a:t>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2400" dirty="0" smtClean="0"/>
              <a:t>поддерживать </a:t>
            </a:r>
            <a:r>
              <a:rPr lang="ru-RU" sz="2400" dirty="0"/>
              <a:t>любые успехи детей;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2400" dirty="0" smtClean="0"/>
              <a:t>помогать </a:t>
            </a:r>
            <a:r>
              <a:rPr lang="ru-RU" sz="2400" dirty="0"/>
              <a:t>ребенку найти способ реализации собственных поставленных целей; 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2400" dirty="0"/>
              <a:t>способствовать стремлению научится делать что-то и поддерживать радостное ощущение возрастающей умелости;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2400" dirty="0" smtClean="0"/>
              <a:t>не </a:t>
            </a:r>
            <a:r>
              <a:rPr lang="ru-RU" sz="2400" dirty="0"/>
              <a:t>критиковать результаты деятельности детей, а также их самих. </a:t>
            </a:r>
            <a:endParaRPr lang="ru-RU" sz="2400" dirty="0" smtClean="0"/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2400" dirty="0" smtClean="0"/>
              <a:t>уважать </a:t>
            </a:r>
            <a:r>
              <a:rPr lang="ru-RU" sz="2400" dirty="0"/>
              <a:t>и ценить каждого ребенка независимо от его достижений, достоинств и недостатков;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2400" dirty="0"/>
              <a:t>создавать в группе положительный </a:t>
            </a:r>
            <a:r>
              <a:rPr lang="ru-RU" sz="2400" dirty="0" smtClean="0"/>
              <a:t>микроклимат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2400" dirty="0" smtClean="0"/>
              <a:t>организация </a:t>
            </a:r>
            <a:r>
              <a:rPr lang="ru-RU" sz="2400" dirty="0"/>
              <a:t>среды, задающей структуру партнерских действий взрослых и </a:t>
            </a:r>
            <a:r>
              <a:rPr lang="ru-RU" sz="2400" dirty="0" smtClean="0"/>
              <a:t>детей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328544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000" y="3685500"/>
            <a:ext cx="4230000" cy="31725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478" y="3633883"/>
            <a:ext cx="4297500" cy="32231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000" y="411750"/>
            <a:ext cx="4365000" cy="32737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9058" y="411750"/>
            <a:ext cx="4275000" cy="320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6006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51000" y="0"/>
            <a:ext cx="53572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0070C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Книжный уголок</a:t>
            </a:r>
            <a:endParaRPr lang="ru-RU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0070C0"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4" b="-1494"/>
          <a:stretch/>
        </p:blipFill>
        <p:spPr>
          <a:xfrm>
            <a:off x="2766000" y="923330"/>
            <a:ext cx="6930000" cy="5820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1239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76000" y="30670"/>
            <a:ext cx="45064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Утренний круг</a:t>
            </a:r>
            <a:endParaRPr lang="ru-RU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0070C0"/>
              </a:solidFill>
              <a:effectLst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01" t="13570"/>
          <a:stretch/>
        </p:blipFill>
        <p:spPr>
          <a:xfrm>
            <a:off x="2091528" y="954000"/>
            <a:ext cx="7966371" cy="562532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4864038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66000" y="200447"/>
            <a:ext cx="57815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Адвент</a:t>
            </a:r>
            <a:r>
              <a:rPr lang="ru-RU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-календарь</a:t>
            </a:r>
            <a:endParaRPr lang="ru-RU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0070C0"/>
              </a:solidFill>
              <a:effectLst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6000" y="1013960"/>
            <a:ext cx="4702500" cy="548196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000" y="2259000"/>
            <a:ext cx="4954061" cy="299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404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8957" y="99000"/>
            <a:ext cx="75964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Проектная деятельность</a:t>
            </a:r>
            <a:endParaRPr lang="ru-RU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0070C0"/>
              </a:solidFill>
              <a:effectLst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00" y="864000"/>
            <a:ext cx="5646000" cy="42345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7177" y="2709000"/>
            <a:ext cx="5753430" cy="3999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030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000" y="99000"/>
            <a:ext cx="5085000" cy="4031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1000" y="1629000"/>
            <a:ext cx="6337563" cy="4965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5313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00" y="233999"/>
            <a:ext cx="5220000" cy="3915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000" y="2367092"/>
            <a:ext cx="5790575" cy="4344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1644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000" y="188999"/>
            <a:ext cx="5204779" cy="3904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1000" y="2259000"/>
            <a:ext cx="5535000" cy="4281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618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1000" y="125628"/>
            <a:ext cx="4095000" cy="2965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6000" y="136747"/>
            <a:ext cx="4362450" cy="320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000" y="3330588"/>
            <a:ext cx="4545000" cy="3408750"/>
          </a:xfrm>
          <a:prstGeom prst="rect">
            <a:avLst/>
          </a:prstGeom>
        </p:spPr>
      </p:pic>
      <p:pic>
        <p:nvPicPr>
          <p:cNvPr id="8" name="Рисунок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1000" y="3515132"/>
            <a:ext cx="3240000" cy="3249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6648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000" y="234000"/>
            <a:ext cx="5773714" cy="423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7180" y="2284078"/>
            <a:ext cx="5526419" cy="414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3256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вал 13"/>
          <p:cNvSpPr/>
          <p:nvPr/>
        </p:nvSpPr>
        <p:spPr>
          <a:xfrm rot="1740426">
            <a:off x="1681080" y="470657"/>
            <a:ext cx="3825000" cy="1790338"/>
          </a:xfrm>
          <a:prstGeom prst="ellipse">
            <a:avLst/>
          </a:prstGeom>
          <a:solidFill>
            <a:srgbClr val="19977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Организовывать проекты, основанные </a:t>
            </a:r>
            <a:r>
              <a:rPr lang="ru-RU" dirty="0"/>
              <a:t>на детской</a:t>
            </a:r>
          </a:p>
          <a:p>
            <a:r>
              <a:rPr lang="ru-RU" dirty="0"/>
              <a:t>заинтересованности</a:t>
            </a:r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FE83DB9-1F80-4B21-994D-E4EB8A9AEFD0}"/>
              </a:ext>
            </a:extLst>
          </p:cNvPr>
          <p:cNvSpPr txBox="1"/>
          <p:nvPr/>
        </p:nvSpPr>
        <p:spPr>
          <a:xfrm>
            <a:off x="2872827" y="3177064"/>
            <a:ext cx="758541" cy="24558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ru-RU" sz="996" dirty="0">
                <a:solidFill>
                  <a:schemeClr val="bg1"/>
                </a:solidFill>
                <a:ea typeface="Poppins Light" charset="0"/>
                <a:cs typeface="Poppins Light" charset="0"/>
              </a:rPr>
              <a:t>ДИРЕКТОР</a:t>
            </a:r>
            <a:endParaRPr lang="en-US" sz="996" dirty="0">
              <a:solidFill>
                <a:schemeClr val="bg1"/>
              </a:solidFill>
              <a:ea typeface="Poppins Light" charset="0"/>
              <a:cs typeface="Poppins Light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0941886-7AD3-412C-B268-3AC9256E0B9D}"/>
              </a:ext>
            </a:extLst>
          </p:cNvPr>
          <p:cNvSpPr txBox="1"/>
          <p:nvPr/>
        </p:nvSpPr>
        <p:spPr>
          <a:xfrm>
            <a:off x="2534528" y="3417137"/>
            <a:ext cx="1435137" cy="30687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ru-RU" sz="1394" b="1" dirty="0">
                <a:solidFill>
                  <a:schemeClr val="bg1"/>
                </a:solidFill>
                <a:ea typeface="Poppins SemiBold" charset="0"/>
                <a:cs typeface="Poppins SemiBold" charset="0"/>
              </a:rPr>
              <a:t>ФАМИЛИЯ</a:t>
            </a:r>
            <a:r>
              <a:rPr lang="en-US" sz="1394" b="1" dirty="0">
                <a:solidFill>
                  <a:schemeClr val="bg1"/>
                </a:solidFill>
                <a:ea typeface="Poppins SemiBold" charset="0"/>
                <a:cs typeface="Poppins SemiBold" charset="0"/>
              </a:rPr>
              <a:t> </a:t>
            </a:r>
            <a:r>
              <a:rPr lang="ru-RU" sz="1394" b="1" dirty="0">
                <a:solidFill>
                  <a:schemeClr val="bg1"/>
                </a:solidFill>
                <a:ea typeface="Poppins SemiBold" charset="0"/>
                <a:cs typeface="Poppins SemiBold" charset="0"/>
              </a:rPr>
              <a:t>ИМЯ</a:t>
            </a:r>
            <a:endParaRPr lang="en-US" sz="1394" b="1" dirty="0">
              <a:solidFill>
                <a:schemeClr val="bg1"/>
              </a:solidFill>
              <a:ea typeface="Poppins SemiBold" charset="0"/>
              <a:cs typeface="Poppins SemiBold" charset="0"/>
            </a:endParaRPr>
          </a:p>
        </p:txBody>
      </p:sp>
      <p:sp>
        <p:nvSpPr>
          <p:cNvPr id="6" name="Овал 5"/>
          <p:cNvSpPr/>
          <p:nvPr/>
        </p:nvSpPr>
        <p:spPr>
          <a:xfrm rot="19671054">
            <a:off x="5863218" y="409559"/>
            <a:ext cx="3745232" cy="1732534"/>
          </a:xfrm>
          <a:prstGeom prst="ellipse">
            <a:avLst/>
          </a:prstGeom>
          <a:solidFill>
            <a:srgbClr val="19977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Организовывать познавательные </a:t>
            </a:r>
            <a:r>
              <a:rPr lang="ru-RU" dirty="0"/>
              <a:t>занятия с проблемной ситуацией;</a:t>
            </a:r>
          </a:p>
        </p:txBody>
      </p:sp>
      <p:sp>
        <p:nvSpPr>
          <p:cNvPr id="12" name="Овал 11"/>
          <p:cNvSpPr/>
          <p:nvPr/>
        </p:nvSpPr>
        <p:spPr>
          <a:xfrm>
            <a:off x="6832958" y="2224928"/>
            <a:ext cx="4078041" cy="1960676"/>
          </a:xfrm>
          <a:prstGeom prst="ellipse">
            <a:avLst/>
          </a:prstGeom>
          <a:solidFill>
            <a:srgbClr val="19977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Организовывать совместную исследовательскую деятельность </a:t>
            </a:r>
            <a:r>
              <a:rPr lang="ru-RU" dirty="0"/>
              <a:t>взрослого и</a:t>
            </a:r>
          </a:p>
          <a:p>
            <a:r>
              <a:rPr lang="ru-RU" dirty="0" smtClean="0"/>
              <a:t>детей</a:t>
            </a:r>
            <a:endParaRPr lang="ru-RU" dirty="0"/>
          </a:p>
        </p:txBody>
      </p:sp>
      <p:sp>
        <p:nvSpPr>
          <p:cNvPr id="13" name="Овал 12"/>
          <p:cNvSpPr/>
          <p:nvPr/>
        </p:nvSpPr>
        <p:spPr>
          <a:xfrm>
            <a:off x="696000" y="2404685"/>
            <a:ext cx="3960000" cy="1790338"/>
          </a:xfrm>
          <a:prstGeom prst="ellipse">
            <a:avLst/>
          </a:prstGeom>
          <a:solidFill>
            <a:srgbClr val="19977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Организовывать</a:t>
            </a:r>
          </a:p>
          <a:p>
            <a:r>
              <a:rPr lang="ru-RU" dirty="0" smtClean="0"/>
              <a:t>наблюдение </a:t>
            </a:r>
            <a:r>
              <a:rPr lang="ru-RU" dirty="0"/>
              <a:t>и </a:t>
            </a:r>
            <a:r>
              <a:rPr lang="ru-RU" dirty="0" smtClean="0"/>
              <a:t>элементарную трудовую </a:t>
            </a:r>
            <a:r>
              <a:rPr lang="ru-RU" dirty="0"/>
              <a:t>деятельность в</a:t>
            </a:r>
          </a:p>
          <a:p>
            <a:r>
              <a:rPr lang="ru-RU" dirty="0"/>
              <a:t>ц</a:t>
            </a:r>
            <a:r>
              <a:rPr lang="ru-RU" dirty="0" smtClean="0"/>
              <a:t>ентре природы</a:t>
            </a:r>
            <a:endParaRPr lang="ru-RU" dirty="0"/>
          </a:p>
        </p:txBody>
      </p:sp>
      <p:sp>
        <p:nvSpPr>
          <p:cNvPr id="15" name="Овал 14"/>
          <p:cNvSpPr/>
          <p:nvPr/>
        </p:nvSpPr>
        <p:spPr>
          <a:xfrm rot="2128891">
            <a:off x="5773506" y="4537076"/>
            <a:ext cx="3948584" cy="1772618"/>
          </a:xfrm>
          <a:prstGeom prst="ellipse">
            <a:avLst/>
          </a:prstGeom>
          <a:solidFill>
            <a:srgbClr val="19977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/>
              <a:t>Совместная деятельность взрослого и детей по</a:t>
            </a:r>
          </a:p>
          <a:p>
            <a:r>
              <a:rPr lang="ru-RU" sz="1600" dirty="0"/>
              <a:t>преобразованию предметов рукотворного мира и живой</a:t>
            </a:r>
          </a:p>
          <a:p>
            <a:r>
              <a:rPr lang="ru-RU" sz="1600" dirty="0"/>
              <a:t>природы;</a:t>
            </a:r>
          </a:p>
        </p:txBody>
      </p:sp>
      <p:sp>
        <p:nvSpPr>
          <p:cNvPr id="16" name="Овал 15"/>
          <p:cNvSpPr/>
          <p:nvPr/>
        </p:nvSpPr>
        <p:spPr>
          <a:xfrm rot="19075222">
            <a:off x="2012166" y="4517141"/>
            <a:ext cx="3915000" cy="1812491"/>
          </a:xfrm>
          <a:prstGeom prst="ellipse">
            <a:avLst/>
          </a:prstGeom>
          <a:solidFill>
            <a:srgbClr val="19977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Организовывать самостоятельную </a:t>
            </a:r>
            <a:r>
              <a:rPr lang="ru-RU" dirty="0"/>
              <a:t>деятельность детей в центрах развития</a:t>
            </a:r>
          </a:p>
        </p:txBody>
      </p:sp>
      <p:sp>
        <p:nvSpPr>
          <p:cNvPr id="2" name="Овал 1"/>
          <p:cNvSpPr/>
          <p:nvPr/>
        </p:nvSpPr>
        <p:spPr>
          <a:xfrm>
            <a:off x="4318688" y="1759564"/>
            <a:ext cx="2835000" cy="2835000"/>
          </a:xfrm>
          <a:prstGeom prst="ellipse">
            <a:avLst/>
          </a:prstGeom>
          <a:solidFill>
            <a:srgbClr val="864C71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</a:t>
            </a:r>
            <a:r>
              <a:rPr lang="ru-RU" dirty="0" smtClean="0"/>
              <a:t>ля поддержки детской инициативы необходимо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30272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499555"/>
            <a:ext cx="4050000" cy="303749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1611" y="550982"/>
            <a:ext cx="3912862" cy="293464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454" y="3564642"/>
            <a:ext cx="4275000" cy="320625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37288" y="7803"/>
            <a:ext cx="8730000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Использование </a:t>
            </a:r>
            <a:r>
              <a:rPr lang="ru-RU" sz="2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игровых технологий </a:t>
            </a:r>
            <a:r>
              <a:rPr lang="ru-RU" sz="2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70C0"/>
                </a:solidFill>
              </a:rPr>
              <a:t>«</a:t>
            </a:r>
            <a:r>
              <a:rPr lang="ru-RU" sz="2400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70C0"/>
                </a:solidFill>
              </a:rPr>
              <a:t>Досочки</a:t>
            </a:r>
            <a:r>
              <a:rPr lang="ru-RU" sz="2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70C0"/>
                </a:solidFill>
              </a:rPr>
              <a:t> </a:t>
            </a:r>
            <a:r>
              <a:rPr lang="ru-RU" sz="2400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70C0"/>
                </a:solidFill>
              </a:rPr>
              <a:t>Сегена</a:t>
            </a:r>
            <a:r>
              <a:rPr lang="ru-RU" sz="2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70C0"/>
                </a:solidFill>
              </a:rPr>
              <a:t>»</a:t>
            </a:r>
            <a:endParaRPr lang="ru-RU" sz="2400" b="1" cap="none" spc="0" dirty="0" smtClean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0070C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368856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486000" y="6223815"/>
            <a:ext cx="724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2400" dirty="0" smtClean="0">
                <a:solidFill>
                  <a:prstClr val="white"/>
                </a:solidFill>
                <a:latin typeface="Bebas Neue" panose="020B0606020202050201" pitchFamily="34" charset="0"/>
              </a:rPr>
              <a:t>Выполнила: Брюханова Ирина Александровна</a:t>
            </a:r>
            <a:endParaRPr lang="ru-RU" sz="2400" dirty="0">
              <a:solidFill>
                <a:prstClr val="white"/>
              </a:solidFill>
              <a:latin typeface="Bebas Neue" panose="020B0606020202050201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02054AC6-E881-483C-A849-9E58D38C46F8}"/>
              </a:ext>
            </a:extLst>
          </p:cNvPr>
          <p:cNvSpPr/>
          <p:nvPr/>
        </p:nvSpPr>
        <p:spPr>
          <a:xfrm>
            <a:off x="10264774" y="6577758"/>
            <a:ext cx="225080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>
                <a:hlinkClick r:id="rId2"/>
              </a:rPr>
              <a:t>https://presentation-creation.ru/</a:t>
            </a:r>
            <a:endParaRPr lang="ru-RU" sz="1200" dirty="0"/>
          </a:p>
        </p:txBody>
      </p:sp>
      <p:pic>
        <p:nvPicPr>
          <p:cNvPr id="9" name="Рисунок 8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" b="5000"/>
          <a:stretch>
            <a:fillRect/>
          </a:stretch>
        </p:blipFill>
        <p:spPr/>
      </p:pic>
      <p:sp>
        <p:nvSpPr>
          <p:cNvPr id="11" name="Прямоугольник 10"/>
          <p:cNvSpPr/>
          <p:nvPr/>
        </p:nvSpPr>
        <p:spPr>
          <a:xfrm>
            <a:off x="201000" y="1944000"/>
            <a:ext cx="10710000" cy="92333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5400" b="1" cap="none" spc="150" dirty="0" smtClean="0">
                <a:ln w="11430"/>
                <a:solidFill>
                  <a:srgbClr val="0070C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Poppins Light" charset="0"/>
                <a:cs typeface="Times New Roman" pitchFamily="18" charset="0"/>
              </a:rPr>
              <a:t>Спасибо за внимание!</a:t>
            </a:r>
            <a:endParaRPr lang="ru-RU" sz="5400" b="1" cap="none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431281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45" y="1269000"/>
            <a:ext cx="6780000" cy="5085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56" b="6804"/>
          <a:stretch/>
        </p:blipFill>
        <p:spPr>
          <a:xfrm>
            <a:off x="7285340" y="471196"/>
            <a:ext cx="4635000" cy="6219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92645" y="9531"/>
            <a:ext cx="121444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Центр театрализации и </a:t>
            </a:r>
            <a:r>
              <a:rPr lang="ru-RU" sz="5400" b="1" cap="none" spc="0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музицирования</a:t>
            </a:r>
            <a:endParaRPr lang="ru-RU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0070C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928251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75" t="1830" r="11561"/>
          <a:stretch/>
        </p:blipFill>
        <p:spPr>
          <a:xfrm>
            <a:off x="6411000" y="1134000"/>
            <a:ext cx="5590356" cy="52862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00" y="1486588"/>
            <a:ext cx="6108046" cy="4581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89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349000"/>
            <a:ext cx="5620917" cy="421568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6000" y="2413438"/>
            <a:ext cx="5535000" cy="415125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571998" y="1179000"/>
            <a:ext cx="86074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Центр </a:t>
            </a:r>
            <a:r>
              <a:rPr lang="ru-RU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математики и логики</a:t>
            </a:r>
            <a:endParaRPr lang="ru-RU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0070C0"/>
              </a:soli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8510" y="349420"/>
            <a:ext cx="1033520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Центр познания и коммуникации</a:t>
            </a:r>
            <a:endParaRPr lang="ru-RU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0070C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93691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000" y="99000"/>
            <a:ext cx="4005000" cy="30037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4283" y="99000"/>
            <a:ext cx="4095000" cy="30712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46" t="16966" r="4851"/>
          <a:stretch/>
        </p:blipFill>
        <p:spPr>
          <a:xfrm>
            <a:off x="6096000" y="3345226"/>
            <a:ext cx="4711567" cy="34076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85" t="-31" r="3985" b="14748"/>
          <a:stretch/>
        </p:blipFill>
        <p:spPr>
          <a:xfrm>
            <a:off x="1461000" y="3218227"/>
            <a:ext cx="3119327" cy="3546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9308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14" y="144000"/>
            <a:ext cx="3465000" cy="3465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6000" y="141098"/>
            <a:ext cx="4365000" cy="32737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051" y="3724843"/>
            <a:ext cx="4052898" cy="303967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7153" y="3488710"/>
            <a:ext cx="4365000" cy="327375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725203" y="0"/>
            <a:ext cx="8094268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70C0"/>
                </a:solidFill>
              </a:rPr>
              <a:t>Развивающие игры и иг</a:t>
            </a:r>
            <a:r>
              <a:rPr lang="ru-RU" sz="36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ры на липучках</a:t>
            </a:r>
            <a:endParaRPr lang="ru-RU" sz="36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0070C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722312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00" y="1044000"/>
            <a:ext cx="6938034" cy="520352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491" y="1044000"/>
            <a:ext cx="4455000" cy="305575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09087" y="2984707"/>
            <a:ext cx="2747808" cy="497791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-47046" y="213003"/>
            <a:ext cx="734412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Центр двигательной активности</a:t>
            </a:r>
            <a:endParaRPr lang="ru-RU" sz="40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0070C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0881025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c8c1777a4f1665b01b2896aebae1cb5bc0462f23"/>
</p:tagLst>
</file>

<file path=ppt/theme/theme1.xml><?xml version="1.0" encoding="utf-8"?>
<a:theme xmlns:a="http://schemas.openxmlformats.org/drawingml/2006/main" name="Тема Office">
  <a:themeElements>
    <a:clrScheme name="Красный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2840</TotalTime>
  <Words>236</Words>
  <Application>Microsoft Office PowerPoint</Application>
  <PresentationFormat>Произвольный</PresentationFormat>
  <Paragraphs>48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Юрий Козырев</dc:creator>
  <cp:lastModifiedBy>User</cp:lastModifiedBy>
  <cp:revision>81</cp:revision>
  <dcterms:created xsi:type="dcterms:W3CDTF">2020-04-02T04:57:31Z</dcterms:created>
  <dcterms:modified xsi:type="dcterms:W3CDTF">2024-04-16T21:29:35Z</dcterms:modified>
</cp:coreProperties>
</file>