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265" r:id="rId4"/>
    <p:sldId id="264" r:id="rId5"/>
    <p:sldId id="281" r:id="rId6"/>
    <p:sldId id="278" r:id="rId7"/>
    <p:sldId id="277" r:id="rId8"/>
    <p:sldId id="274" r:id="rId9"/>
    <p:sldId id="276" r:id="rId10"/>
    <p:sldId id="282" r:id="rId11"/>
    <p:sldId id="285" r:id="rId12"/>
    <p:sldId id="284" r:id="rId13"/>
    <p:sldId id="268" r:id="rId14"/>
    <p:sldId id="257" r:id="rId15"/>
    <p:sldId id="258" r:id="rId16"/>
    <p:sldId id="259" r:id="rId17"/>
    <p:sldId id="26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662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40262-553D-468D-940B-D9BF3BB6519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211B8-A288-48C3-82B2-C16112932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823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211B8-A288-48C3-82B2-C161129325D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071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5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24135"/>
          </a:xfrm>
        </p:spPr>
        <p:txBody>
          <a:bodyPr>
            <a:normAutofit/>
          </a:bodyPr>
          <a:lstStyle/>
          <a:p>
            <a:r>
              <a:rPr lang="ru-RU" sz="1200" b="1" dirty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МУНИЦИПАЛЬНОЕ БЮДЖЕТНОЕ ДОШКОЛЬНОЕ ОБРАЗОВАТЕЛЬНОЕ </a:t>
            </a:r>
            <a:r>
              <a:rPr lang="ru-RU" sz="12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УЧРЕЖДЕНИЕ</a:t>
            </a:r>
            <a:br>
              <a:rPr lang="ru-RU" sz="12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«ДЕТСКИЙ САД «СОЛНЫШКО» С.НОВОАНДРЕЕВКА</a:t>
            </a:r>
            <a:r>
              <a:rPr lang="ru-RU" sz="12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br>
              <a:rPr lang="ru-RU" sz="12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СИМФЕРОПОЛЬСКОГО РАЙОНА РЕСПУБЛИКИ КРЫМ</a:t>
            </a:r>
            <a:r>
              <a:rPr lang="ru-RU" sz="1200" b="1" dirty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200" b="1" dirty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136904" cy="558924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/>
                </a:solidFill>
                <a:latin typeface="Monotype Corsiva" pitchFamily="66" charset="0"/>
              </a:rPr>
              <a:t>«Игры и труд вместе живут»</a:t>
            </a:r>
            <a:endParaRPr lang="ru-RU" sz="4800" b="1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63904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                   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chemeClr val="tx2"/>
                </a:solidFill>
              </a:rPr>
              <a:t>                          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первой категории: </a:t>
            </a: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Литвиненко С.Л.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2"/>
                </a:solidFill>
              </a:rPr>
              <a:t>                                                                                                                                          </a:t>
            </a:r>
            <a:r>
              <a:rPr lang="ru-RU" b="1" dirty="0" smtClean="0">
                <a:solidFill>
                  <a:schemeClr val="tx2"/>
                </a:solidFill>
              </a:rPr>
              <a:t>                 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7" name="Picture 2" descr="Труд картинки для презентации - 79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4896544" cy="3032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2695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6064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260649"/>
            <a:ext cx="8496944" cy="6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Словесные игры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5"/>
            <a:ext cx="4392488" cy="36003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7" name="Picture 2" descr="D:\Users\User\Desktop\IMG_4888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645315"/>
            <a:ext cx="3816425" cy="28797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30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6064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3075" y="260649"/>
            <a:ext cx="8051485" cy="6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/>
                <a:ea typeface="Calibri"/>
              </a:rPr>
              <a:t>Театрализованные игры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D:\Users\User\Desktop\IMG_45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5" y="1124744"/>
            <a:ext cx="3600400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Users\User\Desktop\IMG_51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744"/>
            <a:ext cx="3864569" cy="28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D:\Users\User\Desktop\IMG_49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3842742"/>
            <a:ext cx="3864568" cy="2898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Users\User\Desktop\IMG_4557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75" y="3842744"/>
            <a:ext cx="3528392" cy="28986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4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3529" y="188640"/>
            <a:ext cx="8235054" cy="648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Уголок природы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73454"/>
            <a:ext cx="3888434" cy="27310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001" y="935420"/>
            <a:ext cx="3954463" cy="28070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181" y="3923703"/>
            <a:ext cx="4003750" cy="2929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9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99592" y="260648"/>
            <a:ext cx="748883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Труд в природе</a:t>
            </a:r>
          </a:p>
        </p:txBody>
      </p:sp>
      <p:pic>
        <p:nvPicPr>
          <p:cNvPr id="5" name="Picture 7" descr="D:\Users\User\Desktop\IMG_65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933056"/>
            <a:ext cx="3672409" cy="27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124744"/>
            <a:ext cx="3672409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73" y="1112622"/>
            <a:ext cx="3616011" cy="3336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53473"/>
            <a:ext cx="3744416" cy="2787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18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4432300" cy="5328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592" y="3933056"/>
            <a:ext cx="3058952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55" y="1196752"/>
            <a:ext cx="2951425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856663" cy="490537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16632"/>
            <a:ext cx="817152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«Труд в поле и в доме. Орудия труда» </a:t>
            </a:r>
          </a:p>
        </p:txBody>
      </p:sp>
    </p:spTree>
    <p:extLst>
      <p:ext uri="{BB962C8B-B14F-4D97-AF65-F5344CB8AC3E}">
        <p14:creationId xmlns:p14="http://schemas.microsoft.com/office/powerpoint/2010/main" val="339718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25263"/>
            <a:ext cx="2736305" cy="55634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3861048"/>
            <a:ext cx="2736305" cy="2727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2952328" cy="2727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 descr="C:\Users\User\Pictures\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1025263"/>
            <a:ext cx="2736304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052737"/>
            <a:ext cx="2880319" cy="2304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67544" y="116632"/>
            <a:ext cx="828092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Дидактическая игра : «Труд в поле и в доме. Орудия труда» </a:t>
            </a:r>
          </a:p>
        </p:txBody>
      </p:sp>
    </p:spTree>
    <p:extLst>
      <p:ext uri="{BB962C8B-B14F-4D97-AF65-F5344CB8AC3E}">
        <p14:creationId xmlns:p14="http://schemas.microsoft.com/office/powerpoint/2010/main" val="198739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178" y="3933056"/>
            <a:ext cx="2736305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4" y="3933057"/>
            <a:ext cx="2592289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33" y="3933056"/>
            <a:ext cx="2662883" cy="26642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40" y="1124743"/>
            <a:ext cx="2627783" cy="24126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612" y="1124744"/>
            <a:ext cx="2592288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81" y="1124744"/>
            <a:ext cx="2662883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67545" y="116632"/>
            <a:ext cx="838842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«Труд в поле и в доме. Орудия труда» </a:t>
            </a:r>
          </a:p>
        </p:txBody>
      </p:sp>
    </p:spTree>
    <p:extLst>
      <p:ext uri="{BB962C8B-B14F-4D97-AF65-F5344CB8AC3E}">
        <p14:creationId xmlns:p14="http://schemas.microsoft.com/office/powerpoint/2010/main" val="2285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808312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СПАСИБО </a:t>
            </a:r>
            <a:b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 </a:t>
            </a: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ВНИМАНИЕ </a:t>
            </a:r>
            <a:r>
              <a:rPr lang="ru-R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42" name="Picture 2" descr="Картинки дети играют летом на прозрачном фоне (51 фот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8424935" cy="3153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74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548681"/>
            <a:ext cx="468052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«Игра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имеет важное значение в жизни ребёнка, имеет то же значение, какое у взрослого имеют деятельность, работа, служба. Каков ребёнок в игре, таков во многом он будет в работе, когда вырастет. Поэтому воспитание будущего деятеля происходит, прежде всего, в игре. И вся история отдельного человека как деятеля и работника может быть представлена в развитии игры и в постепенном переходе её в работу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.»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Антон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Семёнович Макаренко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выдающийся советский педагог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age12661455.jpg"/>
          <p:cNvPicPr>
            <a:picLocks noChangeAspect="1"/>
          </p:cNvPicPr>
          <p:nvPr/>
        </p:nvPicPr>
        <p:blipFill>
          <a:blip r:embed="rId3"/>
          <a:srcRect r="11868"/>
          <a:stretch>
            <a:fillRect/>
          </a:stretch>
        </p:blipFill>
        <p:spPr>
          <a:xfrm>
            <a:off x="214282" y="785794"/>
            <a:ext cx="3853662" cy="44434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9041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04664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     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настоящее время, одним из 5 приоритетных направлений деятельности дошкольного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(в соответствии с ФГОС ДО) является 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социально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коммуникативное развитие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дошкольного возраста, организация и методическое сопровождение социально-ориентированной образовательной деятельности, как условия реализации социального заказа общества и семьи.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828092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4579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60648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     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этого направления является позитивная социализация детей дошкольного возраста, приобщение их к социокультурным нормам, традициям семьи, общества и государства, так как дошкольный возраст чрезвычайно благоприятен для овладения коммуникативными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умениями.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Учитывая, что игра в дошкольном возрасте является ведущим видом деятельности, она и явилась одним из наиболее эффективных и доступных способов формирования коммуникативных способностей дошкольников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D:\Users\User\Desktop\IMG_4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7045"/>
            <a:ext cx="3456384" cy="2936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" name="Picture 2" descr="D:\Users\User\Desktop\IMG_4888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787044"/>
            <a:ext cx="3613655" cy="29360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1903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03848" y="260648"/>
            <a:ext cx="56886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F497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«Для ребят дошкольного возраста игры имеют исключительное значение: игра для них – учеба, игра для них – труд, игра для них – серьезная форма воспитания. Игра для дошкольников – способ познания окружающего»  </a:t>
            </a:r>
            <a:r>
              <a:rPr lang="ru-RU" sz="2000" i="1" u="sng" dirty="0">
                <a:solidFill>
                  <a:srgbClr val="1F497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Н. К. </a:t>
            </a:r>
            <a:r>
              <a:rPr lang="ru-RU" sz="2000" i="1" u="sng" dirty="0" smtClean="0">
                <a:solidFill>
                  <a:srgbClr val="1F497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Крупская</a:t>
            </a:r>
          </a:p>
          <a:p>
            <a:endParaRPr lang="ru-RU" sz="2000" i="1" u="sng" dirty="0" smtClean="0">
              <a:solidFill>
                <a:srgbClr val="1F497D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2000" i="1" u="sng" dirty="0" smtClean="0">
              <a:solidFill>
                <a:srgbClr val="1F497D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точки зрения ребенка, игра - это получение максимального удовольствия от жизни. </a:t>
            </a:r>
          </a:p>
          <a:p>
            <a:endParaRPr lang="ru-RU" sz="2000" dirty="0" smtClean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точки зрения специалиста, игра- это ведущий в детском возрасте вид деятельности, который дает ребенку возможность развиваться. </a:t>
            </a:r>
          </a:p>
          <a:p>
            <a:endParaRPr lang="ru-RU" sz="20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 точки зрения родителей, игра -это беспокойство, хлопоты и беспорядок в комнате.</a:t>
            </a:r>
            <a:endParaRPr lang="ru-RU" sz="2000" dirty="0">
              <a:solidFill>
                <a:srgbClr val="1F497D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60648"/>
            <a:ext cx="237626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56098"/>
            <a:ext cx="212372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10715"/>
            <a:ext cx="2123729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1345468494_35596_or.jpg"/>
          <p:cNvPicPr>
            <a:picLocks noChangeAspect="1"/>
          </p:cNvPicPr>
          <p:nvPr/>
        </p:nvPicPr>
        <p:blipFill>
          <a:blip r:embed="rId6" cstate="print"/>
          <a:srcRect l="3333" t="5562" r="6667" b="19122"/>
          <a:stretch>
            <a:fillRect/>
          </a:stretch>
        </p:blipFill>
        <p:spPr>
          <a:xfrm>
            <a:off x="539552" y="5274092"/>
            <a:ext cx="1584177" cy="1428736"/>
          </a:xfrm>
          <a:prstGeom prst="rect">
            <a:avLst/>
          </a:prstGeom>
          <a:ln w="76200" cap="rnd">
            <a:solidFill>
              <a:srgbClr val="00B0F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Стрелка вправо 4"/>
          <p:cNvSpPr/>
          <p:nvPr/>
        </p:nvSpPr>
        <p:spPr>
          <a:xfrm>
            <a:off x="2339752" y="980728"/>
            <a:ext cx="59792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339752" y="2420888"/>
            <a:ext cx="597920" cy="45834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339752" y="4005064"/>
            <a:ext cx="597920" cy="52504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339752" y="5589240"/>
            <a:ext cx="597920" cy="50405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20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012" cy="691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6064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   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260648"/>
            <a:ext cx="40324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Классификация игр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1484784"/>
            <a:ext cx="2736304" cy="1044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1.Творческие </a:t>
            </a:r>
            <a:r>
              <a:rPr lang="ru-RU" dirty="0" smtClean="0"/>
              <a:t>игры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(игры, возникающие по инициативе ребёнка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75856" y="1484784"/>
            <a:ext cx="2736304" cy="1044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2</a:t>
            </a:r>
            <a:r>
              <a:rPr lang="ru-RU" dirty="0"/>
              <a:t>. Игры с правилами (игры, возникающие </a:t>
            </a:r>
            <a:r>
              <a:rPr lang="ru-RU" dirty="0" smtClean="0"/>
              <a:t>по инициативе взрослого)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72200" y="1484784"/>
            <a:ext cx="2664296" cy="1044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3. Народные игры (игры, созданные народом)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796136" y="1124744"/>
            <a:ext cx="864096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608004" y="980728"/>
            <a:ext cx="0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2195736" y="1124744"/>
            <a:ext cx="1008112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179512" y="2996952"/>
            <a:ext cx="273630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Сюжетно - ролевые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79512" y="3861048"/>
            <a:ext cx="2736304" cy="6120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Конструкторские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9512" y="4725144"/>
            <a:ext cx="273630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Театрализованные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275856" y="2996952"/>
            <a:ext cx="273630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Дидактические</a:t>
            </a:r>
          </a:p>
        </p:txBody>
      </p:sp>
      <p:sp>
        <p:nvSpPr>
          <p:cNvPr id="1024" name="Скругленный прямоугольник 1023"/>
          <p:cNvSpPr/>
          <p:nvPr/>
        </p:nvSpPr>
        <p:spPr>
          <a:xfrm>
            <a:off x="3275856" y="3861048"/>
            <a:ext cx="2736304" cy="6120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Подвижные</a:t>
            </a:r>
          </a:p>
        </p:txBody>
      </p:sp>
      <p:cxnSp>
        <p:nvCxnSpPr>
          <p:cNvPr id="1030" name="Прямая со стрелкой 1029"/>
          <p:cNvCxnSpPr/>
          <p:nvPr/>
        </p:nvCxnSpPr>
        <p:spPr>
          <a:xfrm>
            <a:off x="4608004" y="2528899"/>
            <a:ext cx="0" cy="396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Прямая со стрелкой 1035"/>
          <p:cNvCxnSpPr/>
          <p:nvPr/>
        </p:nvCxnSpPr>
        <p:spPr>
          <a:xfrm>
            <a:off x="1457908" y="2528899"/>
            <a:ext cx="5521" cy="396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Děti do věže potřetí (animační program) | Kupe - Opava | Informuji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05064"/>
            <a:ext cx="2736304" cy="2691756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7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6064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2786063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955" y="1066306"/>
            <a:ext cx="2786063" cy="30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66306"/>
            <a:ext cx="2786063" cy="30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00447"/>
            <a:ext cx="2798763" cy="307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42" y="3799965"/>
            <a:ext cx="3150622" cy="312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201" y="3799965"/>
            <a:ext cx="3181598" cy="319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115" y="3719283"/>
            <a:ext cx="3043461" cy="3170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39552" y="260648"/>
            <a:ext cx="813690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1F497D"/>
              </a:solidFill>
              <a:latin typeface="Monotype Corsiva" panose="03010101010201010101" pitchFamily="66" charset="0"/>
              <a:ea typeface="+mj-ea"/>
              <a:cs typeface="+mj-cs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Проект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«Все профессии нужны,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все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профессии важны»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81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6064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Users\User\Desktop\IMG_8312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45" y="1196752"/>
            <a:ext cx="3516308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83377" y="116633"/>
            <a:ext cx="806489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Настольные игры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D:\Users\User\Desktop\IMG_83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028" y="1171146"/>
            <a:ext cx="3605658" cy="26899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89" y="4077072"/>
            <a:ext cx="3706764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7" descr="D:\Users\User\Desktop\IMG_8327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649" y="4077072"/>
            <a:ext cx="3744415" cy="27345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1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6064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 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AppData\Local\Temp\Rar$DIa0.268\IMG_499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120680" cy="4536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39552" y="260649"/>
            <a:ext cx="7920880" cy="720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7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10736</TotalTime>
  <Words>313</Words>
  <Application>Microsoft Office PowerPoint</Application>
  <PresentationFormat>Экран (4:3)</PresentationFormat>
  <Paragraphs>70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Monotype Corsiva</vt:lpstr>
      <vt:lpstr>Times New Roman</vt:lpstr>
      <vt:lpstr>Тема Office</vt:lpstr>
      <vt:lpstr>МУНИЦИПАЛЬНОЕ БЮДЖЕТНОЕ ДОШКОЛЬНОЕ ОБРАЗОВАТЕЛЬНОЕ УЧРЕЖДЕНИЕ  «ДЕТСКИЙ САД «СОЛНЫШКО» С.НОВОАНДРЕЕВКА»  СИМФЕРОПОЛЬСКОГО РАЙОНА РЕСПУБЛИКИ КРЫМ 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СПАСИБО  ЗА  ВНИМАНИЕ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Дуз</cp:lastModifiedBy>
  <cp:revision>38</cp:revision>
  <dcterms:created xsi:type="dcterms:W3CDTF">2024-10-01T03:38:42Z</dcterms:created>
  <dcterms:modified xsi:type="dcterms:W3CDTF">2024-10-10T09:44:59Z</dcterms:modified>
</cp:coreProperties>
</file>