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1" r:id="rId3"/>
    <p:sldId id="265" r:id="rId4"/>
    <p:sldId id="264" r:id="rId5"/>
    <p:sldId id="281" r:id="rId6"/>
    <p:sldId id="278" r:id="rId7"/>
    <p:sldId id="277" r:id="rId8"/>
    <p:sldId id="274" r:id="rId9"/>
    <p:sldId id="276" r:id="rId10"/>
    <p:sldId id="282" r:id="rId11"/>
    <p:sldId id="285" r:id="rId12"/>
    <p:sldId id="284" r:id="rId13"/>
    <p:sldId id="268" r:id="rId14"/>
    <p:sldId id="257" r:id="rId15"/>
    <p:sldId id="258" r:id="rId16"/>
    <p:sldId id="259" r:id="rId17"/>
    <p:sldId id="26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662" y="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40262-553D-468D-940B-D9BF3BB65190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211B8-A288-48C3-82B2-C16112932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823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211B8-A288-48C3-82B2-C161129325D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071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5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1224135"/>
          </a:xfrm>
        </p:spPr>
        <p:txBody>
          <a:bodyPr>
            <a:normAutofit/>
          </a:bodyPr>
          <a:lstStyle/>
          <a:p>
            <a:r>
              <a:rPr lang="ru-RU" sz="1200" b="1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МУНИЦИПАЛЬНОЕ БЮДЖЕТНОЕ ДОШКОЛЬНОЕ ОБРАЗОВАТЕЛЬНОЕ </a:t>
            </a: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УЧРЕЖДЕНИЕ</a:t>
            </a:r>
            <a:b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200" b="1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«ДЕТСКИЙ САД «СОЛНЫШКО» С.НОВОАНДРЕЕВКА</a:t>
            </a: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»</a:t>
            </a:r>
            <a:b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200" b="1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СИМФЕРОПОЛЬСКОГО РАЙОНА РЕСПУБЛИКИ КРЫМ</a:t>
            </a:r>
            <a:r>
              <a:rPr lang="ru-RU" sz="12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2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1200" b="1" dirty="0">
              <a:solidFill>
                <a:schemeClr val="tx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268760"/>
            <a:ext cx="8136904" cy="558924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tx2"/>
                </a:solidFill>
                <a:latin typeface="Monotype Corsiva" pitchFamily="66" charset="0"/>
              </a:rPr>
              <a:t>«Игры и труд вместе живут»</a:t>
            </a:r>
            <a:endParaRPr lang="ru-RU" sz="48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967335"/>
            <a:ext cx="639045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                                    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b="1" dirty="0" smtClean="0">
                <a:solidFill>
                  <a:schemeClr val="tx2"/>
                </a:solidFill>
              </a:rPr>
              <a:t>                             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Выполнила воспитатель первой категории: </a:t>
            </a:r>
          </a:p>
          <a:p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Литвиненко С.Л.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tx2"/>
                </a:solidFill>
              </a:rPr>
              <a:t>                                                                                                                                          </a:t>
            </a:r>
            <a:r>
              <a:rPr lang="ru-RU" b="1" dirty="0" smtClean="0">
                <a:solidFill>
                  <a:schemeClr val="tx2"/>
                </a:solidFill>
              </a:rPr>
              <a:t>                 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7" name="Picture 2" descr="Труд картинки для презентации - 79 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420888"/>
            <a:ext cx="4896544" cy="3032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2695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260648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  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95536" y="260649"/>
            <a:ext cx="8496944" cy="6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Словесные игры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5"/>
            <a:ext cx="4392488" cy="36003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7" name="Picture 2" descr="D:\Users\User\Desktop\IMG_4888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3645315"/>
            <a:ext cx="3816425" cy="28797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30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0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260648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  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13075" y="260649"/>
            <a:ext cx="8051485" cy="6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/>
                <a:ea typeface="Calibri"/>
              </a:rPr>
              <a:t>Театрализованные игры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D:\Users\User\Desktop\IMG_45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75" y="1124744"/>
            <a:ext cx="3600400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Users\User\Desktop\IMG_51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24744"/>
            <a:ext cx="3864569" cy="2812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:\Users\User\Desktop\IMG_49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3842742"/>
            <a:ext cx="3864568" cy="2898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Users\User\Desktop\IMG_4557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75" y="3842744"/>
            <a:ext cx="3528392" cy="28986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24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23529" y="188640"/>
            <a:ext cx="8235054" cy="6480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Уголок природы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973454"/>
            <a:ext cx="3888434" cy="27310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001" y="935420"/>
            <a:ext cx="3954463" cy="28070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181" y="3923703"/>
            <a:ext cx="4003750" cy="29293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97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899592" y="260648"/>
            <a:ext cx="748883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Труд в природе</a:t>
            </a:r>
          </a:p>
        </p:txBody>
      </p:sp>
      <p:pic>
        <p:nvPicPr>
          <p:cNvPr id="5" name="Picture 7" descr="D:\Users\User\Desktop\IMG_65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933056"/>
            <a:ext cx="3672409" cy="2700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1124744"/>
            <a:ext cx="3672409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73" y="1112622"/>
            <a:ext cx="3616011" cy="33361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53473"/>
            <a:ext cx="3744416" cy="27878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18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4432300" cy="5328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592" y="3933056"/>
            <a:ext cx="3058952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355" y="1196752"/>
            <a:ext cx="2951425" cy="244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856663" cy="490537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 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7544" y="116632"/>
            <a:ext cx="8171520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Дидактическая игра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«Труд в поле и в доме. Орудия труда» </a:t>
            </a:r>
          </a:p>
        </p:txBody>
      </p:sp>
    </p:spTree>
    <p:extLst>
      <p:ext uri="{BB962C8B-B14F-4D97-AF65-F5344CB8AC3E}">
        <p14:creationId xmlns:p14="http://schemas.microsoft.com/office/powerpoint/2010/main" val="339718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025263"/>
            <a:ext cx="2736305" cy="55634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3" y="3861048"/>
            <a:ext cx="2736305" cy="27276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1048"/>
            <a:ext cx="2952328" cy="27276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6" descr="C:\Users\User\Pictures\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3" y="1025263"/>
            <a:ext cx="2736304" cy="230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052737"/>
            <a:ext cx="2880319" cy="2304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467544" y="116632"/>
            <a:ext cx="828092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Дидактическая игра : «Труд в поле и в доме. Орудия труда» </a:t>
            </a:r>
          </a:p>
        </p:txBody>
      </p:sp>
    </p:spTree>
    <p:extLst>
      <p:ext uri="{BB962C8B-B14F-4D97-AF65-F5344CB8AC3E}">
        <p14:creationId xmlns:p14="http://schemas.microsoft.com/office/powerpoint/2010/main" val="198739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78" y="3933056"/>
            <a:ext cx="2736305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4" y="3933057"/>
            <a:ext cx="2592289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33" y="3933056"/>
            <a:ext cx="2662883" cy="26642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440" y="1124743"/>
            <a:ext cx="2627783" cy="24126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612" y="1124744"/>
            <a:ext cx="2592288" cy="244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81" y="1124744"/>
            <a:ext cx="2662883" cy="2520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467545" y="116632"/>
            <a:ext cx="8388422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Дидактическая игра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«Труд в поле и в доме. Орудия труда» </a:t>
            </a:r>
          </a:p>
        </p:txBody>
      </p:sp>
    </p:spTree>
    <p:extLst>
      <p:ext uri="{BB962C8B-B14F-4D97-AF65-F5344CB8AC3E}">
        <p14:creationId xmlns:p14="http://schemas.microsoft.com/office/powerpoint/2010/main" val="2285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2808312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СПАСИБО </a:t>
            </a:r>
            <a:br>
              <a:rPr lang="ru-RU" sz="5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5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ЗА </a:t>
            </a:r>
            <a:r>
              <a:rPr lang="ru-RU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ВНИМАНИЕ </a:t>
            </a:r>
            <a:r>
              <a:rPr lang="ru-RU" sz="5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!</a:t>
            </a:r>
            <a:endParaRPr lang="ru-RU" sz="5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42" name="Picture 2" descr="Картинки дети играют летом на прозрачном фоне (51 фото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8424935" cy="31535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74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548681"/>
            <a:ext cx="468052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«Игра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имеет важное значение в жизни ребёнка, имеет то же значение, какое у взрослого имеют деятельность, работа, служба. Каков ребёнок в игре, таков во многом он будет в работе, когда вырастет. Поэтому воспитание будущего деятеля происходит, прежде всего, в игре. И вся история отдельного человека как деятеля и работника может быть представлена в развитии игры и в постепенном переходе её в работу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.»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2400" b="1" i="1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Антон 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Семёнович Макаренко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выдающийся советский педагог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age12661455.jpg"/>
          <p:cNvPicPr>
            <a:picLocks noChangeAspect="1"/>
          </p:cNvPicPr>
          <p:nvPr/>
        </p:nvPicPr>
        <p:blipFill>
          <a:blip r:embed="rId3"/>
          <a:srcRect r="11868"/>
          <a:stretch>
            <a:fillRect/>
          </a:stretch>
        </p:blipFill>
        <p:spPr>
          <a:xfrm>
            <a:off x="214282" y="785794"/>
            <a:ext cx="3853662" cy="44434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9041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04664"/>
            <a:ext cx="82809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        </a:t>
            </a: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настоящее время, одним из 5 приоритетных направлений деятельности дошкольного 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учреждения</a:t>
            </a:r>
          </a:p>
          <a:p>
            <a:pPr algn="ctr"/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(в соответствии с ФГОС ДО) является </a:t>
            </a:r>
            <a:endParaRPr lang="ru-RU" sz="2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социально 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коммуникативное развитие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детей 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дошкольного возраста, организация и методическое сопровождение социально-ориентированной образовательной деятельности, как условия реализации социального заказа общества и семьи.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73016"/>
            <a:ext cx="8280920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4579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260648"/>
            <a:ext cx="82089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         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Целью 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этого направления является позитивная социализация детей дошкольного возраста, приобщение их к социокультурным нормам, традициям семьи, общества и государства, так как дошкольный возраст чрезвычайно благоприятен для овладения коммуникативными 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умениями.</a:t>
            </a:r>
            <a:r>
              <a:rPr lang="ru-RU" sz="2400" dirty="0" smtClean="0">
                <a:solidFill>
                  <a:schemeClr val="tx2"/>
                </a:solidFill>
              </a:rPr>
              <a:t> 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Учитывая, что игра в дошкольном возрасте является ведущим видом деятельности, она и явилась одним из наиболее эффективных и доступных способов формирования коммуникативных способностей дошкольников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D:\Users\User\Desktop\IMG_49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87045"/>
            <a:ext cx="3456384" cy="29360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5" name="Picture 2" descr="D:\Users\User\Desktop\IMG_4888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3787044"/>
            <a:ext cx="3613655" cy="29360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1903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03848" y="260648"/>
            <a:ext cx="568863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«Для ребят дошкольного возраста игры имеют исключительное значение: игра для них – учеба, игра для них – труд, игра для них – серьезная форма воспитания. Игра для дошкольников – способ познания окружающего»  </a:t>
            </a:r>
            <a:r>
              <a:rPr lang="ru-RU" sz="2000" i="1" u="sng" dirty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Н. К. </a:t>
            </a:r>
            <a:r>
              <a:rPr lang="ru-RU" sz="2000" i="1" u="sng" dirty="0" smtClean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Крупская</a:t>
            </a:r>
          </a:p>
          <a:p>
            <a:endParaRPr lang="ru-RU" sz="2000" i="1" u="sng" dirty="0" smtClean="0">
              <a:solidFill>
                <a:srgbClr val="1F497D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000" i="1" u="sng" dirty="0" smtClean="0">
              <a:solidFill>
                <a:srgbClr val="1F497D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000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точки зрения ребенка, игра - это получение максимального удовольствия от жизни. </a:t>
            </a:r>
          </a:p>
          <a:p>
            <a:endParaRPr lang="ru-RU" sz="2000" dirty="0" smtClean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000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точки зрения специалиста, игра- это ведущий в детском возрасте вид деятельности, который дает ребенку возможность развиваться. </a:t>
            </a:r>
          </a:p>
          <a:p>
            <a:endParaRPr lang="ru-RU" sz="2000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С точки зрения родителей, игра -это беспокойство, хлопоты и беспорядок в комнате.</a:t>
            </a:r>
            <a:endParaRPr lang="ru-RU" sz="2000" dirty="0">
              <a:solidFill>
                <a:srgbClr val="1F497D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260648"/>
            <a:ext cx="237626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56098"/>
            <a:ext cx="2123728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10715"/>
            <a:ext cx="2123729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1345468494_35596_or.jpg"/>
          <p:cNvPicPr>
            <a:picLocks noChangeAspect="1"/>
          </p:cNvPicPr>
          <p:nvPr/>
        </p:nvPicPr>
        <p:blipFill>
          <a:blip r:embed="rId6" cstate="print"/>
          <a:srcRect l="3333" t="5562" r="6667" b="19122"/>
          <a:stretch>
            <a:fillRect/>
          </a:stretch>
        </p:blipFill>
        <p:spPr>
          <a:xfrm>
            <a:off x="539552" y="5274092"/>
            <a:ext cx="1584177" cy="1428736"/>
          </a:xfrm>
          <a:prstGeom prst="rect">
            <a:avLst/>
          </a:prstGeom>
          <a:ln w="76200" cap="rnd">
            <a:solidFill>
              <a:srgbClr val="00B0F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Стрелка вправо 4"/>
          <p:cNvSpPr/>
          <p:nvPr/>
        </p:nvSpPr>
        <p:spPr>
          <a:xfrm>
            <a:off x="2339752" y="980728"/>
            <a:ext cx="597920" cy="484632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2339752" y="2420888"/>
            <a:ext cx="597920" cy="45834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2339752" y="4005064"/>
            <a:ext cx="597920" cy="52504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2339752" y="5589240"/>
            <a:ext cx="597920" cy="504056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20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012" cy="6912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260648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mtClean="0"/>
              <a:t>   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771800" y="260648"/>
            <a:ext cx="403244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Классификация игр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1484784"/>
            <a:ext cx="2736304" cy="10441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1.Творческие </a:t>
            </a:r>
            <a:r>
              <a:rPr lang="ru-RU" dirty="0" smtClean="0"/>
              <a:t>игры</a:t>
            </a:r>
          </a:p>
          <a:p>
            <a:pPr algn="ctr"/>
            <a:r>
              <a:rPr lang="ru-RU" dirty="0" smtClean="0"/>
              <a:t> </a:t>
            </a:r>
            <a:r>
              <a:rPr lang="ru-RU" dirty="0"/>
              <a:t>(игры, возникающие по инициативе ребёнка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75856" y="1484784"/>
            <a:ext cx="2736304" cy="10441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2</a:t>
            </a:r>
            <a:r>
              <a:rPr lang="ru-RU" dirty="0"/>
              <a:t>. Игры с правилами (игры, возникающие </a:t>
            </a:r>
            <a:r>
              <a:rPr lang="ru-RU" dirty="0" smtClean="0"/>
              <a:t>по инициативе взрослого)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372200" y="1484784"/>
            <a:ext cx="2664296" cy="10441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3. Народные игры (игры, созданные народом) 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5796136" y="1124744"/>
            <a:ext cx="864096" cy="1800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4608004" y="980728"/>
            <a:ext cx="0" cy="3240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2195736" y="1124744"/>
            <a:ext cx="1008112" cy="1800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Скругленный прямоугольник 27"/>
          <p:cNvSpPr/>
          <p:nvPr/>
        </p:nvSpPr>
        <p:spPr>
          <a:xfrm>
            <a:off x="179512" y="2996952"/>
            <a:ext cx="2736304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Сюжетно - ролевые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79512" y="3861048"/>
            <a:ext cx="2736304" cy="6120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Конструкторские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79512" y="4725144"/>
            <a:ext cx="273630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Театрализованные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275856" y="2996952"/>
            <a:ext cx="2736304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Дидактические</a:t>
            </a:r>
          </a:p>
        </p:txBody>
      </p:sp>
      <p:sp>
        <p:nvSpPr>
          <p:cNvPr id="1024" name="Скругленный прямоугольник 1023"/>
          <p:cNvSpPr/>
          <p:nvPr/>
        </p:nvSpPr>
        <p:spPr>
          <a:xfrm>
            <a:off x="3275856" y="3861048"/>
            <a:ext cx="2736304" cy="6120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Подвижные</a:t>
            </a:r>
          </a:p>
        </p:txBody>
      </p:sp>
      <p:cxnSp>
        <p:nvCxnSpPr>
          <p:cNvPr id="1030" name="Прямая со стрелкой 1029"/>
          <p:cNvCxnSpPr/>
          <p:nvPr/>
        </p:nvCxnSpPr>
        <p:spPr>
          <a:xfrm>
            <a:off x="4608004" y="2528899"/>
            <a:ext cx="0" cy="3960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6" name="Прямая со стрелкой 1035"/>
          <p:cNvCxnSpPr/>
          <p:nvPr/>
        </p:nvCxnSpPr>
        <p:spPr>
          <a:xfrm>
            <a:off x="1457908" y="2528899"/>
            <a:ext cx="5521" cy="3960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Děti do věže potřetí (animační program) | Kupe - Opava | Informuji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005064"/>
            <a:ext cx="2736304" cy="2691756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76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260648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  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2786063" cy="2880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955" y="1066306"/>
            <a:ext cx="2786063" cy="30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066306"/>
            <a:ext cx="2786063" cy="30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000447"/>
            <a:ext cx="2798763" cy="307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42" y="3799965"/>
            <a:ext cx="3150622" cy="312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201" y="3799965"/>
            <a:ext cx="3181598" cy="319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115" y="3719283"/>
            <a:ext cx="3043461" cy="3170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539552" y="260648"/>
            <a:ext cx="8136904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rgbClr val="1F497D"/>
              </a:solidFill>
              <a:latin typeface="Monotype Corsiva" panose="03010101010201010101" pitchFamily="66" charset="0"/>
              <a:ea typeface="+mj-ea"/>
              <a:cs typeface="+mj-cs"/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Проект 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«Все профессии нужны, </a:t>
            </a:r>
            <a:endParaRPr lang="ru-RU" sz="2800" b="1" dirty="0" smtClean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все 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профессии важны»</a:t>
            </a:r>
            <a:br>
              <a:rPr lang="ru-RU" sz="2800" b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81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260648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  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Users\User\Desktop\IMG_8312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45" y="1196752"/>
            <a:ext cx="3516308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83377" y="116633"/>
            <a:ext cx="806489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Настольные игры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D:\Users\User\Desktop\IMG_83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028" y="1171146"/>
            <a:ext cx="3605658" cy="26899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89" y="4077072"/>
            <a:ext cx="3706764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7" descr="D:\Users\User\Desktop\IMG_8327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649" y="4077072"/>
            <a:ext cx="3744415" cy="27345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1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260648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  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User\AppData\Local\Temp\Rar$DIa0.268\IMG_499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6120680" cy="45365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Скругленный прямоугольник 2"/>
          <p:cNvSpPr/>
          <p:nvPr/>
        </p:nvSpPr>
        <p:spPr>
          <a:xfrm>
            <a:off x="539552" y="260649"/>
            <a:ext cx="7920880" cy="7200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Сюжетно-ролевые игры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47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10736</TotalTime>
  <Words>313</Words>
  <Application>Microsoft Office PowerPoint</Application>
  <PresentationFormat>Экран (4:3)</PresentationFormat>
  <Paragraphs>70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Monotype Corsiva</vt:lpstr>
      <vt:lpstr>Times New Roman</vt:lpstr>
      <vt:lpstr>Тема Office</vt:lpstr>
      <vt:lpstr>МУНИЦИПАЛЬНОЕ БЮДЖЕТНОЕ ДОШКОЛЬНОЕ ОБРАЗОВАТЕЛЬНОЕ УЧРЕЖДЕНИЕ  «ДЕТСКИЙ САД «СОЛНЫШКО» С.НОВОАНДРЕЕВКА»  СИМФЕРОПОЛЬСКОГО РАЙОНА РЕСПУБЛИКИ КРЫМ 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СПАСИБО  ЗА  ВНИМАНИЕ 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Дуз</cp:lastModifiedBy>
  <cp:revision>38</cp:revision>
  <dcterms:created xsi:type="dcterms:W3CDTF">2024-10-01T03:38:42Z</dcterms:created>
  <dcterms:modified xsi:type="dcterms:W3CDTF">2024-10-10T09:44:59Z</dcterms:modified>
</cp:coreProperties>
</file>