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354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35FE6-F54D-4BC3-AD72-22E836496372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A128F-435D-4B4A-8AE7-23B3B4F27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3D17D-9D56-4BBE-8A32-6556CA4E2405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157BF-AC1E-42EB-ACC0-019D858021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3F1AF-2445-4ABB-8139-7F8FCE330ACF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B0476-4610-41AC-9C99-790B825E20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ED6B3-38E7-4BFB-B763-CB0D65539366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CF85B-45F0-4DDD-BF09-06F12B76E7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E0205-5994-4003-AAC2-76F3CA9C7942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007A5-3C50-46DC-AEBF-9C8D7BB8F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3EE7E-B263-4C3D-AA47-53C59D900710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16460-9DA4-4F2C-B90C-8C71C4BE0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8A225-77BD-4E26-9021-94D59DD36B9D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4EC52-932C-4CA3-BB01-E4EED9A45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59056-0E32-47B8-871B-89E8A9E945E2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3EE0C-F0BD-4FC7-BE6C-3C2F656DB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F436B-B538-4414-BE8C-FD88A97452A7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106A5-C7FF-42D6-9585-DB94871E8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:\Users\Лена\AppData\Local\Microsoft\Windows\Temporary Internet Files\Content.IE5\O5CLFD9M\MC900438067[1]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41275" y="68263"/>
            <a:ext cx="1471613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74638"/>
            <a:ext cx="71866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1BB699-9F36-4F5B-BE69-B1522AE4ADCC}" type="datetimeFigureOut">
              <a:rPr lang="ru-RU"/>
              <a:pPr>
                <a:defRPr/>
              </a:pPr>
              <a:t>11.11.2024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24EA8A-4A49-49C2-A82B-24C122C024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800" b="1" kern="1200" spc="300">
          <a:ln w="11430" cmpd="sng">
            <a:solidFill>
              <a:schemeClr val="accent1">
                <a:tint val="10000"/>
              </a:schemeClr>
            </a:solidFill>
            <a:prstDash val="solid"/>
            <a:miter lim="800000"/>
          </a:ln>
          <a:gradFill>
            <a:gsLst>
              <a:gs pos="10000">
                <a:schemeClr val="accent1">
                  <a:tint val="83000"/>
                  <a:shade val="100000"/>
                  <a:satMod val="200000"/>
                </a:schemeClr>
              </a:gs>
              <a:gs pos="75000">
                <a:schemeClr val="accent1">
                  <a:tint val="100000"/>
                  <a:shade val="50000"/>
                  <a:satMod val="150000"/>
                </a:schemeClr>
              </a:gs>
            </a:gsLst>
            <a:lin ang="5400000"/>
          </a:gradFill>
          <a:effectLst>
            <a:glow rad="45500">
              <a:schemeClr val="accent1">
                <a:satMod val="220000"/>
                <a:alpha val="35000"/>
              </a:schemeClr>
            </a:glo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17375E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17375E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17375E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17375E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17375E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chportal.ru/load/131-1-0-4040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User-\Desktop\&#1059;&#1095;&#1080;&#1090;&#1077;&#1083;&#1100;%20&#1075;&#1086;&#1076;&#1072;%20&#8470;1\&#1079;&#1072;&#1097;&#1080;&#1090;&#1072;%20&#1086;&#1087;&#1099;&#1090;&#1072;\ESKAPIST_Title04.avi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620689"/>
            <a:ext cx="8748464" cy="3744416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ru-RU" sz="4400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200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Применение современных педагогических технологий в образовательной деятельности, как фактор повышения качества образования в биологии</a:t>
            </a:r>
            <a:r>
              <a:rPr lang="ru-RU" sz="4400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br>
              <a:rPr lang="ru-RU" sz="36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spc="0" dirty="0">
                <a:ln w="2857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805264"/>
            <a:ext cx="7592888" cy="864096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МБОУ «</a:t>
            </a:r>
            <a:r>
              <a:rPr lang="ru-RU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Чайкинская</a:t>
            </a:r>
            <a:r>
              <a:rPr lang="ru-RU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школа»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harles Darwin 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620688"/>
            <a:ext cx="4486275" cy="5753100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2904919"/>
            <a:ext cx="44279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Чарлз</a:t>
            </a: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Ро́берт</a:t>
            </a: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Да́рвин</a:t>
            </a: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(12 февраля 1809 — 19 апреля 1882)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Тип Моллюски. Многообразие. Таблица / Биология / Предмет / Каталог / Издательство &quot;ДРОФ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17" y="188640"/>
            <a:ext cx="9116183" cy="6381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357188" y="0"/>
            <a:ext cx="8329612" cy="939800"/>
          </a:xfrm>
        </p:spPr>
        <p:txBody>
          <a:bodyPr/>
          <a:lstStyle/>
          <a:p>
            <a:pPr algn="ctr" eaLnBrk="1" hangingPunct="1"/>
            <a:r>
              <a:rPr lang="ru-RU" sz="3600" b="1">
                <a:solidFill>
                  <a:srgbClr val="C00000"/>
                </a:solidFill>
              </a:rPr>
              <a:t>Структура биосферы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71813" y="1071563"/>
            <a:ext cx="2857500" cy="7080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Биосфера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2071688" y="1785938"/>
            <a:ext cx="1071562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1" name="TextBox 6"/>
          <p:cNvSpPr txBox="1">
            <a:spLocks noChangeArrowheads="1"/>
          </p:cNvSpPr>
          <p:nvPr/>
        </p:nvSpPr>
        <p:spPr bwMode="auto">
          <a:xfrm>
            <a:off x="285750" y="2286000"/>
            <a:ext cx="2214563" cy="2032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Cambria" pitchFamily="18" charset="0"/>
              </a:rPr>
              <a:t>Косное вещество</a:t>
            </a:r>
          </a:p>
          <a:p>
            <a:r>
              <a:rPr lang="ru-RU" dirty="0">
                <a:latin typeface="Cambria" pitchFamily="18" charset="0"/>
              </a:rPr>
              <a:t>Оно сформировалось без участия живых организмов: </a:t>
            </a:r>
            <a:r>
              <a:rPr lang="ru-RU" b="1" dirty="0">
                <a:latin typeface="Cambria" pitchFamily="18" charset="0"/>
              </a:rPr>
              <a:t>вода, гранит, базальт </a:t>
            </a:r>
          </a:p>
          <a:p>
            <a:r>
              <a:rPr lang="ru-RU" b="1" dirty="0">
                <a:latin typeface="Cambria" pitchFamily="18" charset="0"/>
              </a:rPr>
              <a:t>и т.д.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3786981" y="1999457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3" name="TextBox 9"/>
          <p:cNvSpPr txBox="1">
            <a:spLocks noChangeArrowheads="1"/>
          </p:cNvSpPr>
          <p:nvPr/>
        </p:nvSpPr>
        <p:spPr bwMode="auto">
          <a:xfrm>
            <a:off x="2714625" y="2214563"/>
            <a:ext cx="2143125" cy="14779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Cambria" pitchFamily="18" charset="0"/>
              </a:rPr>
              <a:t>Живое вещество </a:t>
            </a:r>
            <a:r>
              <a:rPr lang="ru-RU" dirty="0">
                <a:latin typeface="Cambria" pitchFamily="18" charset="0"/>
              </a:rPr>
              <a:t>– совокупность всех живых организмов на Земле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rot="16200000" flipH="1">
            <a:off x="5250656" y="1964532"/>
            <a:ext cx="500063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5" name="TextBox 13"/>
          <p:cNvSpPr txBox="1">
            <a:spLocks noChangeArrowheads="1"/>
          </p:cNvSpPr>
          <p:nvPr/>
        </p:nvSpPr>
        <p:spPr bwMode="auto">
          <a:xfrm>
            <a:off x="5143500" y="2500313"/>
            <a:ext cx="1714500" cy="31226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Cambria" pitchFamily="18" charset="0"/>
              </a:rPr>
              <a:t>Биогенное вещество – </a:t>
            </a:r>
            <a:r>
              <a:rPr lang="ru-RU" dirty="0">
                <a:latin typeface="Cambria" pitchFamily="18" charset="0"/>
              </a:rPr>
              <a:t>создано в процессе жизнедеятельности организмов:</a:t>
            </a:r>
          </a:p>
          <a:p>
            <a:r>
              <a:rPr lang="ru-RU" b="1" dirty="0">
                <a:latin typeface="Cambria" pitchFamily="18" charset="0"/>
              </a:rPr>
              <a:t>Кислород, каменный уголь, известняк 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6072188" y="1785938"/>
            <a:ext cx="1500187" cy="7858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7" name="TextBox 16"/>
          <p:cNvSpPr txBox="1">
            <a:spLocks noChangeArrowheads="1"/>
          </p:cNvSpPr>
          <p:nvPr/>
        </p:nvSpPr>
        <p:spPr bwMode="auto">
          <a:xfrm>
            <a:off x="7000875" y="2643188"/>
            <a:ext cx="2000250" cy="25733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err="1">
                <a:solidFill>
                  <a:srgbClr val="FF0000"/>
                </a:solidFill>
                <a:latin typeface="Cambria" pitchFamily="18" charset="0"/>
              </a:rPr>
              <a:t>Биокосное</a:t>
            </a:r>
            <a:r>
              <a:rPr lang="ru-RU" b="1" dirty="0">
                <a:solidFill>
                  <a:srgbClr val="FF0000"/>
                </a:solidFill>
                <a:latin typeface="Cambria" pitchFamily="18" charset="0"/>
              </a:rPr>
              <a:t> вещество-</a:t>
            </a:r>
          </a:p>
          <a:p>
            <a:r>
              <a:rPr lang="ru-RU" dirty="0">
                <a:latin typeface="Cambria" pitchFamily="18" charset="0"/>
              </a:rPr>
              <a:t>Совместный результат </a:t>
            </a:r>
            <a:r>
              <a:rPr lang="ru-RU" dirty="0" err="1">
                <a:latin typeface="Cambria" pitchFamily="18" charset="0"/>
              </a:rPr>
              <a:t>деятельтности</a:t>
            </a:r>
            <a:r>
              <a:rPr lang="ru-RU" dirty="0">
                <a:latin typeface="Cambria" pitchFamily="18" charset="0"/>
              </a:rPr>
              <a:t> организмов и небиологических процессов:</a:t>
            </a:r>
          </a:p>
          <a:p>
            <a:r>
              <a:rPr lang="ru-RU" b="1" dirty="0">
                <a:latin typeface="Cambria" pitchFamily="18" charset="0"/>
              </a:rPr>
              <a:t>почва</a:t>
            </a:r>
          </a:p>
        </p:txBody>
      </p:sp>
      <p:pic>
        <p:nvPicPr>
          <p:cNvPr id="9228" name="Picture 2" descr="http://ewnc.org/files/images/DSC_0137.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4500563"/>
            <a:ext cx="30130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74638"/>
            <a:ext cx="7186612" cy="3874442"/>
          </a:xfrm>
        </p:spPr>
        <p:txBody>
          <a:bodyPr/>
          <a:lstStyle/>
          <a:p>
            <a:r>
              <a:rPr lang="ru-RU" dirty="0"/>
              <a:t>Использование компьютера на этапе закрепления полученных знаний.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74638"/>
            <a:ext cx="7186612" cy="5314602"/>
          </a:xfrm>
        </p:spPr>
        <p:txBody>
          <a:bodyPr/>
          <a:lstStyle/>
          <a:p>
            <a:r>
              <a:rPr lang="ru-RU" dirty="0"/>
              <a:t>Работа с тренажерами и интерактивными заданиями</a:t>
            </a:r>
          </a:p>
        </p:txBody>
      </p:sp>
      <p:pic>
        <p:nvPicPr>
          <p:cNvPr id="3" name="Рисунок 2" descr="20150304_0244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</p:spPr>
      </p:pic>
      <p:pic>
        <p:nvPicPr>
          <p:cNvPr id="4" name="Рисунок 3" descr="20150304_0244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2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2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Биология 6 класс размножение - Последние новинки фильмов, музыки, игр, соф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Игровые технологии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/>
              <a:t>Урок – путешествие</a:t>
            </a:r>
          </a:p>
          <a:p>
            <a:r>
              <a:rPr lang="ru-RU" sz="4400" dirty="0"/>
              <a:t>Ролевые игры</a:t>
            </a:r>
          </a:p>
          <a:p>
            <a:pPr>
              <a:buNone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Игры упражнения</a:t>
            </a:r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395536" y="1628800"/>
          <a:ext cx="8280919" cy="4752528"/>
        </p:xfrm>
        <a:graphic>
          <a:graphicData uri="http://schemas.openxmlformats.org/drawingml/2006/table">
            <a:tbl>
              <a:tblPr/>
              <a:tblGrid>
                <a:gridCol w="79426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52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Calibri"/>
                          <a:ea typeface="Calibri"/>
                          <a:cs typeface="Times New Roman"/>
                        </a:rPr>
                        <a:t>Карточка №7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Calibri"/>
                          <a:ea typeface="Calibri"/>
                          <a:cs typeface="Times New Roman"/>
                        </a:rPr>
                        <a:t>Найди родственников.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Выбери представителей семейства злаковых.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9725" name="Рисунок 1" descr="В 2013 году Египет может возобновить закупки американской пшеницы - Рамблер-Нов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348880"/>
            <a:ext cx="1666875" cy="1066800"/>
          </a:xfrm>
          <a:prstGeom prst="rect">
            <a:avLst/>
          </a:prstGeom>
          <a:noFill/>
        </p:spPr>
      </p:pic>
      <p:pic>
        <p:nvPicPr>
          <p:cNvPr id="29724" name="Рисунок 4" descr="Почему злаки растут вместе?"/>
          <p:cNvPicPr>
            <a:picLocks noChangeAspect="1" noChangeArrowheads="1"/>
          </p:cNvPicPr>
          <p:nvPr/>
        </p:nvPicPr>
        <p:blipFill>
          <a:blip r:embed="rId3" cstate="print"/>
          <a:srcRect t="50000" r="80000"/>
          <a:stretch>
            <a:fillRect/>
          </a:stretch>
        </p:blipFill>
        <p:spPr bwMode="auto">
          <a:xfrm>
            <a:off x="5292080" y="4509120"/>
            <a:ext cx="1123950" cy="1295400"/>
          </a:xfrm>
          <a:prstGeom prst="rect">
            <a:avLst/>
          </a:prstGeom>
          <a:noFill/>
        </p:spPr>
      </p:pic>
      <p:pic>
        <p:nvPicPr>
          <p:cNvPr id="29723" name="Рисунок 7" descr="Почему злаки растут вместе?"/>
          <p:cNvPicPr>
            <a:picLocks noChangeAspect="1" noChangeArrowheads="1"/>
          </p:cNvPicPr>
          <p:nvPr/>
        </p:nvPicPr>
        <p:blipFill>
          <a:blip r:embed="rId3" cstate="print"/>
          <a:srcRect l="80508" b="50000"/>
          <a:stretch>
            <a:fillRect/>
          </a:stretch>
        </p:blipFill>
        <p:spPr bwMode="auto">
          <a:xfrm>
            <a:off x="4067944" y="4509120"/>
            <a:ext cx="1095375" cy="1295400"/>
          </a:xfrm>
          <a:prstGeom prst="rect">
            <a:avLst/>
          </a:prstGeom>
          <a:noFill/>
        </p:spPr>
      </p:pic>
      <p:pic>
        <p:nvPicPr>
          <p:cNvPr id="29722" name="Рисунок 16" descr="Люпин гибридный (Lupinusx hybridus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509120"/>
            <a:ext cx="1114425" cy="1295400"/>
          </a:xfrm>
          <a:prstGeom prst="rect">
            <a:avLst/>
          </a:prstGeom>
          <a:noFill/>
        </p:spPr>
      </p:pic>
      <p:pic>
        <p:nvPicPr>
          <p:cNvPr id="29721" name="Рисунок 10" descr="Почему злаки растут вместе?"/>
          <p:cNvPicPr>
            <a:picLocks noChangeAspect="1" noChangeArrowheads="1"/>
          </p:cNvPicPr>
          <p:nvPr/>
        </p:nvPicPr>
        <p:blipFill>
          <a:blip r:embed="rId3" cstate="print"/>
          <a:srcRect l="39999" r="39322" b="50000"/>
          <a:stretch>
            <a:fillRect/>
          </a:stretch>
        </p:blipFill>
        <p:spPr bwMode="auto">
          <a:xfrm>
            <a:off x="1619672" y="4509120"/>
            <a:ext cx="1162050" cy="1295400"/>
          </a:xfrm>
          <a:prstGeom prst="rect">
            <a:avLst/>
          </a:prstGeom>
          <a:noFill/>
        </p:spPr>
      </p:pic>
      <p:pic>
        <p:nvPicPr>
          <p:cNvPr id="29720" name="Рисунок 13" descr="Паслён черный - Мои статьи - Каталог статей - Здоровые советы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509120"/>
            <a:ext cx="10668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Лото</a:t>
            </a:r>
          </a:p>
        </p:txBody>
      </p:sp>
      <p:pic>
        <p:nvPicPr>
          <p:cNvPr id="32770" name="Picture 2" descr="http://nsportal.ru/sites/default/files/2013/12/01/bobovy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556792"/>
            <a:ext cx="4695825" cy="4695825"/>
          </a:xfrm>
          <a:prstGeom prst="rect">
            <a:avLst/>
          </a:prstGeom>
          <a:noFill/>
        </p:spPr>
      </p:pic>
      <p:pic>
        <p:nvPicPr>
          <p:cNvPr id="32772" name="Picture 4" descr="http://nsportal.ru/sites/default/files/2013/12/01/zlak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556792"/>
            <a:ext cx="4733925" cy="4733925"/>
          </a:xfrm>
          <a:prstGeom prst="rect">
            <a:avLst/>
          </a:prstGeom>
          <a:noFill/>
        </p:spPr>
      </p:pic>
      <p:pic>
        <p:nvPicPr>
          <p:cNvPr id="32774" name="Picture 6" descr="http://nsportal.ru/sites/default/files/2013/12/01/rozotsvetny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556792"/>
            <a:ext cx="4648200" cy="4714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00"/>
                            </p:stCondLst>
                            <p:childTnLst>
                              <p:par>
                                <p:cTn id="2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6250706"/>
          </a:xfrm>
        </p:spPr>
        <p:txBody>
          <a:bodyPr/>
          <a:lstStyle/>
          <a:p>
            <a:r>
              <a:rPr lang="ru-RU" sz="8000" dirty="0"/>
              <a:t>Спасибо за внимание!!!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74638"/>
            <a:ext cx="7643812" cy="2002234"/>
          </a:xfrm>
        </p:spPr>
        <p:txBody>
          <a:bodyPr/>
          <a:lstStyle/>
          <a:p>
            <a:pPr algn="l"/>
            <a:r>
              <a:rPr lang="ru-RU" dirty="0"/>
              <a:t>Современные образовательные технологии: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492896"/>
            <a:ext cx="8712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u="sng" dirty="0">
                <a:solidFill>
                  <a:srgbClr val="0000FF"/>
                </a:solidFill>
              </a:rPr>
              <a:t>проблемное обучение;</a:t>
            </a:r>
          </a:p>
          <a:p>
            <a:pPr>
              <a:buFont typeface="Arial" pitchFamily="34" charset="0"/>
              <a:buChar char="•"/>
            </a:pPr>
            <a:r>
              <a:rPr lang="ru-RU" sz="2400" u="sng" dirty="0">
                <a:solidFill>
                  <a:srgbClr val="0000FF"/>
                </a:solidFill>
              </a:rPr>
              <a:t> разноуровневое обучение; </a:t>
            </a:r>
          </a:p>
          <a:p>
            <a:pPr>
              <a:buFont typeface="Arial" pitchFamily="34" charset="0"/>
              <a:buChar char="•"/>
            </a:pPr>
            <a:r>
              <a:rPr lang="ru-RU" sz="2400" u="sng" dirty="0">
                <a:solidFill>
                  <a:srgbClr val="0000FF"/>
                </a:solidFill>
              </a:rPr>
              <a:t>проектные методы обучения; </a:t>
            </a:r>
          </a:p>
          <a:p>
            <a:pPr>
              <a:buFont typeface="Arial" pitchFamily="34" charset="0"/>
              <a:buChar char="•"/>
            </a:pPr>
            <a:r>
              <a:rPr lang="ru-RU" sz="2400" u="sng" dirty="0">
                <a:solidFill>
                  <a:srgbClr val="0000FF"/>
                </a:solidFill>
              </a:rPr>
              <a:t>исследовательские методы в обучении;</a:t>
            </a:r>
          </a:p>
          <a:p>
            <a:pPr>
              <a:buFont typeface="Arial" pitchFamily="34" charset="0"/>
              <a:buChar char="•"/>
            </a:pPr>
            <a:r>
              <a:rPr lang="ru-RU" sz="2400" u="sng" dirty="0">
                <a:solidFill>
                  <a:srgbClr val="0000FF"/>
                </a:solidFill>
              </a:rPr>
              <a:t> </a:t>
            </a:r>
            <a:r>
              <a:rPr lang="ru-RU" sz="2400" u="sng" dirty="0" err="1">
                <a:solidFill>
                  <a:srgbClr val="0000FF"/>
                </a:solidFill>
              </a:rPr>
              <a:t>лекционно-семинарско-зачетная</a:t>
            </a:r>
            <a:r>
              <a:rPr lang="ru-RU" sz="2400" u="sng" dirty="0">
                <a:solidFill>
                  <a:srgbClr val="0000FF"/>
                </a:solidFill>
              </a:rPr>
              <a:t> система обучения; </a:t>
            </a:r>
          </a:p>
          <a:p>
            <a:pPr>
              <a:buFont typeface="Arial" pitchFamily="34" charset="0"/>
              <a:buChar char="•"/>
            </a:pPr>
            <a:r>
              <a:rPr lang="ru-RU" sz="2400" u="sng" dirty="0">
                <a:solidFill>
                  <a:srgbClr val="0000FF"/>
                </a:solidFill>
              </a:rPr>
              <a:t>технология использования в обучении игровых методов;</a:t>
            </a:r>
          </a:p>
          <a:p>
            <a:pPr>
              <a:buFont typeface="Arial" pitchFamily="34" charset="0"/>
              <a:buChar char="•"/>
            </a:pPr>
            <a:r>
              <a:rPr lang="ru-RU" sz="2400" u="sng" dirty="0">
                <a:solidFill>
                  <a:srgbClr val="0000FF"/>
                </a:solidFill>
              </a:rPr>
              <a:t> обучение в сотрудничестве;</a:t>
            </a:r>
          </a:p>
          <a:p>
            <a:pPr>
              <a:buFont typeface="Arial" pitchFamily="34" charset="0"/>
              <a:buChar char="•"/>
            </a:pPr>
            <a:r>
              <a:rPr lang="ru-RU" sz="2400" u="sng" dirty="0">
                <a:solidFill>
                  <a:srgbClr val="0000FF"/>
                </a:solidFill>
              </a:rPr>
              <a:t> </a:t>
            </a:r>
            <a:r>
              <a:rPr lang="ru-RU" sz="2400" u="sng" dirty="0">
                <a:solidFill>
                  <a:srgbClr val="0000FF"/>
                </a:solidFill>
                <a:hlinkClick r:id="rId2"/>
              </a:rPr>
              <a:t>информационно-коммуникационные технологии</a:t>
            </a:r>
            <a:r>
              <a:rPr lang="ru-RU" sz="2400" u="sng" dirty="0">
                <a:solidFill>
                  <a:srgbClr val="0000FF"/>
                </a:solidFill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400" u="sng" dirty="0">
                <a:solidFill>
                  <a:srgbClr val="0000FF"/>
                </a:solidFill>
              </a:rPr>
              <a:t> </a:t>
            </a:r>
            <a:r>
              <a:rPr lang="ru-RU" sz="2400" u="sng" dirty="0" err="1">
                <a:solidFill>
                  <a:srgbClr val="0000FF"/>
                </a:solidFill>
              </a:rPr>
              <a:t>здоровьесберегающие</a:t>
            </a:r>
            <a:r>
              <a:rPr lang="ru-RU" sz="2400" u="sng" dirty="0">
                <a:solidFill>
                  <a:srgbClr val="0000FF"/>
                </a:solidFill>
              </a:rPr>
              <a:t> технологии.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20"/>
                            </p:stCondLst>
                            <p:childTnLst>
                              <p:par>
                                <p:cTn id="11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6106690"/>
          </a:xfrm>
        </p:spPr>
        <p:txBody>
          <a:bodyPr/>
          <a:lstStyle/>
          <a:p>
            <a:r>
              <a:rPr lang="ru-RU" sz="5400" dirty="0"/>
              <a:t>Применение информационно-коммуникационной технологии на уроках биологии.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74638"/>
            <a:ext cx="7186612" cy="2794322"/>
          </a:xfrm>
        </p:spPr>
        <p:txBody>
          <a:bodyPr/>
          <a:lstStyle/>
          <a:p>
            <a:r>
              <a:rPr lang="ru-RU" dirty="0"/>
              <a:t>Использование ИКТ на этапе объяснения нового материала.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9" y="2420888"/>
            <a:ext cx="5826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1. Цветные рисунки и фото.</a:t>
            </a:r>
          </a:p>
        </p:txBody>
      </p:sp>
      <p:pic>
        <p:nvPicPr>
          <p:cNvPr id="1026" name="Picture 2" descr="В Томской области численность медведей превысила допустимую норм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068960"/>
            <a:ext cx="5184576" cy="3620729"/>
          </a:xfrm>
          <a:prstGeom prst="rect">
            <a:avLst/>
          </a:prstGeom>
          <a:noFill/>
        </p:spPr>
      </p:pic>
      <p:pic>
        <p:nvPicPr>
          <p:cNvPr id="1028" name="Picture 4" descr="Схемка. Одуванчики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492896"/>
            <a:ext cx="5721747" cy="4045922"/>
          </a:xfrm>
          <a:prstGeom prst="rect">
            <a:avLst/>
          </a:prstGeom>
          <a:noFill/>
        </p:spPr>
      </p:pic>
      <p:pic>
        <p:nvPicPr>
          <p:cNvPr id="1030" name="Picture 6" descr="Siberian Tiger Pictures &amp; Wallpapers - Wallpaper #3 of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2852936"/>
            <a:ext cx="6504045" cy="3496689"/>
          </a:xfrm>
          <a:prstGeom prst="rect">
            <a:avLst/>
          </a:prstGeom>
          <a:noFill/>
        </p:spPr>
      </p:pic>
      <p:pic>
        <p:nvPicPr>
          <p:cNvPr id="1032" name="Picture 8" descr="Vilena Yakhina, My Way: BaobabLife. О плодах Баобаба в зарубежных издания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068960"/>
            <a:ext cx="3860428" cy="29853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00646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628800"/>
            <a:ext cx="2469853" cy="1669633"/>
          </a:xfrm>
          <a:prstGeom prst="rect">
            <a:avLst/>
          </a:prstGeom>
        </p:spPr>
      </p:pic>
      <p:pic>
        <p:nvPicPr>
          <p:cNvPr id="17414" name="Picture 6" descr="http://biolgra.ucoz.ru/_ph/12/742307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501008"/>
            <a:ext cx="2424270" cy="1818203"/>
          </a:xfrm>
          <a:prstGeom prst="rect">
            <a:avLst/>
          </a:prstGeom>
          <a:noFill/>
        </p:spPr>
      </p:pic>
      <p:pic>
        <p:nvPicPr>
          <p:cNvPr id="7" name="Рисунок 6" descr="976330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1988840"/>
            <a:ext cx="2333242" cy="1762894"/>
          </a:xfrm>
          <a:prstGeom prst="rect">
            <a:avLst/>
          </a:prstGeom>
        </p:spPr>
      </p:pic>
      <p:pic>
        <p:nvPicPr>
          <p:cNvPr id="8" name="Рисунок 7" descr="1565314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3933056"/>
            <a:ext cx="2380967" cy="1784782"/>
          </a:xfrm>
          <a:prstGeom prst="rect">
            <a:avLst/>
          </a:prstGeom>
        </p:spPr>
      </p:pic>
      <p:pic>
        <p:nvPicPr>
          <p:cNvPr id="9" name="Рисунок 8" descr="76285383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68144" y="548680"/>
            <a:ext cx="3062858" cy="2311775"/>
          </a:xfrm>
          <a:prstGeom prst="rect">
            <a:avLst/>
          </a:prstGeom>
        </p:spPr>
      </p:pic>
      <p:pic>
        <p:nvPicPr>
          <p:cNvPr id="10" name="Рисунок 9" descr="68992701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84168" y="3212976"/>
            <a:ext cx="2640335" cy="1994920"/>
          </a:xfrm>
          <a:prstGeom prst="rect">
            <a:avLst/>
          </a:prstGeom>
        </p:spPr>
      </p:pic>
      <p:pic>
        <p:nvPicPr>
          <p:cNvPr id="11" name="Рисунок 10" descr="300646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339101" cy="6858000"/>
          </a:xfrm>
          <a:prstGeom prst="rect">
            <a:avLst/>
          </a:prstGeom>
        </p:spPr>
      </p:pic>
      <p:pic>
        <p:nvPicPr>
          <p:cNvPr id="12" name="Рисунок 11" descr="76285383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324528" cy="7037940"/>
          </a:xfrm>
          <a:prstGeom prst="rect">
            <a:avLst/>
          </a:prstGeom>
        </p:spPr>
      </p:pic>
      <p:pic>
        <p:nvPicPr>
          <p:cNvPr id="13" name="Рисунок 12" descr="68992701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398922" cy="7101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Видеофрагменты </a:t>
            </a:r>
          </a:p>
        </p:txBody>
      </p:sp>
      <p:pic>
        <p:nvPicPr>
          <p:cNvPr id="4" name="ESKAPIST_Title0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43608" y="1556792"/>
            <a:ext cx="6624736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74638"/>
            <a:ext cx="7186612" cy="4594522"/>
          </a:xfrm>
        </p:spPr>
        <p:txBody>
          <a:bodyPr/>
          <a:lstStyle/>
          <a:p>
            <a:r>
              <a:rPr lang="ru-RU" dirty="0"/>
              <a:t>Анимации, </a:t>
            </a:r>
            <a:br>
              <a:rPr lang="ru-RU" dirty="0"/>
            </a:br>
            <a:r>
              <a:rPr lang="ru-RU" dirty="0" err="1"/>
              <a:t>флэш-анимации</a:t>
            </a:r>
            <a:br>
              <a:rPr lang="ru-RU" dirty="0"/>
            </a:b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Интерактивные рисунки, модели</a:t>
            </a:r>
          </a:p>
        </p:txBody>
      </p:sp>
      <p:pic>
        <p:nvPicPr>
          <p:cNvPr id="18434" name="Picture 2" descr="Классное дело - Интерактивные плакаты. Биология человека. Программно-методический комплек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78403"/>
            <a:ext cx="7172796" cy="53795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2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74638"/>
            <a:ext cx="7186612" cy="4162474"/>
          </a:xfrm>
        </p:spPr>
        <p:txBody>
          <a:bodyPr/>
          <a:lstStyle/>
          <a:p>
            <a:r>
              <a:rPr lang="ru-RU" dirty="0"/>
              <a:t>Мультимедийные презентации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globu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globus</Template>
  <TotalTime>298</TotalTime>
  <Words>215</Words>
  <Application>Microsoft Office PowerPoint</Application>
  <PresentationFormat>Экран (4:3)</PresentationFormat>
  <Paragraphs>51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Cambria</vt:lpstr>
      <vt:lpstr>Constantia</vt:lpstr>
      <vt:lpstr>Times New Roman</vt:lpstr>
      <vt:lpstr>globus</vt:lpstr>
      <vt:lpstr> «Применение современных педагогических технологий в образовательной деятельности, как фактор повышения качества образования в биологии» » </vt:lpstr>
      <vt:lpstr>Современные образовательные технологии:</vt:lpstr>
      <vt:lpstr>Применение информационно-коммуникационной технологии на уроках биологии.</vt:lpstr>
      <vt:lpstr>Использование ИКТ на этапе объяснения нового материала. </vt:lpstr>
      <vt:lpstr>Презентация PowerPoint</vt:lpstr>
      <vt:lpstr>Видеофрагменты </vt:lpstr>
      <vt:lpstr>Анимации,  флэш-анимации  </vt:lpstr>
      <vt:lpstr>Интерактивные рисунки, модели</vt:lpstr>
      <vt:lpstr>Мультимедийные презентации</vt:lpstr>
      <vt:lpstr>Презентация PowerPoint</vt:lpstr>
      <vt:lpstr>Презентация PowerPoint</vt:lpstr>
      <vt:lpstr>Структура биосферы</vt:lpstr>
      <vt:lpstr>Использование компьютера на этапе закрепления полученных знаний.</vt:lpstr>
      <vt:lpstr>Работа с тренажерами и интерактивными заданиями</vt:lpstr>
      <vt:lpstr>Презентация PowerPoint</vt:lpstr>
      <vt:lpstr>Игровые технологии</vt:lpstr>
      <vt:lpstr>Игры упражнения</vt:lpstr>
      <vt:lpstr>Лото</vt:lpstr>
      <vt:lpstr>Спасибо за внимание!!!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опыта:  «Применение современных образовательных технологий на уроках биологии»</dc:title>
  <dc:creator>User-</dc:creator>
  <cp:lastModifiedBy>Angel</cp:lastModifiedBy>
  <cp:revision>32</cp:revision>
  <dcterms:created xsi:type="dcterms:W3CDTF">2015-03-02T15:26:26Z</dcterms:created>
  <dcterms:modified xsi:type="dcterms:W3CDTF">2024-11-11T16:04:28Z</dcterms:modified>
</cp:coreProperties>
</file>