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71" r:id="rId5"/>
    <p:sldId id="259" r:id="rId6"/>
    <p:sldId id="270" r:id="rId7"/>
    <p:sldId id="261" r:id="rId8"/>
    <p:sldId id="265" r:id="rId9"/>
    <p:sldId id="267" r:id="rId10"/>
    <p:sldId id="268" r:id="rId11"/>
    <p:sldId id="286" r:id="rId12"/>
    <p:sldId id="285" r:id="rId13"/>
    <p:sldId id="273" r:id="rId14"/>
    <p:sldId id="274" r:id="rId15"/>
    <p:sldId id="276" r:id="rId16"/>
    <p:sldId id="277" r:id="rId17"/>
    <p:sldId id="278" r:id="rId18"/>
    <p:sldId id="281" r:id="rId19"/>
    <p:sldId id="283" r:id="rId20"/>
    <p:sldId id="28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39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2" y="-357052"/>
            <a:ext cx="6457530" cy="7019109"/>
          </a:xfrm>
        </p:spPr>
        <p:txBody>
          <a:bodyPr/>
          <a:lstStyle/>
          <a:p>
            <a:pPr algn="ctr"/>
            <a:br>
              <a:rPr lang="ru-RU" sz="4000" b="1" i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аспекты </a:t>
            </a:r>
            <a:br>
              <a:rPr lang="ru-RU" sz="4000" b="1" i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br>
              <a:rPr lang="ru-RU" sz="4000" b="1" i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         </a:t>
            </a:r>
            <a:r>
              <a:rPr lang="ru-RU" sz="4000" b="1" i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эфиромасличного производства в Крыму </a:t>
            </a:r>
            <a:br>
              <a:rPr lang="ru-RU" sz="4000" b="1" i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1" i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u="sng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примере эфиромасличного </a:t>
            </a:r>
            <a:br>
              <a:rPr lang="ru-RU" sz="3600" i="1" u="sng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u="sng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комбината </a:t>
            </a:r>
            <a:br>
              <a:rPr lang="ru-RU" sz="3600" i="1" u="sng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i="1" u="sng" dirty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«Крымская Роза»).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25691" y="4343399"/>
            <a:ext cx="714104" cy="533401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7E577F-AFF2-42D4-ACD5-0AFCBBDB3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8492" y="1262743"/>
            <a:ext cx="5246787" cy="567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97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731521"/>
            <a:ext cx="4161019" cy="9144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История села начинается с восемнадцатого века.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86" y="1828800"/>
            <a:ext cx="5216434" cy="49638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09212" y="731522"/>
            <a:ext cx="4541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Согласно постановлению ВЦИК(11 октября 1923 г.)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497" y="1828801"/>
            <a:ext cx="5965372" cy="496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297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211" y="78377"/>
            <a:ext cx="5695405" cy="37743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Симферопольский эфиромасличный комбинат «Крымская Роза» начал вести свою деятельность в послевоенный период, весной, в мае 1946 г. Годом основания комбината является 1932 г.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643" t="14796" r="4462" b="23216"/>
          <a:stretch/>
        </p:blipFill>
        <p:spPr>
          <a:xfrm>
            <a:off x="5582194" y="1332412"/>
            <a:ext cx="6496595" cy="2260278"/>
          </a:xfrm>
          <a:prstGeom prst="rect">
            <a:avLst/>
          </a:prstGeom>
        </p:spPr>
      </p:pic>
      <p:pic>
        <p:nvPicPr>
          <p:cNvPr id="6" name="Рисунок 5" descr="https://sun9-10.userapi.com/impg/myBi06p0096b4fsuPeewMVfVB0ni371qbwRuzg/xBd05DRz1v4.jpg?size=1200x1600&amp;quality=95&amp;sign=4fec4f7dace2d446aee78a13fa85d802&amp;type=album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4" t="10438" r="8290" b="7455"/>
          <a:stretch/>
        </p:blipFill>
        <p:spPr bwMode="auto">
          <a:xfrm rot="16200000">
            <a:off x="4989312" y="3408662"/>
            <a:ext cx="2969217" cy="37900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0344" t="10072" r="5400" b="14843"/>
          <a:stretch/>
        </p:blipFill>
        <p:spPr>
          <a:xfrm>
            <a:off x="8576566" y="3810404"/>
            <a:ext cx="3556699" cy="2969219"/>
          </a:xfrm>
          <a:prstGeom prst="rect">
            <a:avLst/>
          </a:prstGeom>
        </p:spPr>
      </p:pic>
      <p:pic>
        <p:nvPicPr>
          <p:cNvPr id="8" name="Рисунок 7" descr="p161022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60" y="3810404"/>
            <a:ext cx="4224543" cy="30475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2782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5F5C4E-2098-427A-98F1-0C86C58A9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B069C7-31F2-4C79-92D4-E8D377F19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398D02-BF03-4C6B-8EA0-AC94904B3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79" y="274319"/>
            <a:ext cx="11199223" cy="671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56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974" y="113211"/>
            <a:ext cx="11798437" cy="24645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Большую роль в истории комбината «Крымская Роза» имеет </a:t>
            </a:r>
          </a:p>
          <a:p>
            <a:pPr marL="0" indent="0" algn="ctr">
              <a:buNone/>
            </a:pPr>
            <a:r>
              <a:rPr lang="ru-RU" sz="32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Михаил Иванович </a:t>
            </a:r>
            <a:r>
              <a:rPr lang="ru-RU" sz="3200" b="1" i="1" u="sng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Гладун</a:t>
            </a: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</a:p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именно благодаря ему комбинат стал передовым производством в СССР.</a:t>
            </a:r>
            <a:endParaRPr lang="ru-RU" sz="2800" b="1" dirty="0"/>
          </a:p>
        </p:txBody>
      </p:sp>
      <p:pic>
        <p:nvPicPr>
          <p:cNvPr id="4" name="Рисунок 3" descr="https://i.ytimg.com/vi/7IaE7zOtC0Q/hqdefault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2" t="12572" r="13048" b="12762"/>
          <a:stretch/>
        </p:blipFill>
        <p:spPr bwMode="auto">
          <a:xfrm>
            <a:off x="706289" y="2220686"/>
            <a:ext cx="6540087" cy="4611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Михаил Иванович Гладун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1"/>
          <a:stretch/>
        </p:blipFill>
        <p:spPr bwMode="auto">
          <a:xfrm>
            <a:off x="7842080" y="2114006"/>
            <a:ext cx="3643631" cy="4611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4617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5833" y="398519"/>
            <a:ext cx="11617824" cy="2272939"/>
          </a:xfrm>
        </p:spPr>
        <p:txBody>
          <a:bodyPr>
            <a:normAutofit fontScale="32500" lnSpcReduction="20000"/>
          </a:bodyPr>
          <a:lstStyle/>
          <a:p>
            <a:pPr indent="0" algn="ctr">
              <a:lnSpc>
                <a:spcPct val="15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основном, в восьмидесятых годах занимались переработкой розы. На комбинате в год вырабатывалось около </a:t>
            </a:r>
            <a:r>
              <a:rPr lang="ru-RU" sz="12300" b="1" dirty="0"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т</a:t>
            </a:r>
            <a:r>
              <a:rPr lang="ru-RU" sz="7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драгоценного розового масла, в то время как на других предприятиях СССР, вырабатывалось около </a:t>
            </a:r>
            <a:r>
              <a:rPr lang="ru-RU" sz="98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150 кг</a:t>
            </a:r>
            <a:r>
              <a:rPr lang="ru-RU" sz="7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https://krimroza.ru/upload/medialibrary/d96/d963d361f05e5d369d148cfba74e4ce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0"/>
          <a:stretch/>
        </p:blipFill>
        <p:spPr bwMode="auto">
          <a:xfrm>
            <a:off x="225833" y="4389119"/>
            <a:ext cx="3771402" cy="2272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un9-5.userapi.com/impg/hTd8-4br37Cp4c5ixLiIbXqlgkLzo92uveiFtg/g1ggXjOT3DA.jpg?size=1600x1200&amp;quality=95&amp;sign=b904ca541a93742828d1a9e7dc2e97dd&amp;type=album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" t="12766" r="10905" b="18429"/>
          <a:stretch/>
        </p:blipFill>
        <p:spPr bwMode="auto">
          <a:xfrm rot="10800000">
            <a:off x="8471126" y="4389120"/>
            <a:ext cx="3609975" cy="22729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sun9-55.userapi.com/impg/sTbcOQ9ydyxMF8vBmqgyLWCNh42VSIzQL-p7Tw/p6zJEDoc_Nw.jpg?size=1200x1600&amp;quality=95&amp;sign=e8fa187bcd2ca215bc172437d305f439&amp;type=album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6" t="11218" r="12478" b="9061"/>
          <a:stretch/>
        </p:blipFill>
        <p:spPr bwMode="auto">
          <a:xfrm rot="16200000">
            <a:off x="5117083" y="3484222"/>
            <a:ext cx="2272938" cy="40827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11509" t="45029" r="48461" b="41998"/>
          <a:stretch/>
        </p:blipFill>
        <p:spPr bwMode="auto">
          <a:xfrm>
            <a:off x="225833" y="2386149"/>
            <a:ext cx="11855268" cy="20029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40635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12506" t="66445" r="47408" b="8460"/>
          <a:stretch/>
        </p:blipFill>
        <p:spPr bwMode="auto">
          <a:xfrm>
            <a:off x="352697" y="3187337"/>
            <a:ext cx="11486606" cy="3670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0629" y="0"/>
            <a:ext cx="11852365" cy="3254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другим культурам ситуация не выглядит такой оптимистичной. Так, объёмы производства сырья лаванды и шалфея к 2016 г. сократились, соответственно, в 4,7 и в 8,7 раз по сравнению с 1989 г. 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хуже всего обстоит ситуация с розой эфиромасличной, площади под плантациями которой сократились в 57,9 раз.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298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085" y="354747"/>
            <a:ext cx="11832636" cy="266277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Дело </a:t>
            </a:r>
            <a:r>
              <a:rPr lang="ru-RU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Михаила Ивановича </a:t>
            </a:r>
            <a:r>
              <a:rPr lang="ru-RU" sz="3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Гладуна</a:t>
            </a:r>
            <a:r>
              <a:rPr lang="ru-RU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продолжил его внук </a:t>
            </a:r>
          </a:p>
          <a:p>
            <a:pPr marL="0" indent="0" algn="ctr">
              <a:buNone/>
            </a:pPr>
            <a:r>
              <a:rPr lang="ru-RU" sz="4000" b="1" i="1" u="sng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Гладун</a:t>
            </a:r>
            <a:r>
              <a:rPr lang="ru-RU" sz="4000" b="1" i="1" u="sng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Иван Игоревич. </a:t>
            </a:r>
          </a:p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– это АО «Крымская Роза». Производство расположено по адресу: Симферопольский район, </a:t>
            </a:r>
          </a:p>
          <a:p>
            <a:pPr marL="0" indent="0" algn="ctr">
              <a:buNone/>
            </a:pPr>
            <a:r>
              <a:rPr lang="ru-RU" sz="3200" b="1" i="1" u="sng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село </a:t>
            </a:r>
            <a:r>
              <a:rPr lang="ru-RU" sz="3200" b="1" i="1" u="sng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Чайкино</a:t>
            </a:r>
            <a:r>
              <a:rPr lang="ru-RU" sz="3200" b="1" i="1" u="sng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улица Заводская, 8.</a:t>
            </a:r>
            <a:endParaRPr lang="ru-RU" sz="3600" b="1" i="1" u="sng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sun3.43222.userapi.com/impg/ClNXIYyFt9JwQ0lsGuSIS1KMyqzGp0zJLaeFrA/eabiuDGtqz0.jpg?size=1000x800&amp;quality=95&amp;sign=815fd94df60e740cf90193c9b5527469&amp;type=album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096" y="3017520"/>
            <a:ext cx="4619625" cy="369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8" y="3203284"/>
            <a:ext cx="6487886" cy="332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6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57554" y="90203"/>
            <a:ext cx="5026403" cy="124519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Ландшафтная композиция «LAVЕNDER».</a:t>
            </a:r>
            <a:endParaRPr lang="ru-RU" sz="2400" b="1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sun9-81.userapi.com/impf/c830608/v830608543/11a2be/RYM3X8odVJE.jpg?size=1280x888&amp;quality=96&amp;sign=bb0c0196ce7267b33e47f80bf2a5b6a5&amp;type=album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5"/>
          <a:stretch/>
        </p:blipFill>
        <p:spPr bwMode="auto">
          <a:xfrm>
            <a:off x="8038013" y="1246481"/>
            <a:ext cx="3979818" cy="2497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В Гагаринском парке теперь гуляют с пользой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013" y="3969303"/>
            <a:ext cx="3979818" cy="2588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809" y="4003447"/>
            <a:ext cx="3907565" cy="2588608"/>
          </a:xfrm>
          <a:prstGeom prst="rect">
            <a:avLst/>
          </a:prstGeom>
        </p:spPr>
      </p:pic>
      <p:pic>
        <p:nvPicPr>
          <p:cNvPr id="1026" name="Picture 2" descr="https://krimroza.ru/upload/iblock/04b/04b63eef1685f642ddf885358171f1c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019" y="1254034"/>
            <a:ext cx="3909355" cy="249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4071" t="22128" r="8273"/>
          <a:stretch/>
        </p:blipFill>
        <p:spPr>
          <a:xfrm>
            <a:off x="328389" y="4003447"/>
            <a:ext cx="3409407" cy="25886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389" y="1238930"/>
            <a:ext cx="3409407" cy="251305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56754" y="282200"/>
            <a:ext cx="3539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Сбор пластиковой упаковки. </a:t>
            </a:r>
            <a:endParaRPr lang="ru-RU" sz="24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4020" y="282200"/>
            <a:ext cx="328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92D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«Привет из Крыма!»</a:t>
            </a:r>
            <a:endParaRPr lang="ru-RU" sz="2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063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51499" t="35428" r="4436" b="22148"/>
          <a:stretch/>
        </p:blipFill>
        <p:spPr bwMode="auto">
          <a:xfrm>
            <a:off x="6694046" y="332082"/>
            <a:ext cx="4364332" cy="21901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52432" t="46728" r="6375" b="19581"/>
          <a:stretch/>
        </p:blipFill>
        <p:spPr bwMode="auto">
          <a:xfrm>
            <a:off x="1220507" y="415970"/>
            <a:ext cx="4568359" cy="21010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53863" t="42232" r="6068" b="19012"/>
          <a:stretch/>
        </p:blipFill>
        <p:spPr bwMode="auto">
          <a:xfrm>
            <a:off x="1329720" y="3561597"/>
            <a:ext cx="4349932" cy="23658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5"/>
          <a:srcRect l="9557" t="35427" r="49345" b="29251"/>
          <a:stretch/>
        </p:blipFill>
        <p:spPr bwMode="auto">
          <a:xfrm>
            <a:off x="6694046" y="3662045"/>
            <a:ext cx="4480560" cy="21649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093132" y="2580231"/>
            <a:ext cx="3566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«ROSA AB ORIGINE»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845703" y="2580231"/>
            <a:ext cx="331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LAVENDER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845703" y="5985506"/>
            <a:ext cx="331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«ANTI-STRESS»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262948" y="5969376"/>
            <a:ext cx="357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«ЭФИРНЫЕ МАСЛА»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53771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0"/>
            <a:ext cx="9451478" cy="1254033"/>
          </a:xfrm>
        </p:spPr>
        <p:txBody>
          <a:bodyPr/>
          <a:lstStyle/>
          <a:p>
            <a:pPr algn="ctr"/>
            <a:r>
              <a:rPr lang="ru-RU" sz="6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817" y="1079863"/>
            <a:ext cx="11852366" cy="577813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</a:p>
          <a:p>
            <a:pPr marL="0" indent="0">
              <a:buNone/>
            </a:pPr>
            <a:r>
              <a:rPr lang="ru-RU" sz="4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Комбинат «Крымская Роза» стал первым предприятием в Крыму</a:t>
            </a:r>
          </a:p>
          <a:p>
            <a:pPr marL="0" indent="0">
              <a:buNone/>
            </a:pPr>
            <a:r>
              <a:rPr lang="ru-RU" sz="4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-Благодаря своему многолетнему опыту и экспертизе, бренд производит качественную </a:t>
            </a:r>
            <a:r>
              <a:rPr lang="ru-RU" sz="41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уходовую</a:t>
            </a:r>
            <a:r>
              <a:rPr lang="ru-RU" sz="4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косметику из эфиромасличных растений, экстрактов и масел, которые выращиваются в Крыму. </a:t>
            </a:r>
          </a:p>
          <a:p>
            <a:pPr marL="0" indent="0">
              <a:buNone/>
            </a:pPr>
            <a:r>
              <a:rPr lang="ru-RU" sz="41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-Теперь </a:t>
            </a:r>
            <a:r>
              <a:rPr lang="ru-RU" sz="4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продукцию компании можно купить не только на полуострове, но и на материковой части России и в других странах.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05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383" y="241661"/>
            <a:ext cx="11451771" cy="676873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sz="3200" b="1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3200" dirty="0"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историю эфиромасличной отрасли и тенденций её развития в Крыму.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работы: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 деятельность эфиромасличного комбината «Крымская роза».</a:t>
            </a: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работы: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состояние и перспективы эфиромасличного производства в Крыму.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4938" t="14400" r="15151" b="9334"/>
          <a:stretch/>
        </p:blipFill>
        <p:spPr>
          <a:xfrm rot="16200000">
            <a:off x="1933695" y="3038142"/>
            <a:ext cx="2968269" cy="43174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301" t="15345" r="11889" b="17364"/>
          <a:stretch/>
        </p:blipFill>
        <p:spPr>
          <a:xfrm rot="16200000">
            <a:off x="7664289" y="3032871"/>
            <a:ext cx="2915882" cy="438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19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631" y="2477461"/>
            <a:ext cx="9404723" cy="1400530"/>
          </a:xfrm>
        </p:spPr>
        <p:txBody>
          <a:bodyPr/>
          <a:lstStyle/>
          <a:p>
            <a:pPr algn="ctr"/>
            <a:r>
              <a:rPr lang="ru-RU" sz="8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8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8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A2DECC-AF08-4A66-8221-BD22608D3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10" y="1152079"/>
            <a:ext cx="3742560" cy="45084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1D472B-1C6C-4E19-8C34-0BDD4D7DF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569" y="1152079"/>
            <a:ext cx="3742558" cy="44326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6C9F69-19BA-4EEF-BD01-F75D028DEE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722" y="211623"/>
            <a:ext cx="4119095" cy="248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0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1. Эфиромасличное производство в Крыму.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Эфиромасличные масла находят широкое применение в парфюмерно-косметической, а также в пищевой, ликероводочной, фармацевтической, в народной и официальной медицине, ароматерапии.</a:t>
            </a:r>
          </a:p>
        </p:txBody>
      </p:sp>
      <p:pic>
        <p:nvPicPr>
          <p:cNvPr id="1030" name="Picture 6" descr="https://medaboutme.ru/upload/medialibrary/022/shutterstock_2428733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752" y="3825957"/>
            <a:ext cx="3718730" cy="24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raveltimes.ru/wp-content/uploads/2021/08/shutterstock_771126682-sca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900" y="3825957"/>
            <a:ext cx="3809572" cy="254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377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07283C-0B7A-4B7C-95B2-664A5A8AA1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90"/>
          <a:stretch/>
        </p:blipFill>
        <p:spPr>
          <a:xfrm>
            <a:off x="311197" y="545576"/>
            <a:ext cx="9675223" cy="62056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5ABBBE0-C268-49FB-92D1-4CD157929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90" y="5022837"/>
            <a:ext cx="2555965" cy="16827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82557E2-F5B0-47EE-A34B-2CCE6B2945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124" b="50174"/>
          <a:stretch/>
        </p:blipFill>
        <p:spPr>
          <a:xfrm>
            <a:off x="5791199" y="3833371"/>
            <a:ext cx="3884024" cy="247905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2EE36FE-8348-47F3-82F3-A0B157911D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773" r="50971"/>
          <a:stretch/>
        </p:blipFill>
        <p:spPr>
          <a:xfrm>
            <a:off x="2988194" y="4875733"/>
            <a:ext cx="2803005" cy="165608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0E05C-C106-4A44-98F0-208ECC5E71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2822" y="1647399"/>
            <a:ext cx="3962401" cy="154087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86008B3-7102-4C87-B233-A67052DCFB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5408" y="2761943"/>
            <a:ext cx="3820752" cy="84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7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404950"/>
            <a:ext cx="8946541" cy="584345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эфиромасличная отрасль росла и набирала обороты: расширился перечень возделываемых культур, увеличился объём продукции и повысился уровень качества.</a:t>
            </a:r>
          </a:p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Расцвет эфиромасличной промышленности в СССР пришелся на 1970-1980 г., возделывалось 48 видов эфиромасличных растений м производили более 1150 тонн эфирных масел каждый год.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36416"/>
              </p:ext>
            </p:extLst>
          </p:nvPr>
        </p:nvGraphicFramePr>
        <p:xfrm>
          <a:off x="278673" y="3257006"/>
          <a:ext cx="11660778" cy="36371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830389">
                  <a:extLst>
                    <a:ext uri="{9D8B030D-6E8A-4147-A177-3AD203B41FA5}">
                      <a16:colId xmlns:a16="http://schemas.microsoft.com/office/drawing/2014/main" val="3648689332"/>
                    </a:ext>
                  </a:extLst>
                </a:gridCol>
                <a:gridCol w="5830389">
                  <a:extLst>
                    <a:ext uri="{9D8B030D-6E8A-4147-A177-3AD203B41FA5}">
                      <a16:colId xmlns:a16="http://schemas.microsoft.com/office/drawing/2014/main" val="4133726123"/>
                    </a:ext>
                  </a:extLst>
                </a:gridCol>
              </a:tblGrid>
              <a:tr h="74859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Возделываемое</a:t>
                      </a:r>
                      <a:r>
                        <a:rPr lang="ru-RU" baseline="0" dirty="0"/>
                        <a:t> растение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Производство эфирного масла </a:t>
                      </a:r>
                    </a:p>
                    <a:p>
                      <a:pPr algn="ctr"/>
                      <a:r>
                        <a:rPr lang="ru-RU" dirty="0"/>
                        <a:t>(в тоннах)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0249384"/>
                  </a:ext>
                </a:extLst>
              </a:tr>
              <a:tr h="56503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кориандр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700-900 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008452"/>
                  </a:ext>
                </a:extLst>
              </a:tr>
              <a:tr h="6283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лаванда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170-180 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711879"/>
                  </a:ext>
                </a:extLst>
              </a:tr>
              <a:tr h="56503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мята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75 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190847"/>
                  </a:ext>
                </a:extLst>
              </a:tr>
              <a:tr h="56503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шалфей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40</a:t>
                      </a:r>
                      <a:r>
                        <a:rPr lang="ru-RU" baseline="0" dirty="0"/>
                        <a:t> 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181897"/>
                  </a:ext>
                </a:extLst>
              </a:tr>
              <a:tr h="56503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роза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587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605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211" y="78377"/>
            <a:ext cx="5695405" cy="377436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Симферопольский эфиромасличный комбинат «Крымская Роза» начал вести свою деятельность в послевоенный период, весной, в мае 1946 г. Годом основания комбината является 1932 г.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643" t="14796" r="4462" b="23216"/>
          <a:stretch/>
        </p:blipFill>
        <p:spPr>
          <a:xfrm>
            <a:off x="5582194" y="1332412"/>
            <a:ext cx="6496595" cy="2260278"/>
          </a:xfrm>
          <a:prstGeom prst="rect">
            <a:avLst/>
          </a:prstGeom>
        </p:spPr>
      </p:pic>
      <p:pic>
        <p:nvPicPr>
          <p:cNvPr id="6" name="Рисунок 5" descr="https://sun9-10.userapi.com/impg/myBi06p0096b4fsuPeewMVfVB0ni371qbwRuzg/xBd05DRz1v4.jpg?size=1200x1600&amp;quality=95&amp;sign=4fec4f7dace2d446aee78a13fa85d802&amp;type=album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4" t="10438" r="8290" b="7455"/>
          <a:stretch/>
        </p:blipFill>
        <p:spPr bwMode="auto">
          <a:xfrm rot="16200000">
            <a:off x="4989312" y="3408662"/>
            <a:ext cx="2969217" cy="37900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0344" t="10072" r="5400" b="14843"/>
          <a:stretch/>
        </p:blipFill>
        <p:spPr>
          <a:xfrm>
            <a:off x="8576566" y="3810404"/>
            <a:ext cx="3556699" cy="2969219"/>
          </a:xfrm>
          <a:prstGeom prst="rect">
            <a:avLst/>
          </a:prstGeom>
        </p:spPr>
      </p:pic>
      <p:pic>
        <p:nvPicPr>
          <p:cNvPr id="8" name="Рисунок 7" descr="p161022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60" y="3810404"/>
            <a:ext cx="4224543" cy="30475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4961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12289" cy="1820219"/>
          </a:xfrm>
        </p:spPr>
        <p:txBody>
          <a:bodyPr/>
          <a:lstStyle/>
          <a:p>
            <a:pPr lvl="0" algn="ctr">
              <a:spcBef>
                <a:spcPts val="1000"/>
              </a:spcBef>
            </a:pPr>
            <a: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часть эфиромасличной промышленности в Крыму занимали такие культуры как:</a:t>
            </a:r>
            <a:b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644524" y="4746172"/>
            <a:ext cx="3509465" cy="2211978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Лаванда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узколистная (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Lavandula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angustifolia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Mill.)</a:t>
            </a:r>
            <a:endParaRPr lang="ru-RU" sz="24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>
          <a:xfrm>
            <a:off x="4181107" y="5037780"/>
            <a:ext cx="3639189" cy="1820219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Шалфей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мускатный (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Salvia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sclarea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L.)</a:t>
            </a:r>
            <a:endParaRPr lang="ru-RU" sz="2400" b="1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0"/>
          </p:nvPr>
        </p:nvSpPr>
        <p:spPr>
          <a:xfrm>
            <a:off x="7920926" y="5037779"/>
            <a:ext cx="4140445" cy="1550379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Роза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эфиромасличная (Rosa L.)  </a:t>
            </a:r>
            <a:endParaRPr lang="ru-RU" sz="2400" b="1" dirty="0"/>
          </a:p>
        </p:txBody>
      </p:sp>
      <p:pic>
        <p:nvPicPr>
          <p:cNvPr id="13" name="Рисунок 12" descr="https://greengarden31.ru/upload/iblock/e16/e1695c28b4f3f14ed531edf43cf72d07.jpg"/>
          <p:cNvPicPr>
            <a:picLocks noGrp="1"/>
          </p:cNvPicPr>
          <p:nvPr>
            <p:ph type="pic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0" b="11010"/>
          <a:stretch>
            <a:fillRect/>
          </a:stretch>
        </p:blipFill>
        <p:spPr bwMode="auto">
          <a:xfrm>
            <a:off x="671642" y="2513512"/>
            <a:ext cx="3280900" cy="2677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treeseed.ru/pictures/product/big/5067_big.jpg"/>
          <p:cNvPicPr>
            <a:picLocks noGrp="1"/>
          </p:cNvPicPr>
          <p:nvPr>
            <p:ph type="pic" idx="2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9" b="15349"/>
          <a:stretch/>
        </p:blipFill>
        <p:spPr bwMode="auto">
          <a:xfrm>
            <a:off x="4332653" y="2513512"/>
            <a:ext cx="3436727" cy="26778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vsegda-pomnim.com/uploads/posts/2022-04/1649645277_36-vsegda-pomnim-com-p-krimskaya-roza-tsvetok-foto-37.jpg"/>
          <p:cNvPicPr>
            <a:picLocks noGrp="1"/>
          </p:cNvPicPr>
          <p:nvPr>
            <p:ph type="pic" idx="2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76" b="11076"/>
          <a:stretch>
            <a:fillRect/>
          </a:stretch>
        </p:blipFill>
        <p:spPr bwMode="auto">
          <a:xfrm>
            <a:off x="8200407" y="2513512"/>
            <a:ext cx="3305908" cy="26016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1044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418011"/>
            <a:ext cx="9190219" cy="258644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провести сравнительный анализ с временами советского периода (1989 г.), то можно заметить, что  значительно сократились площади под традиционными для Крыма эфиромасличными культурами.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0743" t="34791" r="46125" b="40114"/>
          <a:stretch/>
        </p:blipFill>
        <p:spPr bwMode="auto">
          <a:xfrm>
            <a:off x="374469" y="3117667"/>
            <a:ext cx="11477897" cy="36053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9497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754" y="235131"/>
            <a:ext cx="7341326" cy="6522719"/>
          </a:xfrm>
        </p:spPr>
        <p:txBody>
          <a:bodyPr>
            <a:normAutofit lnSpcReduction="10000"/>
          </a:bodyPr>
          <a:lstStyle/>
          <a:p>
            <a:pPr marL="0" lvl="0" indent="0" algn="ctr">
              <a:buClr>
                <a:srgbClr val="1E5155">
                  <a:lumMod val="40000"/>
                  <a:lumOff val="60000"/>
                </a:srgbClr>
              </a:buClr>
              <a:buNone/>
            </a:pPr>
            <a:r>
              <a:rPr lang="ru-RU" sz="4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Глава 2. Эфиромасличный комбинат «Крымская роза»</a:t>
            </a:r>
          </a:p>
          <a:p>
            <a:pPr marL="0" lvl="0" indent="0" algn="ctr">
              <a:buClr>
                <a:srgbClr val="1E5155">
                  <a:lumMod val="40000"/>
                  <a:lumOff val="60000"/>
                </a:srgbClr>
              </a:buClr>
              <a:buNone/>
            </a:pP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ctr">
              <a:buClr>
                <a:srgbClr val="1E5155">
                  <a:lumMod val="40000"/>
                  <a:lumOff val="60000"/>
                </a:srgbClr>
              </a:buClr>
              <a:buNone/>
            </a:pPr>
            <a:r>
              <a:rPr lang="ru-RU" sz="32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Первомайский сельский совет образован в 1972 г., состоит из 3 сёл:  Первомайское, Красное, </a:t>
            </a:r>
            <a:r>
              <a:rPr lang="ru-RU" sz="2800" b="1" dirty="0" err="1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Чайкино</a:t>
            </a: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40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b="1" dirty="0">
              <a:solidFill>
                <a:prstClr val="white"/>
              </a:solidFill>
            </a:endParaRPr>
          </a:p>
          <a:p>
            <a:pPr marL="0" lvl="0" indent="0" algn="ctr">
              <a:buClr>
                <a:srgbClr val="1E5155">
                  <a:lumMod val="40000"/>
                  <a:lumOff val="60000"/>
                </a:srgbClr>
              </a:buClr>
              <a:buNone/>
            </a:pPr>
            <a:r>
              <a:rPr lang="ru-RU" sz="3600" b="1" i="1" u="sng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Село </a:t>
            </a:r>
            <a:r>
              <a:rPr lang="ru-RU" sz="3600" b="1" i="1" u="sng" dirty="0" err="1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Чайкино</a:t>
            </a:r>
            <a:r>
              <a:rPr lang="ru-RU" sz="3600" b="1" i="1" u="sng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(первоначальное название – Чуйке (до 1948 г.) расположено в центральной части района, в 14 километрах  к северу от Симферополя, на левом берегу реки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Чуюнча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правого притока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Салгира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200" b="1" dirty="0"/>
          </a:p>
        </p:txBody>
      </p:sp>
      <p:pic>
        <p:nvPicPr>
          <p:cNvPr id="4" name="Рисунок 3" descr="C:\Users\Руслана\Downloads\WP_20171024_14_55_25_Pro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7"/>
          <a:stretch/>
        </p:blipFill>
        <p:spPr bwMode="auto">
          <a:xfrm>
            <a:off x="7309543" y="320040"/>
            <a:ext cx="4725703" cy="6217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86804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605</TotalTime>
  <Words>623</Words>
  <Application>Microsoft Office PowerPoint</Application>
  <PresentationFormat>Широкоэкранный</PresentationFormat>
  <Paragraphs>63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 3</vt:lpstr>
      <vt:lpstr>Ион</vt:lpstr>
      <vt:lpstr> Исторические аспекты   и  перспективы          эфиромасличного производства в Крыму   (на примере эфиромасличного  комбината  «Крымская Роза»).</vt:lpstr>
      <vt:lpstr>Презентация PowerPoint</vt:lpstr>
      <vt:lpstr>Глава 1. Эфиромасличное производство в Крыму.</vt:lpstr>
      <vt:lpstr>Презентация PowerPoint</vt:lpstr>
      <vt:lpstr>Презентация PowerPoint</vt:lpstr>
      <vt:lpstr>Презентация PowerPoint</vt:lpstr>
      <vt:lpstr>Большую часть эфиромасличной промышленности в Крыму занимали такие культуры как: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Спасибо  за 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Исторические аспекты и перспективы эфиромасличного производства в Крыму (на примере эфиромасличного комбината «Крымская Роза»).</dc:title>
  <dc:creator>Руслана</dc:creator>
  <cp:lastModifiedBy>Angel</cp:lastModifiedBy>
  <cp:revision>31</cp:revision>
  <dcterms:created xsi:type="dcterms:W3CDTF">2022-10-09T06:52:52Z</dcterms:created>
  <dcterms:modified xsi:type="dcterms:W3CDTF">2024-11-08T13:34:59Z</dcterms:modified>
</cp:coreProperties>
</file>