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69" r:id="rId6"/>
    <p:sldId id="259" r:id="rId7"/>
    <p:sldId id="266" r:id="rId8"/>
    <p:sldId id="265" r:id="rId9"/>
    <p:sldId id="264" r:id="rId10"/>
    <p:sldId id="262" r:id="rId11"/>
    <p:sldId id="261" r:id="rId12"/>
    <p:sldId id="267" r:id="rId13"/>
    <p:sldId id="263" r:id="rId14"/>
    <p:sldId id="268" r:id="rId15"/>
    <p:sldId id="260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94F56-E285-4991-A249-E84149212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8826" y="5478743"/>
            <a:ext cx="5422673" cy="32512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2022/2023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03EC2D-020A-4257-BBED-2708D9F81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212" y="363067"/>
            <a:ext cx="9921166" cy="441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4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BCEAF-C9FD-455E-BFA0-24113921C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Комментарии к разделам закрытого банка тем 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CC3B6E-0D55-43F4-ACC6-7D08C5E43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Раздел 1. Духовно-нравственные ориентиры в жизни человека</a:t>
            </a:r>
          </a:p>
          <a:p>
            <a:endParaRPr lang="ru-RU" dirty="0"/>
          </a:p>
          <a:p>
            <a:r>
              <a:rPr lang="ru-RU" dirty="0"/>
              <a:t>Темы этого раздела:</a:t>
            </a:r>
          </a:p>
          <a:p>
            <a:r>
              <a:rPr lang="ru-RU" dirty="0"/>
              <a:t>→ связаны с вопросами, которые человек задаёт себе сам, в том числе в ситуации нравственного выбора;</a:t>
            </a:r>
          </a:p>
          <a:p>
            <a:r>
              <a:rPr lang="ru-RU" dirty="0"/>
              <a:t>→ нацеливают на рассуждение о нравственных идеалах и моральных нормах, сиюминутном и вечном, добре и зле, о свободе и ответственности;</a:t>
            </a:r>
          </a:p>
          <a:p>
            <a:r>
              <a:rPr lang="ru-RU" dirty="0"/>
              <a:t>→ касаются размышлений о смысле жизни, гуманном и антигуманном поступках, их мотивах, причинах внутреннего разлада и об угрызениях совести;</a:t>
            </a:r>
          </a:p>
          <a:p>
            <a:r>
              <a:rPr lang="ru-RU" dirty="0"/>
              <a:t>→ позволяют задуматься об образе жизни человека, о выборе им жизненного пути, значимой цели и средствах её достижения, любви и дружбе;</a:t>
            </a:r>
          </a:p>
          <a:p>
            <a:r>
              <a:rPr lang="ru-RU" dirty="0"/>
              <a:t>→ побуждают к самоанализу, осмыслению опыта других людей (или поступков литературных героев), стремящихся понять себя.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30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02DDB-40D8-41E1-88C6-85C6C860E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Комментарии к разделам закрытого банка тем 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BA0287-ECC2-4405-9F69-5FA34D194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Раздел 2. Семья, общество, Отечество в жизни человека</a:t>
            </a:r>
          </a:p>
          <a:p>
            <a:endParaRPr lang="ru-RU" dirty="0"/>
          </a:p>
          <a:p>
            <a:r>
              <a:rPr lang="ru-RU" dirty="0"/>
              <a:t>Темы этого раздела:</a:t>
            </a:r>
          </a:p>
          <a:p>
            <a:r>
              <a:rPr lang="ru-RU" dirty="0"/>
              <a:t>→ связаны со взглядом на человека как представителя семьи, социума, народа, поколения, эпохи;</a:t>
            </a:r>
          </a:p>
          <a:p>
            <a:r>
              <a:rPr lang="ru-RU" dirty="0"/>
              <a:t>→ нацеливают на размышление о семейных и общественных ценностях, традициях и обычаях, межличностных отношениях и влиянии среды на человека;</a:t>
            </a:r>
          </a:p>
          <a:p>
            <a:r>
              <a:rPr lang="ru-RU" dirty="0"/>
              <a:t>→ касаются вопросов исторического времени, гражданских идеалов, важности сохранения исторической памяти, роли личности в истории;</a:t>
            </a:r>
          </a:p>
          <a:p>
            <a:r>
              <a:rPr lang="ru-RU" dirty="0"/>
              <a:t>→ позволяют задуматься о славе и бесславии, личном и общественном, своём вкладе в общественный прогресс;</a:t>
            </a:r>
          </a:p>
          <a:p>
            <a:r>
              <a:rPr lang="ru-RU" dirty="0"/>
              <a:t>→ побуждают рассуждать об образовании и о воспитании, споре поколений и об общественном благополучии, о народном подвиге и направлениях развития общества.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566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FC562B-0AFD-4A2B-9085-9FFA61EA4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Комментарии к разделам закрытого банка тем 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20802E-248C-40AE-BB12-EB6EE35B7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Раздел 3. Природа и культура в жизни человека</a:t>
            </a:r>
          </a:p>
          <a:p>
            <a:endParaRPr lang="ru-RU" dirty="0"/>
          </a:p>
          <a:p>
            <a:r>
              <a:rPr lang="ru-RU" dirty="0"/>
              <a:t>Темы этого раздела:</a:t>
            </a:r>
          </a:p>
          <a:p>
            <a:r>
              <a:rPr lang="ru-RU" dirty="0"/>
              <a:t>→ связаны с философскими, социальными, этическими, эстетическими проблемами, вопросами экологии;</a:t>
            </a:r>
          </a:p>
          <a:p>
            <a:r>
              <a:rPr lang="ru-RU" dirty="0"/>
              <a:t>→ нацеливают на рассуждение об искусстве и науке, о феномене таланта, ценности художественного творчества и научного поиска, о собственных предпочтениях или интересах в области искусства и науки;</a:t>
            </a:r>
          </a:p>
          <a:p>
            <a:r>
              <a:rPr lang="ru-RU" dirty="0"/>
              <a:t>→ касаются миссии художника и ответственности человека науки, значения великих творений искусства и научных открытий (в том числе в связи с юбилейными датами);</a:t>
            </a:r>
          </a:p>
          <a:p>
            <a:r>
              <a:rPr lang="ru-RU" dirty="0"/>
              <a:t>→ позволяют осмысливать роль культуры в жизни человека, важность исторической памяти, сохранения традиционных ценностей;</a:t>
            </a:r>
          </a:p>
          <a:p>
            <a:r>
              <a:rPr lang="ru-RU" dirty="0"/>
              <a:t>→ побуждают задуматься о взаимодействии человека и природы, направлениях развития культуры, влиянии искусства и новых технологий на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231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5329519-BB41-4C06-B57E-3EDBA6CDAE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661218"/>
              </p:ext>
            </p:extLst>
          </p:nvPr>
        </p:nvGraphicFramePr>
        <p:xfrm>
          <a:off x="1375808" y="-6336342"/>
          <a:ext cx="10893619" cy="1541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5667126" imgH="8019873" progId="Acrobat.Document.DC">
                  <p:embed/>
                </p:oleObj>
              </mc:Choice>
              <mc:Fallback>
                <p:oleObj name="Acrobat Document" r:id="rId3" imgW="5667126" imgH="8019873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5808" y="-6336342"/>
                        <a:ext cx="10893619" cy="15414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79172C7-FB23-4692-89D8-2E577FD22672}"/>
              </a:ext>
            </a:extLst>
          </p:cNvPr>
          <p:cNvSpPr/>
          <p:nvPr/>
        </p:nvSpPr>
        <p:spPr>
          <a:xfrm>
            <a:off x="1987597" y="0"/>
            <a:ext cx="9378607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* В комплект тем включены по 2 темы из каждого раздела.</a:t>
            </a:r>
          </a:p>
          <a:p>
            <a:r>
              <a:rPr lang="ru-RU" dirty="0"/>
              <a:t>* В 2022-2023 учебном году комплекты тем итогового сочинения будут собираться только из тех тем, которые использовались в прошлые годы (их более полутора тысяч). </a:t>
            </a:r>
          </a:p>
          <a:p>
            <a:r>
              <a:rPr lang="ru-RU" dirty="0"/>
              <a:t>* В дальнейшем закрытый банк тем итогового сочинения будет ежегодно пополняться новыми темами.</a:t>
            </a:r>
          </a:p>
        </p:txBody>
      </p:sp>
    </p:spTree>
    <p:extLst>
      <p:ext uri="{BB962C8B-B14F-4D97-AF65-F5344CB8AC3E}">
        <p14:creationId xmlns:p14="http://schemas.microsoft.com/office/powerpoint/2010/main" val="225830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96224-E19F-4BCB-ADBD-456577F45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E2D16973-EEC6-4F71-961C-5D04566C09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491" y="0"/>
            <a:ext cx="12555416" cy="70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8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D8F293-67AD-4989-B9AE-53F28346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3067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Порядок и процедура проведения итогового сочинения в новом учебном году </a:t>
            </a:r>
            <a:r>
              <a:rPr lang="ru-RU" u="sng" dirty="0"/>
              <a:t>не меняются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ABA5C0-79DA-4A66-B688-C19CBD9C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8920" y="2456268"/>
            <a:ext cx="2475157" cy="3777622"/>
          </a:xfrm>
        </p:spPr>
        <p:txBody>
          <a:bodyPr/>
          <a:lstStyle/>
          <a:p>
            <a:r>
              <a:rPr lang="ru-RU" dirty="0"/>
              <a:t>Итоговое сочинение (изложение) проводится в первую среду декабря.</a:t>
            </a:r>
          </a:p>
          <a:p>
            <a:r>
              <a:rPr lang="ru-RU" dirty="0"/>
              <a:t>Время выполнения работы 3 часа 55 минут.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71628C-9479-48CF-BCFF-98E35EE02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23" y="2229831"/>
            <a:ext cx="6560469" cy="44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16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474AC-BBCC-4B11-9C64-5C4886E73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2FDBEF-9C1F-4925-9AD3-4D5FD1BF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1211" y="2209114"/>
            <a:ext cx="10726044" cy="6310771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A0A36AC3-248C-4C1A-A2CD-FEBA2850FD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07169" y="-3336901"/>
            <a:ext cx="9038493" cy="1680615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41553E8-D6FB-406C-9A45-C31A3B5979B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607169" cy="405199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  </a:t>
            </a:r>
          </a:p>
          <a:p>
            <a:r>
              <a:rPr lang="ru-RU" dirty="0"/>
              <a:t>           Критерии</a:t>
            </a:r>
          </a:p>
          <a:p>
            <a:r>
              <a:rPr lang="ru-RU" dirty="0"/>
              <a:t>        оценивания</a:t>
            </a:r>
          </a:p>
          <a:p>
            <a:r>
              <a:rPr lang="ru-RU" dirty="0"/>
              <a:t>          итогового</a:t>
            </a:r>
          </a:p>
          <a:p>
            <a:r>
              <a:rPr lang="ru-RU" dirty="0"/>
              <a:t>         сочинения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742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75EF0C-8EA5-40C7-AEB6-69777F1FD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37696"/>
            <a:ext cx="5878633" cy="39210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FE4BBBF-7888-43EC-B5A1-46EE06354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722" y="387150"/>
            <a:ext cx="5358790" cy="3343842"/>
          </a:xfrm>
          <a:prstGeom prst="rect">
            <a:avLst/>
          </a:prstGeom>
        </p:spPr>
      </p:pic>
      <p:sp>
        <p:nvSpPr>
          <p:cNvPr id="12" name="Заголовок 6">
            <a:extLst>
              <a:ext uri="{FF2B5EF4-FFF2-40B4-BE49-F238E27FC236}">
                <a16:creationId xmlns:a16="http://schemas.microsoft.com/office/drawing/2014/main" id="{2143949B-58AF-4293-8BC8-55CA54393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1" y="4267200"/>
            <a:ext cx="4146621" cy="18126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Удачи при сдаче ГИА в новом учебном году!</a:t>
            </a:r>
          </a:p>
        </p:txBody>
      </p:sp>
    </p:spTree>
    <p:extLst>
      <p:ext uri="{BB962C8B-B14F-4D97-AF65-F5344CB8AC3E}">
        <p14:creationId xmlns:p14="http://schemas.microsoft.com/office/powerpoint/2010/main" val="1781088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EBA48-68C7-4E02-B177-3262524D4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6B2C863-5978-4FC6-BBBE-ACCD45D87D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430" y="180855"/>
            <a:ext cx="6768007" cy="5868253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F313E03-600E-4327-A3A6-40D29C9117C2}"/>
              </a:ext>
            </a:extLst>
          </p:cNvPr>
          <p:cNvSpPr/>
          <p:nvPr/>
        </p:nvSpPr>
        <p:spPr>
          <a:xfrm>
            <a:off x="7792895" y="1340243"/>
            <a:ext cx="37117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Минпросвещения</a:t>
            </a:r>
            <a:r>
              <a:rPr lang="ru-RU" sz="2400" dirty="0"/>
              <a:t> России, Рособрнадзор и Совет по вопросам проведения итогового сочинения принял решение об изменении </a:t>
            </a:r>
          </a:p>
          <a:p>
            <a:r>
              <a:rPr lang="ru-RU" sz="2400" dirty="0"/>
              <a:t>с 2022-2023 учебного года подхода к формированию комплектов тем итогового сочинения</a:t>
            </a:r>
          </a:p>
        </p:txBody>
      </p:sp>
    </p:spTree>
    <p:extLst>
      <p:ext uri="{BB962C8B-B14F-4D97-AF65-F5344CB8AC3E}">
        <p14:creationId xmlns:p14="http://schemas.microsoft.com/office/powerpoint/2010/main" val="243591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A6DDED5-2AD4-4A90-9EBD-8C68EE4E1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3676864"/>
            <a:ext cx="9973408" cy="2776690"/>
          </a:xfrm>
        </p:spPr>
        <p:txBody>
          <a:bodyPr/>
          <a:lstStyle/>
          <a:p>
            <a:r>
              <a:rPr lang="ru-RU" dirty="0"/>
              <a:t>Итоговое сочинение в выпускных классах было введено с 2014 учебного года. </a:t>
            </a:r>
          </a:p>
          <a:p>
            <a:r>
              <a:rPr lang="ru-RU" dirty="0"/>
              <a:t>Успешное написание работы допускает выпускников 11 классов к государственной итоговой аттестации. </a:t>
            </a:r>
          </a:p>
          <a:p>
            <a:r>
              <a:rPr lang="ru-RU" dirty="0"/>
              <a:t>Сочинение оценивают по системе «зачет»/«незачет».</a:t>
            </a:r>
          </a:p>
          <a:p>
            <a:r>
              <a:rPr lang="ru-RU" dirty="0"/>
              <a:t>Обучающиеся с ограниченными возможностями здоровья вместо итогового сочинения вправе выбрать написание итогового изложения.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C5B0C3B-E9A9-452A-8C71-DC2A99B67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29" y="249603"/>
            <a:ext cx="4967402" cy="33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12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5F06B-F797-4870-A4A5-4D64FFE9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Тематические направления итогового сочинения 2021/22 учебного года: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FCF94B-8B63-4741-8280-2C0FC2958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0273" y="1729154"/>
            <a:ext cx="8915400" cy="2819401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1. Человек путешествующий: дорога в жизни человека</a:t>
            </a:r>
          </a:p>
          <a:p>
            <a:r>
              <a:rPr lang="ru-RU" dirty="0"/>
              <a:t>2. Цивилизация и технологии — спасение, вызов или трагедия? </a:t>
            </a:r>
          </a:p>
          <a:p>
            <a:r>
              <a:rPr lang="ru-RU" dirty="0"/>
              <a:t>3. Преступление и наказание — вечная тема</a:t>
            </a:r>
          </a:p>
          <a:p>
            <a:r>
              <a:rPr lang="ru-RU" dirty="0"/>
              <a:t>4. Книга (музыка, спектакль, фильм) — про меня</a:t>
            </a:r>
          </a:p>
          <a:p>
            <a:r>
              <a:rPr lang="ru-RU" dirty="0"/>
              <a:t>5. Кому на Руси жить хорошо? — вопрос гражданина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4ED83EE-F300-44E9-AB6E-9FFEE79C27C8}"/>
              </a:ext>
            </a:extLst>
          </p:cNvPr>
          <p:cNvSpPr/>
          <p:nvPr/>
        </p:nvSpPr>
        <p:spPr>
          <a:xfrm>
            <a:off x="3815862" y="4756562"/>
            <a:ext cx="7688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Если проанализировать темы и направления всех предыдущих лет, можно сделать вывод, что пересечений между ними большое количество. </a:t>
            </a:r>
          </a:p>
          <a:p>
            <a:r>
              <a:rPr lang="ru-RU" b="1" i="1" dirty="0"/>
              <a:t>Например, направление «Путь» в 2015-м и направление «Человек путешествующий» в 2022-м.</a:t>
            </a:r>
          </a:p>
        </p:txBody>
      </p:sp>
    </p:spTree>
    <p:extLst>
      <p:ext uri="{BB962C8B-B14F-4D97-AF65-F5344CB8AC3E}">
        <p14:creationId xmlns:p14="http://schemas.microsoft.com/office/powerpoint/2010/main" val="202085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7031C8-3901-4AE8-9339-FCDBC2210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Разделы тем ИС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37358F-0272-4D3A-855A-AEE98E57E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«Духовно-нравственные ориентиры в жизни человека»</a:t>
            </a:r>
          </a:p>
          <a:p>
            <a:r>
              <a:rPr lang="ru-RU" sz="3200" dirty="0"/>
              <a:t>«Семья, общество, Отечество в жизни человека»</a:t>
            </a:r>
          </a:p>
          <a:p>
            <a:r>
              <a:rPr lang="ru-RU" sz="3200"/>
              <a:t>«</a:t>
            </a:r>
            <a:r>
              <a:rPr lang="ru-RU" sz="3200" dirty="0"/>
              <a:t>Природа и культура в жизни человека»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40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AF507268-0A25-49C0-A7C1-8E21F9402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1264555"/>
            <a:ext cx="12181491" cy="685365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3418A2-29F7-4BB6-BAA2-240889937799}"/>
              </a:ext>
            </a:extLst>
          </p:cNvPr>
          <p:cNvSpPr/>
          <p:nvPr/>
        </p:nvSpPr>
        <p:spPr>
          <a:xfrm>
            <a:off x="691662" y="2383057"/>
            <a:ext cx="32472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ФИПИ опубликовал</a:t>
            </a:r>
          </a:p>
          <a:p>
            <a:endParaRPr lang="ru-RU" sz="2000" dirty="0"/>
          </a:p>
          <a:p>
            <a:r>
              <a:rPr lang="ru-RU" sz="2000" dirty="0"/>
              <a:t>→ Разделы и подразделы</a:t>
            </a:r>
          </a:p>
          <a:p>
            <a:r>
              <a:rPr lang="ru-RU" sz="2000" dirty="0"/>
              <a:t>→ Комментарии</a:t>
            </a:r>
          </a:p>
          <a:p>
            <a:r>
              <a:rPr lang="ru-RU" sz="2000" dirty="0"/>
              <a:t>→ Образец комплекта тем 2022/23 учебного года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101EF4-6984-4194-BB33-D83FF3157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88" y="374033"/>
            <a:ext cx="5705255" cy="178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0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E2DF9-6571-48AE-966C-4D1C87CE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Разделы и подразделы закрытого банка тем ИС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40C83F-9B68-4DCD-9703-D51D98759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1. </a:t>
            </a:r>
            <a:r>
              <a:rPr lang="ru-RU" b="1" u="sng" dirty="0"/>
              <a:t>Духовно-нравственные ориентиры в жизни человека</a:t>
            </a:r>
          </a:p>
          <a:p>
            <a:endParaRPr lang="ru-RU" dirty="0"/>
          </a:p>
          <a:p>
            <a:r>
              <a:rPr lang="ru-RU" dirty="0"/>
              <a:t>1.1. Внутренний мир человека и его личностные качества.</a:t>
            </a:r>
          </a:p>
          <a:p>
            <a:r>
              <a:rPr lang="ru-RU" dirty="0"/>
              <a:t>1.2. Отношение человека к другому человеку (окружению), нравственные идеалы и выбор между добром и злом.</a:t>
            </a:r>
          </a:p>
          <a:p>
            <a:r>
              <a:rPr lang="ru-RU" dirty="0"/>
              <a:t>1.3. Познание человеком самого себя.</a:t>
            </a:r>
          </a:p>
          <a:p>
            <a:r>
              <a:rPr lang="ru-RU" dirty="0"/>
              <a:t>1.4. Свобода человека и ее ограничения.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431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803E9C-2560-49A7-AB58-1CCD625E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Разделы и подразделы закрытого банка тем ИС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3765E1-BCC0-4F5D-BEBF-98C0B8EBD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2. </a:t>
            </a:r>
            <a:r>
              <a:rPr lang="ru-RU" b="1" u="sng" dirty="0"/>
              <a:t>Семья, общество, Отечество в жизни человека</a:t>
            </a:r>
          </a:p>
          <a:p>
            <a:endParaRPr lang="ru-RU" dirty="0"/>
          </a:p>
          <a:p>
            <a:r>
              <a:rPr lang="ru-RU" dirty="0"/>
              <a:t>2.1. Семья, род; семейные ценности и традиции.</a:t>
            </a:r>
          </a:p>
          <a:p>
            <a:r>
              <a:rPr lang="ru-RU" dirty="0"/>
              <a:t>2.2. Человек и общество.</a:t>
            </a:r>
          </a:p>
          <a:p>
            <a:r>
              <a:rPr lang="ru-RU" dirty="0"/>
              <a:t>2.3. Родина, государство, гражданская позиция человека.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0011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AAE91-A131-42B7-A350-42717CCFB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Разделы и подразделы закрытого банка тем ИС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0A1C3-A3C1-490D-B3B3-1B5D78737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2092568"/>
            <a:ext cx="8915400" cy="3132853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dirty="0"/>
              <a:t>3. </a:t>
            </a:r>
            <a:r>
              <a:rPr lang="ru-RU" b="1" u="sng" dirty="0"/>
              <a:t>Природа и культура в жизни человека</a:t>
            </a:r>
          </a:p>
          <a:p>
            <a:endParaRPr lang="ru-RU" dirty="0"/>
          </a:p>
          <a:p>
            <a:r>
              <a:rPr lang="ru-RU" dirty="0"/>
              <a:t>3.1. Природа и человек.</a:t>
            </a:r>
          </a:p>
          <a:p>
            <a:r>
              <a:rPr lang="ru-RU" dirty="0"/>
              <a:t>3.2. Наука и человек.</a:t>
            </a:r>
          </a:p>
          <a:p>
            <a:r>
              <a:rPr lang="ru-RU" dirty="0"/>
              <a:t>3.3. Искусство и человек.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41826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372</TotalTime>
  <Words>835</Words>
  <Application>Microsoft Office PowerPoint</Application>
  <PresentationFormat>Широкоэкранный</PresentationFormat>
  <Paragraphs>87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 3</vt:lpstr>
      <vt:lpstr>Легкий дым</vt:lpstr>
      <vt:lpstr>Acrobat Document</vt:lpstr>
      <vt:lpstr>2022/2023</vt:lpstr>
      <vt:lpstr>Презентация PowerPoint</vt:lpstr>
      <vt:lpstr>Презентация PowerPoint</vt:lpstr>
      <vt:lpstr>Тематические направления итогового сочинения 2021/22 учебного года: </vt:lpstr>
      <vt:lpstr>Разделы тем ИС</vt:lpstr>
      <vt:lpstr>Презентация PowerPoint</vt:lpstr>
      <vt:lpstr>Разделы и подразделы закрытого банка тем ИС </vt:lpstr>
      <vt:lpstr>Разделы и подразделы закрытого банка тем ИС </vt:lpstr>
      <vt:lpstr>Разделы и подразделы закрытого банка тем ИС </vt:lpstr>
      <vt:lpstr>Комментарии к разделам закрытого банка тем ИС</vt:lpstr>
      <vt:lpstr>Комментарии к разделам закрытого банка тем ИС</vt:lpstr>
      <vt:lpstr>Комментарии к разделам закрытого банка тем ИС</vt:lpstr>
      <vt:lpstr>Презентация PowerPoint</vt:lpstr>
      <vt:lpstr>Презентация PowerPoint</vt:lpstr>
      <vt:lpstr>Порядок и процедура проведения итогового сочинения в новом учебном году не меняются.  </vt:lpstr>
      <vt:lpstr>Презентация PowerPoint</vt:lpstr>
      <vt:lpstr>Удачи при сдаче ГИА в новом учебном году!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2022/2023</dc:title>
  <dc:creator>Пользователь Windows</dc:creator>
  <cp:lastModifiedBy>Пользователь Windows</cp:lastModifiedBy>
  <cp:revision>12</cp:revision>
  <dcterms:created xsi:type="dcterms:W3CDTF">2022-08-19T17:31:47Z</dcterms:created>
  <dcterms:modified xsi:type="dcterms:W3CDTF">2022-08-23T18:38:49Z</dcterms:modified>
</cp:coreProperties>
</file>