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4" r:id="rId3"/>
    <p:sldId id="306" r:id="rId4"/>
    <p:sldId id="313" r:id="rId5"/>
    <p:sldId id="315" r:id="rId6"/>
    <p:sldId id="314" r:id="rId7"/>
    <p:sldId id="310" r:id="rId8"/>
    <p:sldId id="312" r:id="rId9"/>
    <p:sldId id="311" r:id="rId10"/>
    <p:sldId id="29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CC3399"/>
    <a:srgbClr val="CC66FF"/>
    <a:srgbClr val="B21EA7"/>
    <a:srgbClr val="9999FF"/>
    <a:srgbClr val="A22E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FD3F1-C093-4FB9-B12E-52DC93A3C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FF2D84-D00C-2F93-9904-35AD6DD9E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987E3B-A8DA-DF6B-5351-3DBEC523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CEE3C3-21F6-DAAD-D9B0-17C223D2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50F195-43B7-AE0D-68A1-70021F5B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38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39790-EDCF-3B89-BBB9-B5825310A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D9C397-F4E4-0955-3D64-49C3EBC9E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95ACC7-4055-A22E-F6BE-7325375A5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006D74-7277-46FE-2704-2C71E991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8A5C1-C652-B019-11CF-A43001B8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51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FA2E26A-01B9-6DAA-4C64-484A67E51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00D874-7E73-1843-7E45-B9C7D4B8C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D66A30-12FA-2CE8-D977-214AB7A8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C6B57E-4CA3-08D7-C64B-0E866511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D3EF49-EFDC-529A-64B9-97973E56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234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591221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ED89B-5914-E46E-932A-745F8203F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1DDC5F-6F55-CE18-C3F5-31F79BB68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405A9-9973-F2EE-B482-70A5BA3C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2ED2BD-508B-9EF4-F362-DB70D70B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DEED7A-AC1B-B2DC-ECEC-8739590D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9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94BBF-F4C7-C858-B6B8-5999318D5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8E6924-341B-EC59-DC24-4CD35A8BB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760EA9-0392-A3F4-AAF4-D2E91B94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00B6D3-7CA9-532F-225C-35289BBE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41D7FF-230A-65AE-6C84-E2218713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DEA57-C23E-7F39-533D-24E52BBD7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96D6C2-E1EF-11A0-A375-2D85550B6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3E69A4-E5E9-5A4C-5731-4853E1361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31F5722-3977-D02F-C387-E8F749C6B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E9E39E-5471-E6B7-449D-D635C292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047D95-214B-3A4E-D899-61FD755E3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85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C82276-AD60-5817-EC8D-438ABEFA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ADBE7A-6D3D-08E7-2573-C647406D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F0DA4B-A33A-B435-C6AE-FC2CCDB4F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58AC52C-19AA-EAEE-668B-CF802311C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380319-25FB-3F7A-816F-71644654FC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6EB79C6-F5F8-7F17-6749-FC4594AE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4442222-22C9-90DD-6A1A-DE54178A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38136E0-569C-E1C8-B4EB-7B437180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06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A0ED6-190A-D5B9-9DC5-DC9B794B2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273D830-2606-9695-52F5-82D38DAD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B454BEE-4406-7E02-3350-F3F59F7D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E46C94D-8A0D-FFD7-BADA-3EDE47FE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7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25C1C51-C427-8BF7-D396-CBA60833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328782-3EF6-0491-390A-CFF4B4D1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8820778-FF55-C013-EBC0-2AA8482C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84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60FE32-9D45-3A09-2443-CF8E7480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F64E3-FC9A-F4F1-EF72-0D0536F4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839A67-38BF-2A3D-3471-5B55BF5E6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4B50F1-E4D0-6E90-43B2-0A33201E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2C6822-8564-0081-2AE7-1477A300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223071-488D-E2FF-4227-7FE66933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501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66CDD-EAA2-942E-07AB-1CAD4C7D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C7328A-465E-3293-846E-9201D85FB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F84281-7979-55BA-9097-6FE92BEA9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2357FD-37C7-429C-69A5-158EE6665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ADF527-9276-30CF-0AC9-DD2460C6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B86D63-3A21-692A-6B11-397D627D6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76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29F05-41AA-F103-78D0-F36E9C6AF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E7FCFA-91C4-7D1B-46EB-BBE88A4DD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E884DE-1565-4E2B-AABD-1CE049AED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05D8A-DA32-43AA-BD0A-0FA73E801B41}" type="datetimeFigureOut">
              <a:rPr lang="ru-RU" smtClean="0"/>
              <a:t>16.01.2023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E1D58-6D5C-D02A-EDDB-6562486E5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0563C7-36FF-22A8-14F4-44E4C2706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CC71C-7318-4183-927B-34AA380235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7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12" Type="http://schemas.openxmlformats.org/officeDocument/2006/relationships/image" Target="../media/image21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sv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8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8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sultant.ru/document/cons_doc_LAW_357066/" TargetMode="Externa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21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C3210DA-3C0F-4734-ADD0-9712866BF8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7138" y="323381"/>
            <a:ext cx="2738439" cy="23463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6D12B2-B123-411E-B262-D184011D5C71}"/>
              </a:ext>
            </a:extLst>
          </p:cNvPr>
          <p:cNvSpPr/>
          <p:nvPr/>
        </p:nvSpPr>
        <p:spPr>
          <a:xfrm>
            <a:off x="0" y="-26894"/>
            <a:ext cx="12192000" cy="6884894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66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67804B4-3461-4281-A302-9E5BFC1419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2606" y="117277"/>
            <a:ext cx="1655861" cy="662344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247DAB9-3AD4-4FC5-BD0B-11C9EEDBC27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24234"/>
          <a:stretch/>
        </p:blipFill>
        <p:spPr>
          <a:xfrm>
            <a:off x="6179708" y="-1"/>
            <a:ext cx="6050030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D712ECF-9329-4E21-BAD0-6275CC5653B5}"/>
              </a:ext>
            </a:extLst>
          </p:cNvPr>
          <p:cNvSpPr txBox="1"/>
          <p:nvPr/>
        </p:nvSpPr>
        <p:spPr>
          <a:xfrm>
            <a:off x="4759195" y="6330587"/>
            <a:ext cx="811494" cy="308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6" dirty="0">
                <a:solidFill>
                  <a:schemeClr val="bg1"/>
                </a:solidFill>
                <a:latin typeface="PT_Russia Text" panose="02000503000000020004" pitchFamily="2" charset="0"/>
                <a:ea typeface="PT_Russia Text" panose="02000503000000020004" pitchFamily="2" charset="0"/>
              </a:rPr>
              <a:t>2023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D93F725-0CA0-41DD-8744-E4C650DA59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35109" y="791820"/>
            <a:ext cx="2031809" cy="55387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82E4A80-1CC6-460B-961F-D01D8A4BC704}"/>
              </a:ext>
            </a:extLst>
          </p:cNvPr>
          <p:cNvSpPr txBox="1"/>
          <p:nvPr/>
        </p:nvSpPr>
        <p:spPr>
          <a:xfrm>
            <a:off x="2571860" y="2567529"/>
            <a:ext cx="6179707" cy="8510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/>
            <a:endParaRPr lang="ru-RU" sz="253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53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Социальный заказ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A89255A-5E5C-4F53-B08B-51389D98BDB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43718" y="382494"/>
            <a:ext cx="2153106" cy="185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02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C3210DA-3C0F-4734-ADD0-9712866BF8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7138" y="323381"/>
            <a:ext cx="2738439" cy="23463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6D12B2-B123-411E-B262-D184011D5C71}"/>
              </a:ext>
            </a:extLst>
          </p:cNvPr>
          <p:cNvSpPr/>
          <p:nvPr/>
        </p:nvSpPr>
        <p:spPr>
          <a:xfrm>
            <a:off x="0" y="-26894"/>
            <a:ext cx="12192000" cy="6884894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66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67804B4-3461-4281-A302-9E5BFC1419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2606" y="117277"/>
            <a:ext cx="1655861" cy="662344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247DAB9-3AD4-4FC5-BD0B-11C9EEDBC27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24234"/>
          <a:stretch/>
        </p:blipFill>
        <p:spPr>
          <a:xfrm>
            <a:off x="6179708" y="-1"/>
            <a:ext cx="6050030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D712ECF-9329-4E21-BAD0-6275CC5653B5}"/>
              </a:ext>
            </a:extLst>
          </p:cNvPr>
          <p:cNvSpPr txBox="1"/>
          <p:nvPr/>
        </p:nvSpPr>
        <p:spPr>
          <a:xfrm>
            <a:off x="4759195" y="6330587"/>
            <a:ext cx="811494" cy="308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6" dirty="0">
                <a:solidFill>
                  <a:schemeClr val="bg1"/>
                </a:solidFill>
                <a:latin typeface="PT_Russia Text" panose="02000503000000020004" pitchFamily="2" charset="0"/>
                <a:ea typeface="PT_Russia Text" panose="02000503000000020004" pitchFamily="2" charset="0"/>
              </a:rPr>
              <a:t>2023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D93F725-0CA0-41DD-8744-E4C650DA59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35109" y="791820"/>
            <a:ext cx="2031809" cy="55387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82E4A80-1CC6-460B-961F-D01D8A4BC704}"/>
              </a:ext>
            </a:extLst>
          </p:cNvPr>
          <p:cNvSpPr txBox="1"/>
          <p:nvPr/>
        </p:nvSpPr>
        <p:spPr>
          <a:xfrm>
            <a:off x="2571860" y="2706205"/>
            <a:ext cx="6509387" cy="8510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/>
            <a:endParaRPr lang="ru-RU" sz="253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53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Спасибо за внимание!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A89255A-5E5C-4F53-B08B-51389D98BDB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43718" y="382494"/>
            <a:ext cx="2153106" cy="185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1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1918448" y="132382"/>
            <a:ext cx="10272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ФЗ от 28.12.2022 № 568-ФЗ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9ADB95-F5FD-CE40-6FD3-D397E432E69A}"/>
              </a:ext>
            </a:extLst>
          </p:cNvPr>
          <p:cNvSpPr txBox="1"/>
          <p:nvPr/>
        </p:nvSpPr>
        <p:spPr>
          <a:xfrm>
            <a:off x="4203348" y="1518569"/>
            <a:ext cx="7987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A22E81"/>
                </a:solidFill>
              </a:rPr>
              <a:t>Реализация дополнительных общеобразовательных программ включается в систему социального заказа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0F061D-5CF2-8931-5AE3-E27F6B0A53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9219" y="4766328"/>
            <a:ext cx="1003878" cy="14760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342D43-2222-1140-3A50-8B07F369BD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36100" y="4823869"/>
            <a:ext cx="1502692" cy="121832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E01CC3B-4978-C77A-1103-1CB787DD0FD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2184" y="1675049"/>
            <a:ext cx="1815809" cy="182231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E54D33E-9658-4985-B50D-13CD31B56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661" y="3471224"/>
            <a:ext cx="2516950" cy="1535853"/>
          </a:xfrm>
          <a:prstGeom prst="rect">
            <a:avLst/>
          </a:prstGeom>
          <a:noFill/>
        </p:spPr>
      </p:pic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5A7728B9-ED73-532C-44C8-C6186634C3A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905223" y="2722476"/>
            <a:ext cx="923892" cy="132610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247F027F-2189-A96C-BA6A-3488A917C6E1}"/>
              </a:ext>
            </a:extLst>
          </p:cNvPr>
          <p:cNvSpPr txBox="1"/>
          <p:nvPr/>
        </p:nvSpPr>
        <p:spPr>
          <a:xfrm>
            <a:off x="-234590" y="3471224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Уполномоченный орган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7EBAF80-17BD-D78B-9223-D6250E0D665B}"/>
              </a:ext>
            </a:extLst>
          </p:cNvPr>
          <p:cNvSpPr txBox="1"/>
          <p:nvPr/>
        </p:nvSpPr>
        <p:spPr>
          <a:xfrm>
            <a:off x="3573610" y="4009153"/>
            <a:ext cx="1587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Социальный заказ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7B82785-CE58-3A9E-861F-1D6000A33919}"/>
              </a:ext>
            </a:extLst>
          </p:cNvPr>
          <p:cNvSpPr txBox="1"/>
          <p:nvPr/>
        </p:nvSpPr>
        <p:spPr>
          <a:xfrm>
            <a:off x="4112647" y="5964316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Социальный сертификат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39E344A-88D0-3776-E33E-08A4E719C204}"/>
              </a:ext>
            </a:extLst>
          </p:cNvPr>
          <p:cNvSpPr txBox="1"/>
          <p:nvPr/>
        </p:nvSpPr>
        <p:spPr>
          <a:xfrm>
            <a:off x="-82190" y="6228706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Потребитель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AF80BF6-15B1-43E0-2540-A0BF67AAAB6A}"/>
              </a:ext>
            </a:extLst>
          </p:cNvPr>
          <p:cNvSpPr txBox="1"/>
          <p:nvPr/>
        </p:nvSpPr>
        <p:spPr>
          <a:xfrm>
            <a:off x="7856773" y="4954974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Исполнитель услуг</a:t>
            </a:r>
          </a:p>
        </p:txBody>
      </p:sp>
      <p:sp>
        <p:nvSpPr>
          <p:cNvPr id="56" name="Стрелка: вправо 55">
            <a:extLst>
              <a:ext uri="{FF2B5EF4-FFF2-40B4-BE49-F238E27FC236}">
                <a16:creationId xmlns:a16="http://schemas.microsoft.com/office/drawing/2014/main" id="{A1B3C849-8370-44D5-95DC-12BAD9358258}"/>
              </a:ext>
            </a:extLst>
          </p:cNvPr>
          <p:cNvSpPr/>
          <p:nvPr/>
        </p:nvSpPr>
        <p:spPr>
          <a:xfrm rot="1459759">
            <a:off x="2435240" y="3005582"/>
            <a:ext cx="1424936" cy="234600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: вправо 56">
            <a:extLst>
              <a:ext uri="{FF2B5EF4-FFF2-40B4-BE49-F238E27FC236}">
                <a16:creationId xmlns:a16="http://schemas.microsoft.com/office/drawing/2014/main" id="{F451557F-500D-F440-D469-C0E3CEE14CB8}"/>
              </a:ext>
            </a:extLst>
          </p:cNvPr>
          <p:cNvSpPr/>
          <p:nvPr/>
        </p:nvSpPr>
        <p:spPr>
          <a:xfrm rot="2904496">
            <a:off x="4709258" y="4037093"/>
            <a:ext cx="1512862" cy="265709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трелка: вправо 57">
            <a:extLst>
              <a:ext uri="{FF2B5EF4-FFF2-40B4-BE49-F238E27FC236}">
                <a16:creationId xmlns:a16="http://schemas.microsoft.com/office/drawing/2014/main" id="{953C6260-051A-1679-D19A-FF7BC8937667}"/>
              </a:ext>
            </a:extLst>
          </p:cNvPr>
          <p:cNvSpPr/>
          <p:nvPr/>
        </p:nvSpPr>
        <p:spPr>
          <a:xfrm rot="20699966">
            <a:off x="6731694" y="4933354"/>
            <a:ext cx="1651509" cy="259022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: вправо 58">
            <a:extLst>
              <a:ext uri="{FF2B5EF4-FFF2-40B4-BE49-F238E27FC236}">
                <a16:creationId xmlns:a16="http://schemas.microsoft.com/office/drawing/2014/main" id="{3B187EDD-92CD-3B1D-04AC-43B8D898B49A}"/>
              </a:ext>
            </a:extLst>
          </p:cNvPr>
          <p:cNvSpPr/>
          <p:nvPr/>
        </p:nvSpPr>
        <p:spPr>
          <a:xfrm rot="21027358">
            <a:off x="2267384" y="5374418"/>
            <a:ext cx="2731670" cy="284199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: вправо 59">
            <a:extLst>
              <a:ext uri="{FF2B5EF4-FFF2-40B4-BE49-F238E27FC236}">
                <a16:creationId xmlns:a16="http://schemas.microsoft.com/office/drawing/2014/main" id="{2CC6B735-9FDC-0105-787F-7F3292243E39}"/>
              </a:ext>
            </a:extLst>
          </p:cNvPr>
          <p:cNvSpPr/>
          <p:nvPr/>
        </p:nvSpPr>
        <p:spPr>
          <a:xfrm rot="626698">
            <a:off x="4969465" y="3852363"/>
            <a:ext cx="3388312" cy="231207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215443-247E-56D2-29C9-0FAB91878D9C}"/>
              </a:ext>
            </a:extLst>
          </p:cNvPr>
          <p:cNvSpPr txBox="1"/>
          <p:nvPr/>
        </p:nvSpPr>
        <p:spPr>
          <a:xfrm rot="627278">
            <a:off x="5010921" y="3577595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Субсидия</a:t>
            </a:r>
          </a:p>
        </p:txBody>
      </p:sp>
    </p:spTree>
    <p:extLst>
      <p:ext uri="{BB962C8B-B14F-4D97-AF65-F5344CB8AC3E}">
        <p14:creationId xmlns:p14="http://schemas.microsoft.com/office/powerpoint/2010/main" val="232352340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223320" y="301481"/>
            <a:ext cx="9728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Изменение Закона о социальном заказе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0095F3-EB54-F656-32FB-0FD2EEAB80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02969" y="1552556"/>
            <a:ext cx="1569541" cy="10534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FAAB6A-4D62-C97E-9EAC-3653E1C22EF3}"/>
              </a:ext>
            </a:extLst>
          </p:cNvPr>
          <p:cNvSpPr txBox="1"/>
          <p:nvPr/>
        </p:nvSpPr>
        <p:spPr>
          <a:xfrm>
            <a:off x="612772" y="2764020"/>
            <a:ext cx="113388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9900FF"/>
                </a:solidFill>
                <a:latin typeface="Times New Roman" panose="02020603050405020304" pitchFamily="18" charset="0"/>
              </a:rPr>
              <a:t>ВАЖНО:</a:t>
            </a:r>
          </a:p>
          <a:p>
            <a:pPr algn="just"/>
            <a:r>
              <a:rPr lang="ru-RU" sz="2000" i="1" dirty="0">
                <a:solidFill>
                  <a:srgbClr val="9900FF"/>
                </a:solidFill>
                <a:latin typeface="Times New Roman" panose="02020603050405020304" pitchFamily="18" charset="0"/>
              </a:rPr>
              <a:t>В соответствии с частью 2.2 статьи 28 Закона о социальном заказе его положения </a:t>
            </a:r>
            <a:br>
              <a:rPr lang="ru-RU" sz="2000" i="1" dirty="0">
                <a:solidFill>
                  <a:srgbClr val="9900FF"/>
                </a:solidFill>
                <a:latin typeface="Times New Roman" panose="02020603050405020304" pitchFamily="18" charset="0"/>
              </a:rPr>
            </a:br>
            <a:r>
              <a:rPr lang="ru-RU" sz="2000" b="1" i="1" u="sng" dirty="0">
                <a:solidFill>
                  <a:srgbClr val="9900FF"/>
                </a:solidFill>
                <a:latin typeface="Times New Roman" panose="02020603050405020304" pitchFamily="18" charset="0"/>
              </a:rPr>
              <a:t>с 1 января 2023 года  </a:t>
            </a:r>
            <a:r>
              <a:rPr lang="ru-RU" sz="2000" i="1" dirty="0">
                <a:solidFill>
                  <a:srgbClr val="9900FF"/>
                </a:solidFill>
                <a:latin typeface="Times New Roman" panose="02020603050405020304" pitchFamily="18" charset="0"/>
              </a:rPr>
              <a:t>применяются в субъектах Российской Федерации, в которых осуществляется внедрение Целевой модели развития региональных систем дополнительного образования детей, и действуют до 1 января 2025 года в отношении государственного (муниципального) социального заказа на 2023 - 2024 годы на реализацию дополнительных общеразвивающих программ для детей.</a:t>
            </a:r>
            <a:endParaRPr lang="ru-RU" sz="2000" b="0" i="1" dirty="0">
              <a:solidFill>
                <a:srgbClr val="9900FF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1428AF-E23F-3197-9319-38D544FB8D03}"/>
              </a:ext>
            </a:extLst>
          </p:cNvPr>
          <p:cNvSpPr txBox="1"/>
          <p:nvPr/>
        </p:nvSpPr>
        <p:spPr>
          <a:xfrm>
            <a:off x="240342" y="1471815"/>
            <a:ext cx="89834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Статья 3 Федерального закона № 568-ФЗ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предусматривает внесение в Закон о социальном заказе положений, регламентирующих порядок исполнения социальных заказов по реализация дополнительных общеобразовательных программ</a:t>
            </a:r>
            <a:br>
              <a:rPr lang="ru-RU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9F4C8-6190-41ED-99BD-3937127C4A66}"/>
              </a:ext>
            </a:extLst>
          </p:cNvPr>
          <p:cNvSpPr txBox="1"/>
          <p:nvPr/>
        </p:nvSpPr>
        <p:spPr>
          <a:xfrm>
            <a:off x="152019" y="5400355"/>
            <a:ext cx="120399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>
                <a:solidFill>
                  <a:srgbClr val="CC3399"/>
                </a:solidFill>
              </a:rPr>
              <a:t>Апробация социального заказа обязательна для всех субъектов, внедряющих ЦМ ДОД, независимо от года внедрения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F0957776-A5E9-4E95-B892-EA9216930D3C}"/>
              </a:ext>
            </a:extLst>
          </p:cNvPr>
          <p:cNvSpPr/>
          <p:nvPr/>
        </p:nvSpPr>
        <p:spPr>
          <a:xfrm>
            <a:off x="5730576" y="4669654"/>
            <a:ext cx="1100831" cy="745725"/>
          </a:xfrm>
          <a:prstGeom prst="downArrow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133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223320" y="301481"/>
            <a:ext cx="9728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Обязанность по принятию решения об апробации СЗ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0095F3-EB54-F656-32FB-0FD2EEAB80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29098" y="1685803"/>
            <a:ext cx="1569541" cy="10534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FAAB6A-4D62-C97E-9EAC-3653E1C22EF3}"/>
              </a:ext>
            </a:extLst>
          </p:cNvPr>
          <p:cNvSpPr txBox="1"/>
          <p:nvPr/>
        </p:nvSpPr>
        <p:spPr>
          <a:xfrm>
            <a:off x="461852" y="1585047"/>
            <a:ext cx="962318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>
                <a:solidFill>
                  <a:srgbClr val="9900FF"/>
                </a:solidFill>
                <a:latin typeface="Times New Roman" panose="02020603050405020304" pitchFamily="18" charset="0"/>
              </a:rPr>
              <a:t>Часть 3 статьи 28 Закона о социальном заказе в новой редакции обуславливает необходимость утверждения решений об организации оказания государственных (муниципальных) услуг в социальной сфере </a:t>
            </a:r>
            <a:r>
              <a:rPr lang="ru-RU" sz="2800" b="1" i="1" dirty="0">
                <a:solidFill>
                  <a:srgbClr val="9900FF"/>
                </a:solidFill>
                <a:latin typeface="Times New Roman" panose="02020603050405020304" pitchFamily="18" charset="0"/>
              </a:rPr>
              <a:t>для случая реализации дополнительных общеразвивающих программ для детей</a:t>
            </a:r>
            <a:r>
              <a:rPr lang="ru-RU" sz="2800" i="1" dirty="0">
                <a:solidFill>
                  <a:srgbClr val="9900FF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i="1" u="sng" dirty="0">
                <a:solidFill>
                  <a:srgbClr val="9900FF"/>
                </a:solidFill>
                <a:latin typeface="Times New Roman" panose="02020603050405020304" pitchFamily="18" charset="0"/>
              </a:rPr>
              <a:t>ДО 31 ЯНВАРЯ 2023 ГОДА</a:t>
            </a:r>
            <a:endParaRPr lang="ru-RU" sz="2800" b="1" i="1" u="sng" dirty="0">
              <a:solidFill>
                <a:srgbClr val="9900FF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9F4C8-6190-41ED-99BD-3937127C4A66}"/>
              </a:ext>
            </a:extLst>
          </p:cNvPr>
          <p:cNvSpPr txBox="1"/>
          <p:nvPr/>
        </p:nvSpPr>
        <p:spPr>
          <a:xfrm>
            <a:off x="2512079" y="4357575"/>
            <a:ext cx="955401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CC3399"/>
                </a:solidFill>
              </a:rPr>
              <a:t>Принятие указанного решения осуществляется путем издания правового акта высшего исполнительного органа власти (правового акта местной администрации)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A49D884-CB38-4AE2-B392-37C57D58EB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7054" y="4580891"/>
            <a:ext cx="1815809" cy="182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7969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223320" y="301481"/>
            <a:ext cx="9728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Обязанность по принятию решения об апробации СЗ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0095F3-EB54-F656-32FB-0FD2EEAB80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29098" y="1685803"/>
            <a:ext cx="1569541" cy="10534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C9F4C8-6190-41ED-99BD-3937127C4A66}"/>
              </a:ext>
            </a:extLst>
          </p:cNvPr>
          <p:cNvSpPr txBox="1"/>
          <p:nvPr/>
        </p:nvSpPr>
        <p:spPr>
          <a:xfrm>
            <a:off x="461852" y="1867804"/>
            <a:ext cx="955401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CC3399"/>
                </a:solidFill>
              </a:rPr>
              <a:t>Решение об апробации социального заказа должно соответствовать Общим требованиям, установленным постановлением Правительства Российской Федерации от 13.10.2020 № 1678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F4124D-F76C-4BC4-B902-4168103E109B}"/>
              </a:ext>
            </a:extLst>
          </p:cNvPr>
          <p:cNvSpPr txBox="1"/>
          <p:nvPr/>
        </p:nvSpPr>
        <p:spPr>
          <a:xfrm>
            <a:off x="525935" y="4264255"/>
            <a:ext cx="110150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rgbClr val="99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2023 году заключение соглашений (дополнительных соглашений к соглашениям) с Минфином России не осуществляется, соответственно пункт 2 Общих требований не применяется</a:t>
            </a:r>
            <a:endParaRPr lang="ru-RU" sz="3200" b="1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9910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285702" y="132382"/>
            <a:ext cx="9728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Обязанность по утверждению порядка формирования социальных заказов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0095F3-EB54-F656-32FB-0FD2EEAB80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29098" y="1685803"/>
            <a:ext cx="1569541" cy="10534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FAAB6A-4D62-C97E-9EAC-3653E1C22EF3}"/>
              </a:ext>
            </a:extLst>
          </p:cNvPr>
          <p:cNvSpPr txBox="1"/>
          <p:nvPr/>
        </p:nvSpPr>
        <p:spPr>
          <a:xfrm>
            <a:off x="461852" y="1585047"/>
            <a:ext cx="96231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>
                <a:solidFill>
                  <a:srgbClr val="99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2800" i="1" dirty="0">
                <a:solidFill>
                  <a:srgbClr val="99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осударственные (муниципальные) социальные заказы на реализацию дополнительных общеразвивающих программ для детей на 2023 - 2024 годы утверждаются в срок </a:t>
            </a:r>
            <a:r>
              <a:rPr lang="ru-RU" sz="2800" b="1" i="1" u="sng" dirty="0">
                <a:solidFill>
                  <a:srgbClr val="99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1 марта 2023 г. </a:t>
            </a:r>
            <a:r>
              <a:rPr lang="ru-RU" sz="2800" i="1" dirty="0">
                <a:solidFill>
                  <a:srgbClr val="99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(часть 3 статьи 6 Федерального закона № 568-ФЗ)</a:t>
            </a:r>
            <a:endParaRPr lang="ru-RU" dirty="0">
              <a:solidFill>
                <a:srgbClr val="9900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9F4C8-6190-41ED-99BD-3937127C4A66}"/>
              </a:ext>
            </a:extLst>
          </p:cNvPr>
          <p:cNvSpPr txBox="1"/>
          <p:nvPr/>
        </p:nvSpPr>
        <p:spPr>
          <a:xfrm>
            <a:off x="2023807" y="3523074"/>
            <a:ext cx="95540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CC3399"/>
                </a:solidFill>
              </a:rPr>
              <a:t>Утверждение социальных заказов должно осуществляться в порядке, установленном высшим исполнительным органом государственной власти субъекта РФ (муниципальным правовым актом местной администрации)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A49D884-CB38-4AE2-B392-37C57D58EB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7054" y="4580891"/>
            <a:ext cx="1815809" cy="182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4076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455886" y="105488"/>
            <a:ext cx="973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Изменения в механизме финансирования в системе социального заказа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9ADB95-F5FD-CE40-6FD3-D397E432E69A}"/>
              </a:ext>
            </a:extLst>
          </p:cNvPr>
          <p:cNvSpPr txBox="1"/>
          <p:nvPr/>
        </p:nvSpPr>
        <p:spPr>
          <a:xfrm>
            <a:off x="4203348" y="1518569"/>
            <a:ext cx="7987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A22E81"/>
                </a:solidFill>
              </a:rPr>
              <a:t>В системе социального заказа механизм финансирования упрощается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BB32AD2-1260-0CC3-5498-8256F0B7AC6D}"/>
              </a:ext>
            </a:extLst>
          </p:cNvPr>
          <p:cNvSpPr/>
          <p:nvPr/>
        </p:nvSpPr>
        <p:spPr>
          <a:xfrm>
            <a:off x="1086824" y="2723729"/>
            <a:ext cx="3621741" cy="8361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35DBF3D-DD86-9DBA-9834-46D6F5D720C9}"/>
              </a:ext>
            </a:extLst>
          </p:cNvPr>
          <p:cNvSpPr/>
          <p:nvPr/>
        </p:nvSpPr>
        <p:spPr>
          <a:xfrm>
            <a:off x="1093694" y="4568733"/>
            <a:ext cx="3621741" cy="44094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873C82B5-F528-C830-0040-1D742D119B9B}"/>
              </a:ext>
            </a:extLst>
          </p:cNvPr>
          <p:cNvSpPr/>
          <p:nvPr/>
        </p:nvSpPr>
        <p:spPr>
          <a:xfrm>
            <a:off x="1100271" y="5289115"/>
            <a:ext cx="3621741" cy="79880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CF90DC-B2B7-745D-4A6D-5548BD8DD4C5}"/>
              </a:ext>
            </a:extLst>
          </p:cNvPr>
          <p:cNvSpPr txBox="1"/>
          <p:nvPr/>
        </p:nvSpPr>
        <p:spPr>
          <a:xfrm>
            <a:off x="1337835" y="2739068"/>
            <a:ext cx="3146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Муниципальные учреждения (бюджетные и автономные)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BC798DF-D027-EF7E-7CB5-D72F71A2161D}"/>
              </a:ext>
            </a:extLst>
          </p:cNvPr>
          <p:cNvSpPr txBox="1"/>
          <p:nvPr/>
        </p:nvSpPr>
        <p:spPr>
          <a:xfrm>
            <a:off x="1407457" y="4588063"/>
            <a:ext cx="328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Некоммерческие учреждения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0A2177-C93C-A1F6-4426-2CE796AB3489}"/>
              </a:ext>
            </a:extLst>
          </p:cNvPr>
          <p:cNvSpPr txBox="1"/>
          <p:nvPr/>
        </p:nvSpPr>
        <p:spPr>
          <a:xfrm>
            <a:off x="825505" y="5335366"/>
            <a:ext cx="4185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Индивидуальные предприниматели, частные учреждения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07899395-8924-071E-6BA2-8FFBB645C7ED}"/>
              </a:ext>
            </a:extLst>
          </p:cNvPr>
          <p:cNvSpPr/>
          <p:nvPr/>
        </p:nvSpPr>
        <p:spPr>
          <a:xfrm>
            <a:off x="1100271" y="3655702"/>
            <a:ext cx="3621741" cy="8361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CCFC4F-747E-D6FD-A029-1470C8EEB5FB}"/>
              </a:ext>
            </a:extLst>
          </p:cNvPr>
          <p:cNvSpPr txBox="1"/>
          <p:nvPr/>
        </p:nvSpPr>
        <p:spPr>
          <a:xfrm>
            <a:off x="1331258" y="3723288"/>
            <a:ext cx="3146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Государственные учреждения (бюджетные и автономные)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4CCE1173-C88E-9D94-A8FE-999882B34874}"/>
              </a:ext>
            </a:extLst>
          </p:cNvPr>
          <p:cNvSpPr/>
          <p:nvPr/>
        </p:nvSpPr>
        <p:spPr>
          <a:xfrm>
            <a:off x="7483437" y="2655242"/>
            <a:ext cx="3621741" cy="343267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56B5D9-F53C-B626-A22C-E4EA5EBD18FA}"/>
              </a:ext>
            </a:extLst>
          </p:cNvPr>
          <p:cNvSpPr txBox="1"/>
          <p:nvPr/>
        </p:nvSpPr>
        <p:spPr>
          <a:xfrm>
            <a:off x="7620000" y="2958353"/>
            <a:ext cx="33169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Субсидия из бюджета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Предоставляется на основании заключенного соглашения.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Рассчитывается на основании нормативных затрат и объема оказания услуги.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Целевое использование определяется достижением показателей, установленных в соглашении.</a:t>
            </a:r>
          </a:p>
        </p:txBody>
      </p:sp>
      <p:sp>
        <p:nvSpPr>
          <p:cNvPr id="21" name="Правая круглая скобка 20">
            <a:extLst>
              <a:ext uri="{FF2B5EF4-FFF2-40B4-BE49-F238E27FC236}">
                <a16:creationId xmlns:a16="http://schemas.microsoft.com/office/drawing/2014/main" id="{9F9C3305-68E9-74A2-5E57-7515DFB6D449}"/>
              </a:ext>
            </a:extLst>
          </p:cNvPr>
          <p:cNvSpPr/>
          <p:nvPr/>
        </p:nvSpPr>
        <p:spPr>
          <a:xfrm>
            <a:off x="4823012" y="2958353"/>
            <a:ext cx="654423" cy="2886239"/>
          </a:xfrm>
          <a:prstGeom prst="rightBracket">
            <a:avLst/>
          </a:prstGeom>
          <a:ln w="38100">
            <a:solidFill>
              <a:srgbClr val="B21E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вправо 21">
            <a:extLst>
              <a:ext uri="{FF2B5EF4-FFF2-40B4-BE49-F238E27FC236}">
                <a16:creationId xmlns:a16="http://schemas.microsoft.com/office/drawing/2014/main" id="{4318AA94-FC32-5512-4C61-12DE1079A2AA}"/>
              </a:ext>
            </a:extLst>
          </p:cNvPr>
          <p:cNvSpPr/>
          <p:nvPr/>
        </p:nvSpPr>
        <p:spPr>
          <a:xfrm>
            <a:off x="5613998" y="3935506"/>
            <a:ext cx="1772920" cy="830822"/>
          </a:xfrm>
          <a:prstGeom prst="rightArrow">
            <a:avLst/>
          </a:prstGeom>
          <a:solidFill>
            <a:srgbClr val="A22E81"/>
          </a:solidFill>
          <a:ln>
            <a:solidFill>
              <a:srgbClr val="B21E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931FBF-4E6B-28E1-5B63-A59414CC77D2}"/>
              </a:ext>
            </a:extLst>
          </p:cNvPr>
          <p:cNvSpPr txBox="1"/>
          <p:nvPr/>
        </p:nvSpPr>
        <p:spPr>
          <a:xfrm>
            <a:off x="107574" y="1890057"/>
            <a:ext cx="9658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9900FF"/>
                </a:solidFill>
              </a:rPr>
              <a:t>КВР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b="1" i="1" dirty="0">
                <a:solidFill>
                  <a:srgbClr val="9900FF"/>
                </a:solidFill>
              </a:rPr>
              <a:t>614 /624</a:t>
            </a:r>
          </a:p>
          <a:p>
            <a:endParaRPr lang="ru-RU" sz="2400" b="1" i="1" dirty="0">
              <a:solidFill>
                <a:srgbClr val="9900FF"/>
              </a:solidFill>
            </a:endParaRPr>
          </a:p>
          <a:p>
            <a:endParaRPr lang="ru-RU" sz="2400" b="1" i="1" dirty="0">
              <a:solidFill>
                <a:srgbClr val="9900FF"/>
              </a:solidFill>
            </a:endParaRPr>
          </a:p>
          <a:p>
            <a:r>
              <a:rPr lang="ru-RU" sz="2400" b="1" i="1" dirty="0">
                <a:solidFill>
                  <a:srgbClr val="9900FF"/>
                </a:solidFill>
              </a:rPr>
              <a:t>635</a:t>
            </a:r>
          </a:p>
          <a:p>
            <a:endParaRPr lang="ru-RU" sz="2400" b="1" i="1" dirty="0">
              <a:solidFill>
                <a:srgbClr val="9900FF"/>
              </a:solidFill>
            </a:endParaRPr>
          </a:p>
          <a:p>
            <a:endParaRPr lang="ru-RU" sz="2400" b="1" i="1" dirty="0">
              <a:solidFill>
                <a:srgbClr val="9900FF"/>
              </a:solidFill>
            </a:endParaRPr>
          </a:p>
          <a:p>
            <a:r>
              <a:rPr lang="ru-RU" sz="2400" b="1" i="1" dirty="0">
                <a:solidFill>
                  <a:srgbClr val="9900FF"/>
                </a:solidFill>
              </a:rPr>
              <a:t>816</a:t>
            </a:r>
          </a:p>
        </p:txBody>
      </p:sp>
      <p:sp>
        <p:nvSpPr>
          <p:cNvPr id="25" name="Левая фигурная скобка 24">
            <a:extLst>
              <a:ext uri="{FF2B5EF4-FFF2-40B4-BE49-F238E27FC236}">
                <a16:creationId xmlns:a16="http://schemas.microsoft.com/office/drawing/2014/main" id="{6CCD767E-0B45-1D9E-26D8-5B4F83A79042}"/>
              </a:ext>
            </a:extLst>
          </p:cNvPr>
          <p:cNvSpPr/>
          <p:nvPr/>
        </p:nvSpPr>
        <p:spPr>
          <a:xfrm>
            <a:off x="825505" y="2863850"/>
            <a:ext cx="308987" cy="1255059"/>
          </a:xfrm>
          <a:prstGeom prst="leftBrace">
            <a:avLst/>
          </a:prstGeom>
          <a:ln w="19050">
            <a:solidFill>
              <a:srgbClr val="B21E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Левая фигурная скобка 26">
            <a:extLst>
              <a:ext uri="{FF2B5EF4-FFF2-40B4-BE49-F238E27FC236}">
                <a16:creationId xmlns:a16="http://schemas.microsoft.com/office/drawing/2014/main" id="{CD80023B-8DF1-3E6D-ED02-A391FE7F4480}"/>
              </a:ext>
            </a:extLst>
          </p:cNvPr>
          <p:cNvSpPr/>
          <p:nvPr/>
        </p:nvSpPr>
        <p:spPr>
          <a:xfrm>
            <a:off x="755129" y="4517558"/>
            <a:ext cx="308986" cy="584856"/>
          </a:xfrm>
          <a:prstGeom prst="leftBrace">
            <a:avLst/>
          </a:prstGeom>
          <a:ln w="19050">
            <a:solidFill>
              <a:srgbClr val="A22E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Левая фигурная скобка 30">
            <a:extLst>
              <a:ext uri="{FF2B5EF4-FFF2-40B4-BE49-F238E27FC236}">
                <a16:creationId xmlns:a16="http://schemas.microsoft.com/office/drawing/2014/main" id="{6F6BF9F4-A968-7F48-BF96-7D0E047025B0}"/>
              </a:ext>
            </a:extLst>
          </p:cNvPr>
          <p:cNvSpPr/>
          <p:nvPr/>
        </p:nvSpPr>
        <p:spPr>
          <a:xfrm>
            <a:off x="795768" y="5289116"/>
            <a:ext cx="386769" cy="900902"/>
          </a:xfrm>
          <a:prstGeom prst="leftBrace">
            <a:avLst/>
          </a:prstGeom>
          <a:ln w="19050">
            <a:solidFill>
              <a:srgbClr val="A22E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Рисунок 34" descr="Рубль">
            <a:extLst>
              <a:ext uri="{FF2B5EF4-FFF2-40B4-BE49-F238E27FC236}">
                <a16:creationId xmlns:a16="http://schemas.microsoft.com/office/drawing/2014/main" id="{49268FAE-2641-235B-6757-8AEC94559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01886" y="14106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6540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60556A-1C4F-D786-D877-17F5A5914D9F}"/>
              </a:ext>
            </a:extLst>
          </p:cNvPr>
          <p:cNvSpPr txBox="1"/>
          <p:nvPr/>
        </p:nvSpPr>
        <p:spPr>
          <a:xfrm>
            <a:off x="2223320" y="301481"/>
            <a:ext cx="9728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Обязанность по утверждению социальных заказов в срок до 1 марта 2023 года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0095F3-EB54-F656-32FB-0FD2EEAB80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1906" y="1452899"/>
            <a:ext cx="1569541" cy="10534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3DC08F-70DA-938B-37CB-B34D523A21B4}"/>
              </a:ext>
            </a:extLst>
          </p:cNvPr>
          <p:cNvSpPr txBox="1"/>
          <p:nvPr/>
        </p:nvSpPr>
        <p:spPr>
          <a:xfrm>
            <a:off x="1711158" y="2831787"/>
            <a:ext cx="9728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B21E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6 ФЗ от 13.07.2020 № 189-ФЗ </a:t>
            </a:r>
            <a:r>
              <a:rPr lang="ru-RU" sz="2400" b="1" dirty="0">
                <a:solidFill>
                  <a:srgbClr val="B21EA7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 О государственном (муниципальном) социальном заказе на оказание государственных (муниципальных) услуг в социальной сфере»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FAAB6A-4D62-C97E-9EAC-3653E1C22EF3}"/>
              </a:ext>
            </a:extLst>
          </p:cNvPr>
          <p:cNvSpPr txBox="1"/>
          <p:nvPr/>
        </p:nvSpPr>
        <p:spPr>
          <a:xfrm>
            <a:off x="482589" y="4148305"/>
            <a:ext cx="693122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0" i="1" dirty="0">
                <a:solidFill>
                  <a:srgbClr val="9900FF"/>
                </a:solidFill>
                <a:effectLst/>
                <a:latin typeface="Times New Roman" panose="02020603050405020304" pitchFamily="18" charset="0"/>
              </a:rPr>
              <a:t>Государственный (муниципальный) социальный заказ формируется на срок, соответствующий сроку (предельному сроку) оказания государственной (муниципальной) услуги в социальной сфере, установленному в соответствии с законодательством Российской Федерации.</a:t>
            </a:r>
          </a:p>
          <a:p>
            <a:pPr algn="just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72D598-435C-53C5-B1BD-3F905D0744D0}"/>
              </a:ext>
            </a:extLst>
          </p:cNvPr>
          <p:cNvSpPr txBox="1"/>
          <p:nvPr/>
        </p:nvSpPr>
        <p:spPr>
          <a:xfrm>
            <a:off x="7727576" y="4925614"/>
            <a:ext cx="25205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 учебный год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1428AF-E23F-3197-9319-38D544FB8D03}"/>
              </a:ext>
            </a:extLst>
          </p:cNvPr>
          <p:cNvSpPr txBox="1"/>
          <p:nvPr/>
        </p:nvSpPr>
        <p:spPr>
          <a:xfrm>
            <a:off x="2595749" y="1263626"/>
            <a:ext cx="89834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частью 3 статьи 6 Федерального закона № 568-ФЗ уполномоченным органам необходимо утвердить государственные (муниципальные) социальные заказы на реализацию дополнительных общеразвивающих программ для детей на 2023 - 2024 годы в срок </a:t>
            </a:r>
            <a:r>
              <a:rPr lang="ru-RU" sz="1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1 марта 2023 г.</a:t>
            </a:r>
            <a:br>
              <a:rPr lang="ru-R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51420282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B8D5A9-5A3B-434A-A5D0-43D7D30CC141}"/>
              </a:ext>
            </a:extLst>
          </p:cNvPr>
          <p:cNvSpPr/>
          <p:nvPr/>
        </p:nvSpPr>
        <p:spPr>
          <a:xfrm>
            <a:off x="-1" y="275"/>
            <a:ext cx="12190902" cy="1218322"/>
          </a:xfrm>
          <a:prstGeom prst="rect">
            <a:avLst/>
          </a:prstGeom>
          <a:solidFill>
            <a:srgbClr val="723D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5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26C5C5E-AE0D-442E-9483-76B7B529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75"/>
            <a:ext cx="2816286" cy="1648852"/>
          </a:xfrm>
          <a:prstGeom prst="rect">
            <a:avLst/>
          </a:prstGeom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323B062-92A6-4AB5-B15D-292EFA4F52B2}"/>
              </a:ext>
            </a:extLst>
          </p:cNvPr>
          <p:cNvCxnSpPr/>
          <p:nvPr/>
        </p:nvCxnSpPr>
        <p:spPr>
          <a:xfrm>
            <a:off x="1324389" y="2598080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1C433E6-BFED-470F-B758-3BA9C2DE52D2}"/>
              </a:ext>
            </a:extLst>
          </p:cNvPr>
          <p:cNvCxnSpPr/>
          <p:nvPr/>
        </p:nvCxnSpPr>
        <p:spPr>
          <a:xfrm>
            <a:off x="1324389" y="3723224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4A51807-038C-4775-8AFA-31612647C419}"/>
              </a:ext>
            </a:extLst>
          </p:cNvPr>
          <p:cNvCxnSpPr/>
          <p:nvPr/>
        </p:nvCxnSpPr>
        <p:spPr>
          <a:xfrm>
            <a:off x="1324389" y="4766328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F68150-878E-4D63-9A56-E14EDCE72220}"/>
              </a:ext>
            </a:extLst>
          </p:cNvPr>
          <p:cNvCxnSpPr/>
          <p:nvPr/>
        </p:nvCxnSpPr>
        <p:spPr>
          <a:xfrm>
            <a:off x="1324389" y="5844592"/>
            <a:ext cx="386769" cy="0"/>
          </a:xfrm>
          <a:prstGeom prst="line">
            <a:avLst/>
          </a:prstGeom>
          <a:noFill/>
          <a:ln w="38100" cap="flat">
            <a:solidFill>
              <a:schemeClr val="bg1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A3DC08F-70DA-938B-37CB-B34D523A21B4}"/>
              </a:ext>
            </a:extLst>
          </p:cNvPr>
          <p:cNvSpPr txBox="1"/>
          <p:nvPr/>
        </p:nvSpPr>
        <p:spPr>
          <a:xfrm>
            <a:off x="6508576" y="3096640"/>
            <a:ext cx="5443082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99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 социального заказа утверждена Постановлением Правительства Российской Федерации от 15.10.2020 г. № 1694</a:t>
            </a:r>
          </a:p>
          <a:p>
            <a:pPr algn="ctr"/>
            <a:endParaRPr lang="ru-RU" sz="1900" dirty="0">
              <a:solidFill>
                <a:srgbClr val="9900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41EC1F-63D6-4975-B458-6BF5C56ABA69}"/>
              </a:ext>
            </a:extLst>
          </p:cNvPr>
          <p:cNvSpPr txBox="1"/>
          <p:nvPr/>
        </p:nvSpPr>
        <p:spPr>
          <a:xfrm>
            <a:off x="2223320" y="301481"/>
            <a:ext cx="9728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Обязанность по утверждению социальных заказов в срок до 1 марта 2023 года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5D22AF1-9A32-9CDA-5624-6C5406E4EC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9337" y="3603100"/>
            <a:ext cx="1815809" cy="18223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5530997-3436-9B8F-3901-26C8D5B6081B}"/>
              </a:ext>
            </a:extLst>
          </p:cNvPr>
          <p:cNvSpPr txBox="1"/>
          <p:nvPr/>
        </p:nvSpPr>
        <p:spPr>
          <a:xfrm>
            <a:off x="-234590" y="5639403"/>
            <a:ext cx="350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Уполномоченный орган</a:t>
            </a: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F0698F77-D79B-6F29-32AE-1B789C48B3D0}"/>
              </a:ext>
            </a:extLst>
          </p:cNvPr>
          <p:cNvSpPr/>
          <p:nvPr/>
        </p:nvSpPr>
        <p:spPr>
          <a:xfrm>
            <a:off x="2658105" y="4580377"/>
            <a:ext cx="1424936" cy="234600"/>
          </a:xfrm>
          <a:prstGeom prst="rightArrow">
            <a:avLst/>
          </a:prstGeom>
          <a:solidFill>
            <a:srgbClr val="7F3F9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159B6DC-26C8-1801-56FC-72C1BCEB98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87928" y="3789859"/>
            <a:ext cx="1132785" cy="162593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D95A691-4975-F2B9-52A5-106F25E1404B}"/>
              </a:ext>
            </a:extLst>
          </p:cNvPr>
          <p:cNvSpPr txBox="1"/>
          <p:nvPr/>
        </p:nvSpPr>
        <p:spPr>
          <a:xfrm>
            <a:off x="3699115" y="5659355"/>
            <a:ext cx="2522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Социальный заказ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BB9430-35A5-6860-2CD1-96B15BC8F1AB}"/>
              </a:ext>
            </a:extLst>
          </p:cNvPr>
          <p:cNvSpPr txBox="1"/>
          <p:nvPr/>
        </p:nvSpPr>
        <p:spPr>
          <a:xfrm>
            <a:off x="1517773" y="1568824"/>
            <a:ext cx="9571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B21E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социальном заказе необходимо указать уникальный реестровый номер услуги, согласно регионального перечня</a:t>
            </a:r>
          </a:p>
        </p:txBody>
      </p:sp>
    </p:spTree>
    <p:extLst>
      <p:ext uri="{BB962C8B-B14F-4D97-AF65-F5344CB8AC3E}">
        <p14:creationId xmlns:p14="http://schemas.microsoft.com/office/powerpoint/2010/main" val="275027510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559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PT_Russia Text</vt:lpstr>
      <vt:lpstr>Tahoma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Привлечение негосударственного сектора</dc:title>
  <dc:creator>Ксения Архипова</dc:creator>
  <cp:lastModifiedBy>Mad MaXXX</cp:lastModifiedBy>
  <cp:revision>13</cp:revision>
  <dcterms:created xsi:type="dcterms:W3CDTF">2022-11-24T19:06:09Z</dcterms:created>
  <dcterms:modified xsi:type="dcterms:W3CDTF">2023-01-16T06:21:11Z</dcterms:modified>
</cp:coreProperties>
</file>