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9" r:id="rId3"/>
    <p:sldId id="281" r:id="rId4"/>
    <p:sldId id="280" r:id="rId5"/>
    <p:sldId id="258" r:id="rId6"/>
    <p:sldId id="260" r:id="rId7"/>
    <p:sldId id="287" r:id="rId8"/>
    <p:sldId id="284" r:id="rId9"/>
    <p:sldId id="289" r:id="rId10"/>
    <p:sldId id="285" r:id="rId11"/>
    <p:sldId id="290" r:id="rId12"/>
    <p:sldId id="286" r:id="rId13"/>
    <p:sldId id="295" r:id="rId14"/>
    <p:sldId id="282" r:id="rId15"/>
    <p:sldId id="299" r:id="rId16"/>
    <p:sldId id="296" r:id="rId17"/>
    <p:sldId id="300" r:id="rId18"/>
    <p:sldId id="29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D3EBCB"/>
    <a:srgbClr val="B9E1AD"/>
    <a:srgbClr val="D4ECCC"/>
    <a:srgbClr val="E1F1DB"/>
    <a:srgbClr val="B0DBA1"/>
    <a:srgbClr val="DDDDD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8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275A0-337D-4D54-866D-9386E4F0CD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1514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1325-9F79-4338-A606-66E4A412FF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320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6645F-4B93-4101-B119-CDC59D1EE5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637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5FCE8-7962-47CE-A5A4-48C5FFDEC9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501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D2491-AB0E-44BE-A095-ACB9F2391D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852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2FFF8-ECEF-4109-BB95-BE042FF56C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724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2C0E-692F-4C7F-B5FB-06D2A3932F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245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CDD26-DBBF-479B-A9FA-E9A0E46B53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78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73F84-6DE0-4833-8432-A7CAFA0D35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181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C740F-8BEF-4A32-BCBE-9ECC83F3C3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563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06732-4E35-4E3D-B2A3-B720B33C80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44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6C9ABB92-7166-4D21-83DA-596A9C157DC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561654" y="1268760"/>
            <a:ext cx="8207375" cy="3024535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/>
          <a:p>
            <a:pPr indent="0"/>
            <a:r>
              <a:rPr lang="en-US" sz="3600" b="1" dirty="0" err="1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Обществознание</a:t>
            </a:r>
            <a:r>
              <a:rPr lang="en-US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. </a:t>
            </a:r>
            <a:r>
              <a:rPr lang="ru-RU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/>
            </a:r>
            <a:br>
              <a:rPr lang="ru-RU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</a:br>
            <a:r>
              <a:rPr lang="ru-RU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Определение терминов и понятий</a:t>
            </a:r>
            <a:r>
              <a:rPr lang="ru-RU" sz="3600" b="1" dirty="0" smtClean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/>
            </a:r>
            <a:br>
              <a:rPr lang="ru-RU" sz="3600" b="1" dirty="0" smtClean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</a:b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(</a:t>
            </a:r>
            <a:r>
              <a:rPr lang="en-US" sz="3600" b="1" dirty="0" err="1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задание</a:t>
            </a:r>
            <a:r>
              <a:rPr lang="en-US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20</a:t>
            </a:r>
            <a:r>
              <a:rPr lang="en-US" sz="3600" b="1" dirty="0" smtClean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>)</a:t>
            </a:r>
            <a:r>
              <a:rPr lang="en-US" altLang="en-US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  <a:t/>
            </a:r>
            <a:br>
              <a:rPr lang="en-US" altLang="en-US" sz="3600" b="1" dirty="0"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ea typeface="SimSun" panose="02010600030101010101" pitchFamily="2" charset="-122"/>
                <a:cs typeface="Times New Roman" panose="02020603050405020304" charset="0"/>
              </a:rPr>
            </a:br>
            <a:endParaRPr lang="ru-RU" altLang="ru-RU" sz="3600" b="1" dirty="0">
              <a:solidFill>
                <a:srgbClr val="006600"/>
              </a:solidFill>
            </a:endParaRP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539552" y="4507706"/>
            <a:ext cx="5184775" cy="1081088"/>
          </a:xfrm>
          <a:gradFill rotWithShape="1">
            <a:gsLst>
              <a:gs pos="0">
                <a:srgbClr val="B0DBA1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истории и обществознания</a:t>
            </a:r>
          </a:p>
          <a:p>
            <a:pPr algn="l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«Залесская школа»</a:t>
            </a:r>
          </a:p>
          <a:p>
            <a:pPr algn="l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Желай Г.М.</a:t>
            </a:r>
          </a:p>
          <a:p>
            <a:endParaRPr lang="ru-RU" altLang="ru-RU" sz="2800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pic>
        <p:nvPicPr>
          <p:cNvPr id="2053" name="Picture 5" descr="ЕГЭ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590800" cy="1728788"/>
          </a:xfrm>
          <a:prstGeom prst="rect">
            <a:avLst/>
          </a:prstGeom>
          <a:noFill/>
          <a:ln w="9525">
            <a:solidFill>
              <a:srgbClr val="00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3"/>
          <p:cNvSpPr txBox="1">
            <a:spLocks/>
          </p:cNvSpPr>
          <p:nvPr/>
        </p:nvSpPr>
        <p:spPr bwMode="auto">
          <a:xfrm>
            <a:off x="1691680" y="248332"/>
            <a:ext cx="5904656" cy="876412"/>
          </a:xfrm>
          <a:prstGeom prst="rect">
            <a:avLst/>
          </a:prstGeom>
          <a:gradFill rotWithShape="1">
            <a:gsLst>
              <a:gs pos="0">
                <a:srgbClr val="B0DBA1"/>
              </a:gs>
              <a:gs pos="100000">
                <a:schemeClr val="bg1"/>
              </a:gs>
            </a:gsLst>
            <a:lin ang="5400000" scaled="1"/>
          </a:gradFill>
          <a:ln>
            <a:solidFill>
              <a:srgbClr val="0066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«Залесская школа»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445624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вариант задания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Прочитайте данный ниже текст, в котором пропущены некоторые слова. Выберите из предложенного списка слова, которые нужно вставить на место пропусков. Учтите, что в списке слова даны в именительном падеже, и каждое слово можно использовать только один раз. Также обратите внимание на том, что в списке дано больше слов, чем Вам будет нужно для заполнения пропусков. Занесите в таблицу под каждой буквой номер выбранного вами слова.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«Формирование _________(А) труда может сопровождаться конфликтами между работодателями и наёмными работниками. Основным методом защиты интересов _____(Б) является создание профессиональных союзов, которые ведут переговоры от имени всех входящих в их состав людей. Профессиональные союзы обычно стараются добиться улучшения условий и повышения ____(В) своих членов, а также увеличения их заработной платы. Это делает работу для членов профсоюза более приятной и выгодной, но одновременно сужает______(Г) занятости и ведёт к росту цены товаров для покупателей, если величина прибыли в цене товара не снижается. Заработная плата не должна опускаться ниже минимального уровня, основой расчёта которого является ___(Д). Минимальная заработная плата устанавливается и меняется____________(Е) власти</a:t>
            </a:r>
            <a:r>
              <a:rPr lang="ru-RU" sz="14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».</a:t>
            </a:r>
            <a:endParaRPr lang="ru-RU" sz="14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Варианты ответов: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1.Безработица</a:t>
            </a: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Наемные работники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3 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Безопасность труда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4.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Рыночная цена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5.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Прожиточный минимум.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6.Специальность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7. 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Трудовой кодекс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8.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Экономические границы</a:t>
            </a: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9.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Законодательные </a:t>
            </a:r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органы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79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вариант задания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«Формирование _________(А) труда может сопровождаться конфликтами между работодателями и наёмными работниками. Основным методом защиты интересов _____(Б) является создание профессиональных союзов, которые ведут переговоры от имени всех входящих в их состав людей. Профессиональные союзы обычно стараются добиться улучшения условий и повышения ____(В) своих членов, а также увеличения их заработной платы. Это делает работу для членов профсоюза более приятной и выгодной, но одновременно сужает______(Г) занятости и ведёт к росту цены товаров для покупателей, если величина прибыли в цене товара не снижается. Заработная плата не должна опускаться ниже минимального уровня, основой расчёта которого является ___(Д). Минимальная заработная плата устанавливается и меняется____________(Е) власти».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Варианты ответов: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1.Безработица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Наемные работники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3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Безопасность труда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4.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Рыночная цена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5.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Прожиточный минимум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6.Специальность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7. 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Трудовой кодекс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8.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Экономические границы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9.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Законодательные органы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	Б	В	Г	Д	Е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	2	3	8	5	9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56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вариант задания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«______(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приобретается с рождением человека и прекращается с его смертью. Полная ________(Б) возникает с наступления совершеннолетия (с 18 лет) или ранее, в случае вступления в брак до 18 лет. Законные представители несут имущественную ответственность за несовершеннолетних, не достигших 14 лет, по всем сделкам, если не докажут, что обязательство было нарушено не по их_________(В). Законные представители отвечают за вред, причинённый_________(Г). По заявлению родителей________(Д) может ограничить или лишить несовершеннолетнего в возрасте от 14 до 18 лет права самостоятельно распоряжаться своим заработком, стипендией, иными доходами. Гражданин, злоупотребляющий спиртными напитками или наркотическими средствами, если этим он ставит семью в тяжёлое материальное положение, может быть ограничен судом в дееспособности, по отношению к нему может быть установлено________(Е)».</a:t>
            </a: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Суд 2. Достигший совершеннолетия 3. Вина 4. Попечительство 5. Правоспособность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6.Деликтоспособность 7. Малолетний 8. Возможность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трудового договора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51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вариант задания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«______(А) приобретается с рождением человека и прекращается с его смертью. Полная ________(Б) возникает с наступления совершеннолетия (с 18 лет) или ранее, в случае вступления в брак до 18 лет. Законные представители несут имущественную ответственность за несовершеннолетних, не достигших 14 лет, по всем сделкам, если не докажут, что обязательство было нарушено не по их_________(В). Законные представители отвечают за вред, причинённый_________(Г). По заявлению родителей________(Д) может ограничить или лишить несовершеннолетнего в возрасте от 14 до 18 лет права самостоятельно распоряжаться своим заработком, стипендией, иными доходами. Гражданин, злоупотребляющий спиртными напитками или наркотическими средствами, если этим он ставит семью в тяжёлое материальное положение, может быть ограничен судом в дееспособности, по отношению к нему может быть установлено________(Е)».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Суд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Достигший совершеннолетия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Вина 4. Попечительство 5. Правоспособность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6.Деликтоспособность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Малолетний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Возможность заключения трудового договора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Дееспособность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	Б	В	Г	Д	Е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	9	3	7	1	4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4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вариант задания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__________(А) отражает социальное различие, неравенство и в соответствии с этим положение людей в обществе. В первобытном обществе ___________(Б) было незначительным, поэтому стратификация там почти отсутствовала. В сложных обществах социальный статус общественной группы зависит от величины _____________(В), уровня образования, доступа к власти, ___________(Г) занимаемой позиции. Возникли касты, затем — сословия, а позже — классы. В одних обществах переход из одной социальной ___________(Д) в другую запрещён. Есть общества, где такой переход ограничен, и есть общества, где он полностью разрешён. Свобода социальной __________(Е) определяет то, каким является общество — закрытым или открытым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1.Доход 2.Расслоение 3.Престиж 4.Уровень образования 5.Страта 6.Мобильность 7.Влияние8.Обязанности 9.Стратификация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39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вариант задания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«Социальная __________(А) отражает социальное различие, неравенство и в соответствии с этим положение людей в обществе. В первобытном обществе ___________(Б) было незначительным, поэтому стратификация там почти отсутствовала. В сложных обществах социальный статус общественной группы зависит от величины _____________(В), уровня образования, доступа к власти, ___________(Г) занимаемой позиции. Возникли касты, затем — сословия, а позже — классы. В одних обществах переход из одной социальной ___________(Д) в другую запрещён. Есть общества, где такой переход ограничен, и есть общества, где он полностью разрешён. Свобода социальной __________(Е) определяет то, каким является общество — закрытым или открытым».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1.Доход 2.Расслоение 3.Престиж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4.Уровень образования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5.Страта 6.Мобильность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7.Влияние8.Обязанности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9.Стратификация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	Б	В	Г	Д	Е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	2	1	3	5	6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04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вариант задания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«Учёные выделяют несколько групп глобальных проблем современного общества. Первая группа проблем связана с отношениями между странами. Устранение _______(А) экономического развития, сохранение мира — это одновременно решение и проблемы здоровья людей, и проблемы качества освоения природных ресурсов. Остановка________(Б) также предотвращает загрязнение природной среды в планетарном масштабе. Вторая группа включает в себя проблемы непосредственного______(В) природы и общества. Это, например, истощение________(Г) недр Земли и Мирового океана. В данном случае проблема природы и общества — это проблема биологических основ жизни опосредованных___________(Д). Третья группа проблем отражает взаимодействие человека и общества. К ним относят, например, проблемы __________(Е), здравоохранения, культурного наследия».</a:t>
            </a: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1.Народонаселение 2. Взаимопомощь 3.Гонка вооружений 4. Социум 5.Взаимодействие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6.Общественное развитие 7. Неравномерность 8.Социальные условия 9.Природные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59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вариант задания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«Учёные выделяют несколько групп глобальных проблем современного общества. Первая группа проблем связана с отношениями между странами. Устранение _______(А) экономического развития, сохранение мира — это одновременно решение и проблемы здоровья людей, и проблемы качества освоения природных ресурсов. Остановка________(Б) также предотвращает загрязнение природной среды в планетарном масштабе. Вторая группа включает в себя проблемы непосредственного______(В) природы и общества. Это, например, истощение________(Г) недр Земли и Мирового океана. В данном случае проблема природы и общества — это проблема биологических основ жизни опосредованных___________(Д). Третья группа проблем отражает взаимодействие человека и общества. К ним относят, например, проблемы __________(Е), здравоохранения, культурного наследия».</a:t>
            </a: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1.Народонаселение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Взаимопомощь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3.Гонка вооружений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Социум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5.Взаимодействие</a:t>
            </a: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6.Общественное развитие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Неравномерность 8.Социальные условия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9.Природные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</a:p>
          <a:p>
            <a:pPr marL="0" indent="0" algn="ctr">
              <a:buNone/>
            </a:pPr>
            <a:r>
              <a:rPr lang="ru-RU" sz="1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	Б	В	Г	Д	Е</a:t>
            </a:r>
          </a:p>
          <a:p>
            <a:pPr marL="0" indent="0" algn="ctr">
              <a:buNone/>
            </a:pPr>
            <a:r>
              <a:rPr lang="ru-RU" sz="1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	3	5	9	8	1</a:t>
            </a:r>
          </a:p>
          <a:p>
            <a:pPr marL="0" indent="0" algn="just"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07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789040"/>
            <a:ext cx="3664291" cy="245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81903" y="1772816"/>
            <a:ext cx="538641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00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Удачи и упорства </a:t>
            </a:r>
            <a:endParaRPr lang="ru-RU" sz="4000" b="1" dirty="0" smtClean="0">
              <a:solidFill>
                <a:srgbClr val="0066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подготовке </a:t>
            </a:r>
            <a:endParaRPr lang="ru-RU" sz="4000" b="1" dirty="0" smtClean="0">
              <a:solidFill>
                <a:srgbClr val="0066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 </a:t>
            </a:r>
            <a:r>
              <a:rPr lang="ru-RU" sz="4000" b="1" dirty="0">
                <a:solidFill>
                  <a:srgbClr val="00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ЕГЭ</a:t>
            </a:r>
          </a:p>
        </p:txBody>
      </p:sp>
    </p:spTree>
    <p:extLst>
      <p:ext uri="{BB962C8B-B14F-4D97-AF65-F5344CB8AC3E}">
        <p14:creationId xmlns:p14="http://schemas.microsoft.com/office/powerpoint/2010/main" val="292436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</a:t>
            </a:r>
            <a:r>
              <a:rPr lang="ru-RU" sz="23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Двадцатое </a:t>
            </a:r>
            <a:r>
              <a:rPr lang="ru-RU" sz="2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задание ЕГЭ по обществознанию – последнее из тестовой части экзамена. В нем приводится текст с пропущенными понятиями; задача экзаменующегося – найти в списке верное понятие для каждого пропуска.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3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</a:t>
            </a:r>
            <a:r>
              <a:rPr lang="ru-RU" sz="23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Основная </a:t>
            </a:r>
            <a:r>
              <a:rPr lang="ru-RU" sz="2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сложность заключается в том, что пропусков в тексте обычно 6, а вариантов для выбора приводится 9 – поэтому действовать методом исключения здесь не получится. К тому же варианты часто довольно близки между собой. Задание может относиться абсолютно к любой теме из курса обществознания, поэтому хорошо выполнить его можно лишь в том случае, если есть уверенные 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знания теории. </a:t>
            </a:r>
            <a:r>
              <a:rPr lang="ru-RU" sz="2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Однако в качестве подсказок могут выступить относящиеся к пропущенным слова в предложении – нередко с учетом их рода, числа можно хотя бы примерно определить, какое слово должно быть на месте пропуска: существительное или прилагательное, женского рода или мужского.</a:t>
            </a:r>
          </a:p>
          <a:p>
            <a:pPr marL="0"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424936" cy="413630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Коды проверяемых элементов содержания (по кодификатору):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Человек и общество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Экономика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Социальные отношения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Политика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Право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864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Кодификатор ЕГЭ 2021 г. ОБЩЕСТВОЗНАНИЕ, 11 класс. </a:t>
            </a:r>
          </a:p>
        </p:txBody>
      </p:sp>
    </p:spTree>
    <p:extLst>
      <p:ext uri="{BB962C8B-B14F-4D97-AF65-F5344CB8AC3E}">
        <p14:creationId xmlns:p14="http://schemas.microsoft.com/office/powerpoint/2010/main" val="33842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93205" y="1772816"/>
            <a:ext cx="8229600" cy="4525963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</a:t>
            </a:r>
            <a:endParaRPr lang="ru-RU" sz="2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Уровень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сложности 20 задания ЕГЭ по обществознанию оценивается как повышенный, максимально возможный балл – 2; он ставится при полном отсутствии ошибок. Если есть одна ошибка, ставится 1 балл, если допущено две ошибки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больше – 0 баллов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en-US" sz="2400" b="1" dirty="0" smtClean="0">
              <a:solidFill>
                <a:srgbClr val="193D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решение отводится примерно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минут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636912"/>
            <a:ext cx="756084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2656"/>
            <a:ext cx="2616200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016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Алгоритм </a:t>
            </a:r>
            <a:r>
              <a:rPr lang="ru-RU" sz="36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выполнения задания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altLang="ru-RU" sz="4000" b="1" dirty="0">
              <a:solidFill>
                <a:srgbClr val="006600"/>
              </a:solidFill>
            </a:endParaRP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323850" y="1600200"/>
            <a:ext cx="8424863" cy="4525963"/>
          </a:xfrm>
        </p:spPr>
        <p:txBody>
          <a:bodyPr/>
          <a:lstStyle/>
          <a:p>
            <a:pPr lvl="0">
              <a:lnSpc>
                <a:spcPct val="150000"/>
              </a:lnSpc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Читаем текст и изучаем список приведенных вариантов;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Расставляем пропущенные слова – или по очереди, или, в случае затруднений, начинаем с того, в чем точно уверены, а потом думаем над остальным;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Читаем текст со вставленными словами и проверяем, насколько они подходят по смыслу;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Записываем ответ.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468313" y="1268413"/>
            <a:ext cx="8229600" cy="5073650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вариант задания</a:t>
            </a:r>
          </a:p>
          <a:p>
            <a:pPr marL="0" indent="0" algn="just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данный ниже текст, в котором пропущены некоторые слова. Выберите из предложенного списка слова, которые нужно вставить на место пропусков. Учтите, что в списке слова даны в именительном падеже, и каждое слово можно использовать только один раз. Также обратите внимание на том, что в списке дано больше слов, чем Вам будет нужно для заполнения пропусков. Занесите в таблицу под каждой буквой номер выбранного вами слова.</a:t>
            </a:r>
          </a:p>
          <a:p>
            <a:pPr marL="0" indent="0" algn="just">
              <a:buNone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«Мотивом _________(А) называется то, ради чего она осуществляется, что ее побуждает. В качестве побудителя обычно выступает конкретная _________(Б), удовлетворяющаяся в ходе и с помощью деятельности. Это определённая форма связи живых организмов с внешним миром, необходимая для существования _________(В), социальной группы, общества в целом. _________(Г) потребности вызваны биологической природой человека. Это потребности людей во всём, что необходимо для их существования, развития и воспроизводства. _________(Д) потребности связаны с тем, что человек принадлежит к обществу, занимает в нём определённое место, участвует в трудовой деятельности и общении с другими людьми. _________(Е) потребности связаны с познанием человеком окружающего мира, своего места в нём и смысла своего существования. Каждая из групп потребностей соответствует определённому виду деятельности».</a:t>
            </a:r>
          </a:p>
          <a:p>
            <a:pPr marL="0" indent="0" algn="just">
              <a:buNone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 algn="just">
              <a:buNone/>
            </a:pPr>
            <a:r>
              <a:rPr lang="ru-RU" alt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1.Природа 2. Потребность 3.Деятельность 4. Естественный 5. Индивид 6. Индивидуальность 7. Духовный 8. Глобальный 9. Социальный</a:t>
            </a: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251520" y="1268413"/>
            <a:ext cx="8446393" cy="5073650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вариант задания</a:t>
            </a:r>
          </a:p>
          <a:p>
            <a:pPr marL="0" lv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«Мотивом _________(А) называется то, ради чего она осуществляется, что ее побуждает. В качестве побудителя обычно выступает конкретная _________(Б), удовлетворяющаяся в ходе и с помощью деятельности. Это определённая форма связи живых организмов с внешним миром, необходимая для существования _________(В), социальной группы, общества в целом. _________(Г) потребности вызваны биологической природой человека. Это потребности людей во всём, что необходимо для их существования, развития и воспроизводства. _________(Д) потребности связаны с тем, что человек принадлежит к обществу, занимает в нём определённое место, участвует в трудовой деятельности и общении с другими людьми. _________(Е) потребности связаны с познанием человеком окружающего мира, своего места в нём и смысла своего существования. Каждая из групп потребностей соответствует определённому виду деятельности».</a:t>
            </a:r>
          </a:p>
          <a:p>
            <a:pPr marL="0" lv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lv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1.Природа </a:t>
            </a:r>
            <a:r>
              <a:rPr lang="ru-RU" alt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Потребность 3.Деятельность 4. Естественный 5. Индивид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Индивидуальность</a:t>
            </a:r>
          </a:p>
          <a:p>
            <a:pPr marL="0" lvl="0" indent="0" algn="just">
              <a:buNone/>
            </a:pPr>
            <a:r>
              <a:rPr lang="ru-RU" alt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 Духовный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Глобальный </a:t>
            </a:r>
            <a:r>
              <a:rPr lang="ru-RU" alt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Социальный</a:t>
            </a:r>
          </a:p>
          <a:p>
            <a:pPr marL="0" indent="0" algn="ctr">
              <a:buNone/>
            </a:pPr>
            <a:r>
              <a:rPr lang="ru-RU" altLang="ru-RU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	В	Г	Д	Е</a:t>
            </a:r>
          </a:p>
          <a:p>
            <a:pPr marL="0" indent="0" algn="ctr">
              <a:buNone/>
            </a:pPr>
            <a:r>
              <a:rPr lang="ru-RU" alt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	2	5	4	9	7</a:t>
            </a: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вариант задания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данный ниже текст, в котором пропущены некоторые слова. Выберите из предложенного списка слова, которые нужно вставить на место пропусков. Учтите, что в списке слова даны в именительном падеже, и каждое слово можно использовать только один раз. Также обратите внимание на том, что в списке дано больше слов, чем Вам будет нужно для заполнения пропусков. Занесите в таблицу под каждой буквой номер выбранного вами слова.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«Президентская республика характеризуется соединением в руках президента полномочий главы______(А) и главы исполнительной власти. Должность премьер-министра в такой республике, как правило, отсутствует. Президента страны избирают внепарламентским путём: или всенародным________(Б) (как, например, в Аргентине), или коллегией выборщиков (как, скажем, в США). Это обеспечивает независимость источника________(В) президента от парламента. Президент получает также право_______(Г) в отношении парламентских решений: он может вернуть на повторное рассмотрение в высший законодательный орган любой______(Д). Но если парламент вторично, квалифицированным большинством голосов в обеих палатах проголосует за него, то проект становится законом, обретает_________(Е), невзирая на мнение президента. Президент также не имеет права роспуска парламента.»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1.Власть 2. Юридическая сила 3. Государство 4. Голосование 5. Законопроект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6.Форма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устройства 7. Выборный 8. Отлагательное вето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Политический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вариант задания</a:t>
            </a:r>
          </a:p>
          <a:p>
            <a:pPr marL="0" lvl="0" indent="0" algn="just"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«Президентская республика характеризуется соединением в руках президента полномочий главы______(А) и главы исполнительной власти. Должность премьер-министра в такой республике, как правило, отсутствует. Президента страны избирают внепарламентским путём: или всенародным________(Б) (как, например, в Аргентине), или коллегией выборщиков (как, скажем, в США). Это обеспечивает независимость источника________(В) президента от парламента. Президент получает также право_______(Г) в отношении парламентских решений: он может вернуть на повторное рассмотрение в высший законодательный орган любой______(Д). Но если парламент вторично, квалифицированным большинством голосов в обеих палатах проголосует за него, то проект становится законом, обретает_________(Е), невзирая на мнение президента. Президент также не имеет права роспуска парламента.»</a:t>
            </a:r>
          </a:p>
          <a:p>
            <a:pPr marL="0" lvl="0" indent="0"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</a:p>
          <a:p>
            <a:pPr marL="0" lv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1.Власть 2. Юридическая сила 3. Государство 4. Голосование 5. Законопроект</a:t>
            </a:r>
          </a:p>
          <a:p>
            <a:pPr marL="0" lvl="0" indent="0"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6.Форма государственного устройства 7. Выборный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Отлагательное вето </a:t>
            </a:r>
          </a:p>
          <a:p>
            <a:pPr marL="0" lvl="0" indent="0"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Политический режим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	Б	В	Г	Д	Е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	4	1	8	5	2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gradFill rotWithShape="1">
            <a:gsLst>
              <a:gs pos="0">
                <a:schemeClr val="bg1"/>
              </a:gs>
              <a:gs pos="100000">
                <a:srgbClr val="B0DBA1"/>
              </a:gs>
            </a:gsLst>
            <a:path path="shape">
              <a:fillToRect l="50000" t="50000" r="50000" b="50000"/>
            </a:path>
          </a:gradFill>
          <a:ln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Разбор типовых вариантов заданий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№20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ЕГЭ </a:t>
            </a: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193D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обществознанию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058291"/>
      </p:ext>
    </p:extLst>
  </p:cSld>
  <p:clrMapOvr>
    <a:masterClrMapping/>
  </p:clrMapOvr>
</p:sld>
</file>

<file path=ppt/theme/theme1.xml><?xml version="1.0" encoding="utf-8"?>
<a:theme xmlns:a="http://schemas.openxmlformats.org/drawingml/2006/main" name="3. Образец">
  <a:themeElements>
    <a:clrScheme name="3. Образец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. Образец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. Образец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1725</TotalTime>
  <Words>2528</Words>
  <Application>Microsoft Office PowerPoint</Application>
  <PresentationFormat>Экран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SimSun</vt:lpstr>
      <vt:lpstr>Arial</vt:lpstr>
      <vt:lpstr>Arial Black</vt:lpstr>
      <vt:lpstr>Calibri</vt:lpstr>
      <vt:lpstr>Times New Roman</vt:lpstr>
      <vt:lpstr>3. Образец</vt:lpstr>
      <vt:lpstr>Обществознание.  Определение терминов и понятий  (задание 20) </vt:lpstr>
      <vt:lpstr>Презентация PowerPoint</vt:lpstr>
      <vt:lpstr>Презентация PowerPoint</vt:lpstr>
      <vt:lpstr>Презентация PowerPoint</vt:lpstr>
      <vt:lpstr> Алгоритм выполнения задания </vt:lpstr>
      <vt:lpstr>Разбор типовых вариантов заданий №20 ЕГЭ  по обществознанию</vt:lpstr>
      <vt:lpstr>Разбор типовых вариантов заданий № 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Разбор типовых вариантов заданий №20 ЕГЭ  по обществознанию</vt:lpstr>
      <vt:lpstr>Презентация PowerPoint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по обществознанию. Методические рекомендации по выполнению задания С8. Составление плана по заданной теме</dc:title>
  <dc:creator>www.PHILka.RU</dc:creator>
  <cp:lastModifiedBy>Усния</cp:lastModifiedBy>
  <cp:revision>78</cp:revision>
  <dcterms:created xsi:type="dcterms:W3CDTF">2010-11-07T06:24:24Z</dcterms:created>
  <dcterms:modified xsi:type="dcterms:W3CDTF">2021-03-26T09:27:58Z</dcterms:modified>
</cp:coreProperties>
</file>