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63" r:id="rId2"/>
    <p:sldId id="276" r:id="rId3"/>
    <p:sldId id="273" r:id="rId4"/>
    <p:sldId id="315" r:id="rId5"/>
    <p:sldId id="271" r:id="rId6"/>
    <p:sldId id="277" r:id="rId7"/>
    <p:sldId id="303" r:id="rId8"/>
    <p:sldId id="275" r:id="rId9"/>
    <p:sldId id="289" r:id="rId10"/>
    <p:sldId id="278" r:id="rId11"/>
    <p:sldId id="286" r:id="rId12"/>
    <p:sldId id="298" r:id="rId13"/>
    <p:sldId id="283" r:id="rId14"/>
    <p:sldId id="304" r:id="rId15"/>
    <p:sldId id="311" r:id="rId16"/>
    <p:sldId id="310" r:id="rId17"/>
    <p:sldId id="306" r:id="rId18"/>
    <p:sldId id="307" r:id="rId19"/>
    <p:sldId id="308" r:id="rId20"/>
    <p:sldId id="309" r:id="rId21"/>
    <p:sldId id="312" r:id="rId22"/>
    <p:sldId id="313" r:id="rId23"/>
    <p:sldId id="314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00"/>
    <a:srgbClr val="0042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D7A036A-C48D-4F4F-8335-1C84EDB7AA85}" type="datetimeFigureOut">
              <a:rPr lang="ru-RU"/>
              <a:pPr>
                <a:defRPr/>
              </a:pPr>
              <a:t>25.01.2022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96DDD16-45FE-48C9-9396-C5A2C5770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8E438B4F-1502-4A41-A5C3-008D2F0E0734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EABB-E0FA-420E-AB21-177B9F8C50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244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478A3-94AD-47CB-8BF7-88DA18F590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650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4D48B-D998-48ED-927C-11AC6131A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516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8B82-687E-4C37-A3F0-6869C3D252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3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81C6E-EE76-41B8-86F4-A268488647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22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A9E3B-1EC3-47FE-A47B-8486D3E36F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720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214D-58BE-4F65-A749-F4C32A64B1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481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0EE34-DED7-4094-9A69-604D52C1A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829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F0DD3-8F70-4E97-A6B1-53C3F9DB44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29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3AC76-72CD-4AF6-9112-49A9128915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628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CD7FB-BAA3-4A89-91E5-C5FF3E6A0E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093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B96D92-08C9-41A3-8832-D13E910E98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8050"/>
            <a:ext cx="7848600" cy="45386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3600" b="1" i="1" smtClean="0">
                <a:latin typeface="Bookman Old Style" panose="02050604050505020204" pitchFamily="18" charset="0"/>
              </a:rPr>
              <a:t>«Современные методы и приёмы оценивания учащихся.</a:t>
            </a:r>
          </a:p>
          <a:p>
            <a:pPr algn="ctr" eaLnBrk="1" hangingPunct="1">
              <a:buFontTx/>
              <a:buNone/>
            </a:pPr>
            <a:r>
              <a:rPr lang="ru-RU" altLang="ru-RU" sz="3600" b="1" i="1" smtClean="0">
                <a:latin typeface="Bookman Old Style" panose="02050604050505020204" pitchFamily="18" charset="0"/>
              </a:rPr>
              <a:t>Теория»</a:t>
            </a:r>
          </a:p>
          <a:p>
            <a:pPr algn="r" eaLnBrk="1" hangingPunct="1">
              <a:buFontTx/>
              <a:buNone/>
            </a:pPr>
            <a:r>
              <a:rPr lang="ru-RU" altLang="ru-RU" sz="2800" b="1" i="1" smtClean="0">
                <a:latin typeface="Bookman Old Style" panose="02050604050505020204" pitchFamily="18" charset="0"/>
              </a:rPr>
              <a:t>Подготовила:</a:t>
            </a:r>
          </a:p>
          <a:p>
            <a:pPr algn="r" eaLnBrk="1" hangingPunct="1">
              <a:buFontTx/>
              <a:buNone/>
            </a:pPr>
            <a:r>
              <a:rPr lang="ru-RU" altLang="ru-RU" sz="2800" b="1" i="1" smtClean="0">
                <a:latin typeface="Bookman Old Style" panose="02050604050505020204" pitchFamily="18" charset="0"/>
              </a:rPr>
              <a:t>учитель высшей категории</a:t>
            </a:r>
          </a:p>
          <a:p>
            <a:pPr algn="r" eaLnBrk="1" hangingPunct="1">
              <a:buFontTx/>
              <a:buNone/>
            </a:pPr>
            <a:r>
              <a:rPr lang="ru-RU" altLang="ru-RU" sz="2800" b="1" i="1" smtClean="0">
                <a:latin typeface="Bookman Old Style" panose="02050604050505020204" pitchFamily="18" charset="0"/>
              </a:rPr>
              <a:t>МБОУ «Константиновская школа»</a:t>
            </a:r>
          </a:p>
          <a:p>
            <a:pPr algn="r" eaLnBrk="1" hangingPunct="1">
              <a:buFontTx/>
              <a:buNone/>
            </a:pPr>
            <a:r>
              <a:rPr lang="ru-RU" altLang="ru-RU" sz="2800" b="1" i="1" smtClean="0">
                <a:latin typeface="Bookman Old Style" panose="02050604050505020204" pitchFamily="18" charset="0"/>
              </a:rPr>
              <a:t>Семенова Л.Г.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/>
              <a:t>Формирующее оценивание</a:t>
            </a:r>
            <a:r>
              <a:rPr lang="ru-RU" altLang="ru-RU" sz="2000" smtClean="0"/>
              <a:t> – это педагогическая технология, основанная на обратной связи от учителя и использовании учащимся самооценки для того, чтобы ученик сам определял дальнейшие шаги к улучшению собственных результатов.</a:t>
            </a:r>
            <a:endParaRPr lang="ru-RU" alt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644650"/>
            <a:ext cx="7859713" cy="412432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 smtClean="0">
                <a:solidFill>
                  <a:srgbClr val="000000"/>
                </a:solidFill>
                <a:latin typeface="+mn-lt"/>
              </a:rPr>
              <a:t>Цели формирующего оценивания:</a:t>
            </a:r>
            <a:br>
              <a:rPr lang="ru-RU" altLang="ru-RU" sz="2800" b="1" dirty="0" smtClean="0">
                <a:solidFill>
                  <a:srgbClr val="000000"/>
                </a:solidFill>
                <a:latin typeface="+mn-lt"/>
              </a:rPr>
            </a:br>
            <a:endParaRPr lang="ru-RU" altLang="ru-RU" sz="2800" b="1" dirty="0" smtClean="0">
              <a:solidFill>
                <a:srgbClr val="00000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ru-RU" altLang="ru-RU" sz="2800" dirty="0" smtClean="0">
                <a:solidFill>
                  <a:srgbClr val="000000"/>
                </a:solidFill>
                <a:latin typeface="+mn-lt"/>
              </a:rPr>
              <a:t>-улучшать качество учения, а не обеспечить основания для выставления отметок;</a:t>
            </a:r>
            <a:br>
              <a:rPr lang="ru-RU" altLang="ru-RU" sz="2800" dirty="0" smtClean="0">
                <a:solidFill>
                  <a:srgbClr val="000000"/>
                </a:solidFill>
                <a:latin typeface="+mn-lt"/>
              </a:rPr>
            </a:br>
            <a:r>
              <a:rPr lang="ru-RU" altLang="ru-RU" sz="2800" dirty="0" smtClean="0">
                <a:solidFill>
                  <a:srgbClr val="000000"/>
                </a:solidFill>
                <a:latin typeface="+mn-lt"/>
              </a:rPr>
              <a:t>-создание непрерывной обратной связи.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ru-RU" altLang="ru-RU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ru-RU" altLang="ru-RU" dirty="0" smtClean="0">
                <a:solidFill>
                  <a:srgbClr val="000000"/>
                </a:solidFill>
                <a:latin typeface="+mn-lt"/>
              </a:rPr>
            </a:br>
            <a:r>
              <a:rPr lang="ru-RU" altLang="ru-RU" b="1" dirty="0" smtClean="0">
                <a:solidFill>
                  <a:srgbClr val="000000"/>
                </a:solidFill>
                <a:latin typeface="+mn-lt"/>
              </a:rPr>
              <a:t>Направления формирующего оценивания</a:t>
            </a:r>
            <a:br>
              <a:rPr lang="ru-RU" altLang="ru-RU" b="1" dirty="0" smtClean="0">
                <a:solidFill>
                  <a:srgbClr val="000000"/>
                </a:solidFill>
                <a:latin typeface="+mn-lt"/>
              </a:rPr>
            </a:br>
            <a:endParaRPr lang="ru-RU" altLang="ru-RU" b="1" dirty="0" smtClean="0">
              <a:solidFill>
                <a:srgbClr val="00000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ru-RU" altLang="ru-RU" dirty="0" smtClean="0">
                <a:solidFill>
                  <a:srgbClr val="000000"/>
                </a:solidFill>
                <a:latin typeface="+mn-lt"/>
              </a:rPr>
              <a:t>Понимание                                   Планирование</a:t>
            </a:r>
            <a:endParaRPr lang="ru-RU" altLang="ru-RU" dirty="0" smtClean="0">
              <a:latin typeface="+mn-lt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908175" y="4941888"/>
            <a:ext cx="484188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300788" y="4941888"/>
            <a:ext cx="484187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7859713" cy="647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altLang="ru-RU" dirty="0" smtClean="0"/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 rtlCol="0"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b="1" dirty="0"/>
              <a:t>Технология формирующего </a:t>
            </a:r>
            <a:r>
              <a:rPr lang="ru-RU" b="1" dirty="0" smtClean="0"/>
              <a:t>оценивания</a:t>
            </a:r>
            <a:endParaRPr lang="ru-RU" b="1" dirty="0"/>
          </a:p>
          <a:p>
            <a:pPr>
              <a:defRPr/>
            </a:pPr>
            <a:r>
              <a:rPr lang="ru-RU" dirty="0"/>
              <a:t>Шаг 1. Спланировать образовательные результаты учащихся по темам</a:t>
            </a:r>
            <a:br>
              <a:rPr lang="ru-RU" dirty="0"/>
            </a:br>
            <a:endParaRPr lang="ru-RU" dirty="0"/>
          </a:p>
          <a:p>
            <a:pPr>
              <a:defRPr/>
            </a:pPr>
            <a:r>
              <a:rPr lang="ru-RU" dirty="0"/>
              <a:t>Шаг 2. Спланировать цели урока как образовательные результаты деятельности учащихся</a:t>
            </a:r>
            <a:br>
              <a:rPr lang="ru-RU" dirty="0"/>
            </a:br>
            <a:endParaRPr lang="ru-RU" dirty="0"/>
          </a:p>
          <a:p>
            <a:pPr>
              <a:defRPr/>
            </a:pPr>
            <a:r>
              <a:rPr lang="ru-RU" dirty="0"/>
              <a:t>Шаг 3. Сформировать задачи урока как шаги деятельности учащихся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7030A0"/>
              </a:buClr>
              <a:buFontTx/>
              <a:buNone/>
              <a:defRPr/>
            </a:pPr>
            <a:endParaRPr lang="ru-RU" altLang="ru-RU" dirty="0" smtClean="0"/>
          </a:p>
        </p:txBody>
      </p:sp>
      <p:pic>
        <p:nvPicPr>
          <p:cNvPr id="4" name="Рисунок 3" descr="imagesX8HT0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3021" y="1052736"/>
            <a:ext cx="2076450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25488"/>
          </a:xfrm>
        </p:spPr>
        <p:txBody>
          <a:bodyPr/>
          <a:lstStyle/>
          <a:p>
            <a:pPr eaLnBrk="1" hangingPunct="1"/>
            <a:r>
              <a:rPr lang="ru-RU" altLang="ru-RU" sz="2000" b="1" smtClean="0"/>
              <a:t> </a:t>
            </a:r>
            <a:endParaRPr lang="ru-RU" altLang="ru-RU" sz="2000" smtClean="0"/>
          </a:p>
        </p:txBody>
      </p:sp>
      <p:sp>
        <p:nvSpPr>
          <p:cNvPr id="11267" name="Объект 1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r>
              <a:rPr lang="ru-RU" altLang="ru-RU" smtClean="0"/>
              <a:t>Шаг 4. Сформулировать конкретные критерии оценивания деятельности учащихся на уроке</a:t>
            </a:r>
            <a:br>
              <a:rPr lang="ru-RU" altLang="ru-RU" smtClean="0"/>
            </a:br>
            <a:endParaRPr lang="ru-RU" altLang="ru-RU" smtClean="0"/>
          </a:p>
          <a:p>
            <a:r>
              <a:rPr lang="ru-RU" altLang="ru-RU" smtClean="0"/>
              <a:t>Шаг 5. Оценивать деятельность учащихся по критериям</a:t>
            </a:r>
            <a:br>
              <a:rPr lang="ru-RU" altLang="ru-RU" smtClean="0"/>
            </a:br>
            <a:endParaRPr lang="ru-RU" altLang="ru-RU" smtClean="0"/>
          </a:p>
          <a:p>
            <a:r>
              <a:rPr lang="ru-RU" altLang="ru-RU" smtClean="0"/>
              <a:t>Шаг 6. Осуществлять обратную связь: УЧИТЕЛЬ-УЧЕНИК, УЧЕНИК-УЧЕНИК, УЧЕНИК-УЧИТЕЛЬ для формирующего оценивания обратной связи</a:t>
            </a:r>
          </a:p>
          <a:p>
            <a:endParaRPr lang="ru-RU" altLang="ru-RU" smtClean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179388" y="3429000"/>
            <a:ext cx="5400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>
              <a:cs typeface="Arial" panose="020B0604020202020204" pitchFamily="34" charset="0"/>
            </a:endParaRPr>
          </a:p>
        </p:txBody>
      </p:sp>
      <p:pic>
        <p:nvPicPr>
          <p:cNvPr id="6" name="Рисунок 5" descr="imagesN9LE3A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548680"/>
            <a:ext cx="211455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8" name="Прямоугольник 6"/>
          <p:cNvSpPr>
            <a:spLocks noChangeArrowheads="1"/>
          </p:cNvSpPr>
          <p:nvPr/>
        </p:nvSpPr>
        <p:spPr bwMode="auto">
          <a:xfrm>
            <a:off x="1619250" y="188913"/>
            <a:ext cx="7056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 descr="школа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1896" y="1390171"/>
            <a:ext cx="2088232" cy="26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39975" y="260350"/>
            <a:ext cx="5256213" cy="5724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Roboto"/>
              </a:rPr>
              <a:t> Приёмы оценивания предметных результатов у учащихся начальной школы: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/>
            </a:r>
            <a:br>
              <a:rPr lang="ru-RU" dirty="0">
                <a:solidFill>
                  <a:srgbClr val="000000"/>
                </a:solidFill>
                <a:latin typeface="Roboto"/>
              </a:rPr>
            </a:br>
            <a:endParaRPr lang="ru-RU" dirty="0">
              <a:solidFill>
                <a:srgbClr val="000000"/>
              </a:solidFill>
              <a:latin typeface="Roboto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+mn-lt"/>
              </a:rPr>
              <a:t>1) Словесные приемы</a:t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задаются следующие вопросы:</a:t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– Что ты узнал на уроке?</a:t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– Чему научился?</a:t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– За что можешь похвалить себя?</a:t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solidFill>
                  <a:srgbClr val="000000"/>
                </a:solidFill>
                <a:latin typeface="+mn-lt"/>
              </a:rPr>
              <a:t>– Над чем еще надо поработать?</a:t>
            </a:r>
            <a:br>
              <a:rPr lang="ru-RU" sz="2400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latin typeface="+mn-lt"/>
              </a:rPr>
              <a:t>2) Графики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     3) Листы самооценки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     4)</a:t>
            </a:r>
            <a:r>
              <a:rPr lang="ru-RU" sz="2400" dirty="0" err="1">
                <a:latin typeface="+mn-lt"/>
              </a:rPr>
              <a:t>Взаимооценивание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              5) Личный дневник школьника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6) Таблицы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7) Анализ работы за четверть, за год, за определенный период обучения</a:t>
            </a:r>
            <a:endParaRPr lang="ru-RU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29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b="1" smtClean="0"/>
              <a:t>Современные методы и приемы оценивания:</a:t>
            </a:r>
            <a:br>
              <a:rPr lang="ru-RU" altLang="ru-RU" sz="2800" b="1" smtClean="0"/>
            </a:br>
            <a:r>
              <a:rPr lang="ru-RU" altLang="ru-RU" sz="2800" b="1" smtClean="0"/>
              <a:t>Лист самооценки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761037"/>
          </a:xfrm>
        </p:spPr>
        <p:txBody>
          <a:bodyPr/>
          <a:lstStyle/>
          <a:p>
            <a:pPr eaLnBrk="1" hangingPunct="1"/>
            <a:endParaRPr lang="ru-RU" altLang="ru-RU" sz="2000" smtClean="0"/>
          </a:p>
          <a:p>
            <a:pPr eaLnBrk="1" hangingPunct="1"/>
            <a:r>
              <a:rPr lang="ru-RU" altLang="ru-RU" sz="2000" b="1" smtClean="0"/>
              <a:t>Оцени СВОЮ РАБОТУ на уроке. Ответь на вопросы:</a:t>
            </a:r>
          </a:p>
          <a:p>
            <a:pPr eaLnBrk="1" hangingPunct="1"/>
            <a:r>
              <a:rPr lang="ru-RU" altLang="ru-RU" sz="2000" b="1" smtClean="0"/>
              <a:t> 1. Сегодня на уроке я узнал(а) (ЧТО?) ____________________________________________ </a:t>
            </a:r>
          </a:p>
          <a:p>
            <a:pPr eaLnBrk="1" hangingPunct="1"/>
            <a:r>
              <a:rPr lang="ru-RU" altLang="ru-RU" sz="2000" b="1" smtClean="0"/>
              <a:t>2. Сегодня на уроке я научился(лась) (ЧЕМУ?) _________________________________</a:t>
            </a:r>
          </a:p>
          <a:p>
            <a:pPr eaLnBrk="1" hangingPunct="1"/>
            <a:r>
              <a:rPr lang="ru-RU" altLang="ru-RU" sz="2000" b="1" smtClean="0"/>
              <a:t>3. Сегодня на уроке на научился(лась) лучше делать (ЧТО?) _________________________________________________________</a:t>
            </a:r>
          </a:p>
          <a:p>
            <a:pPr eaLnBrk="1" hangingPunct="1"/>
            <a:r>
              <a:rPr lang="ru-RU" altLang="ru-RU" sz="2000" b="1" smtClean="0"/>
              <a:t> 4. Самым неожиданным для меня сегодня стало (ЧТО?) ____________________________________________________________5. Сегодня на уроке я мог(ла) бы сделать лучше (ЧТО СДЕЛАТЬ?) Осталось непонятным (ЧТО?) ________________________________________________</a:t>
            </a:r>
          </a:p>
          <a:p>
            <a:pPr eaLnBrk="1" hangingPunct="1"/>
            <a:r>
              <a:rPr lang="ru-RU" altLang="ru-RU" sz="2000" b="1" smtClean="0"/>
              <a:t> 6. Сегодня на уроке я был(а) (КАКИМ УЧЕНИКОМ? КАКОЙ УЧЕНИЦЕЙ</a:t>
            </a:r>
            <a:r>
              <a:rPr lang="ru-RU" altLang="ru-RU" sz="2000" smtClean="0"/>
              <a:t>?)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Вербальное оценивание</a:t>
            </a:r>
          </a:p>
        </p:txBody>
      </p:sp>
      <p:pic>
        <p:nvPicPr>
          <p:cNvPr id="18435" name="Picture 2" descr="http://player.myshared.ru/17/1164878/slides/slide_1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36613"/>
            <a:ext cx="7345363" cy="5289550"/>
          </a:xfr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«Дерево успеха»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68313" y="838200"/>
            <a:ext cx="8229600" cy="52895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 smtClean="0"/>
              <a:t>В корзине лежат плоды ,цветы и зеленый листик, жёлтый листик.</a:t>
            </a:r>
          </a:p>
          <a:p>
            <a:pPr eaLnBrk="1" hangingPunct="1">
              <a:defRPr/>
            </a:pPr>
            <a:r>
              <a:rPr lang="ru-RU" altLang="ru-RU" sz="2000" dirty="0" smtClean="0"/>
              <a:t>Плоды- всё прошло успешно</a:t>
            </a:r>
          </a:p>
          <a:p>
            <a:pPr eaLnBrk="1" hangingPunct="1">
              <a:defRPr/>
            </a:pPr>
            <a:r>
              <a:rPr lang="ru-RU" altLang="ru-RU" sz="2000" dirty="0" smtClean="0"/>
              <a:t>Цветок-неплохо, но есть над чем поработать</a:t>
            </a:r>
          </a:p>
          <a:p>
            <a:pPr eaLnBrk="1" hangingPunct="1">
              <a:defRPr/>
            </a:pPr>
            <a:r>
              <a:rPr lang="ru-RU" altLang="ru-RU" sz="2000" dirty="0" smtClean="0"/>
              <a:t>Зеленый листик-я старался, но не все получилось</a:t>
            </a:r>
          </a:p>
          <a:p>
            <a:pPr eaLnBrk="1" hangingPunct="1">
              <a:defRPr/>
            </a:pPr>
            <a:r>
              <a:rPr lang="ru-RU" altLang="ru-RU" sz="2000" dirty="0" smtClean="0"/>
              <a:t>Желтый листик- не смог справится с заданием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altLang="ru-RU" sz="20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altLang="ru-RU" sz="2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00363"/>
            <a:ext cx="47371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Взаимооценивние </a:t>
            </a:r>
          </a:p>
        </p:txBody>
      </p:sp>
      <p:pic>
        <p:nvPicPr>
          <p:cNvPr id="16389" name="Picture 5" descr="Родина глазами наших детей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050925"/>
            <a:ext cx="5216525" cy="3100388"/>
          </a:xfrm>
          <a:noFill/>
        </p:spPr>
      </p:pic>
      <p:pic>
        <p:nvPicPr>
          <p:cNvPr id="16391" name="Picture 7" descr="Открытый урок по технологии на тему &amp;quot;Кораблик из бумаги&amp;quot; - начальные  классы, уро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3275"/>
            <a:ext cx="43243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/>
            </a:r>
            <a:br>
              <a:rPr lang="ru-RU" altLang="ru-RU" sz="2800" smtClean="0"/>
            </a:br>
            <a:r>
              <a:rPr lang="ru-RU" altLang="ru-RU" sz="2800" smtClean="0"/>
              <a:t/>
            </a:r>
            <a:br>
              <a:rPr lang="ru-RU" altLang="ru-RU" sz="2800" smtClean="0"/>
            </a:br>
            <a:r>
              <a:rPr lang="ru-RU" altLang="ru-RU" sz="2800" smtClean="0"/>
              <a:t/>
            </a:r>
            <a:br>
              <a:rPr lang="ru-RU" altLang="ru-RU" sz="2800" smtClean="0"/>
            </a:br>
            <a:r>
              <a:rPr lang="ru-RU" altLang="ru-RU" sz="2800" smtClean="0"/>
              <a:t>«Лесенка успеха»</a:t>
            </a:r>
            <a:br>
              <a:rPr lang="ru-RU" altLang="ru-RU" sz="2800" smtClean="0"/>
            </a:br>
            <a:r>
              <a:rPr lang="ru-RU" altLang="ru-RU" sz="2800" smtClean="0"/>
              <a:t>Этот метод поможет ученикам наглядно оценить свою деятелность на каждом этапе урока.</a:t>
            </a:r>
            <a:br>
              <a:rPr lang="ru-RU" altLang="ru-RU" sz="2800" smtClean="0"/>
            </a:br>
            <a:r>
              <a:rPr lang="ru-RU" altLang="ru-RU" sz="2800" smtClean="0"/>
              <a:t>Количество ступеней зависит от  возраста учеников</a:t>
            </a:r>
            <a:br>
              <a:rPr lang="ru-RU" altLang="ru-RU" sz="2800" smtClean="0"/>
            </a:br>
            <a:endParaRPr lang="ru-RU" altLang="ru-RU" sz="2800" smtClean="0"/>
          </a:p>
        </p:txBody>
      </p:sp>
      <p:pic>
        <p:nvPicPr>
          <p:cNvPr id="17417" name="Picture 9" descr="Прием рефлексии в конце урока «Лестница успеха». Как его использовать? -  Методические приемы - Преподавание - Образование, воспитание и обучение -  Сообщество взаимопомощи учителей Педсовет.su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16113"/>
            <a:ext cx="5838825" cy="4371975"/>
          </a:xfr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«Пятёрочка»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В </a:t>
            </a:r>
            <a:r>
              <a:rPr lang="ru-RU" sz="2400" dirty="0"/>
              <a:t>начале урока детям раздаются карточки с изображением ладошки, каждый пальчик «Пятерочка» представляет этап урока. У учителя оценочный лист.</a:t>
            </a:r>
          </a:p>
          <a:p>
            <a:pPr>
              <a:defRPr/>
            </a:pPr>
            <a:r>
              <a:rPr lang="en-US" sz="2400" dirty="0"/>
              <a:t>I</a:t>
            </a:r>
            <a:r>
              <a:rPr lang="ru-RU" sz="2400" dirty="0"/>
              <a:t> этап «Проверка домашнего задания» (обсуждение результатов выполнения домашней </a:t>
            </a:r>
            <a:r>
              <a:rPr lang="ru-RU" sz="2400" dirty="0" smtClean="0"/>
              <a:t>работы, самооценка от 1-5 балов)</a:t>
            </a:r>
            <a:endParaRPr lang="ru-RU" sz="2400" dirty="0"/>
          </a:p>
          <a:p>
            <a:pPr>
              <a:defRPr/>
            </a:pPr>
            <a:r>
              <a:rPr lang="en-US" sz="2400" dirty="0"/>
              <a:t>II</a:t>
            </a:r>
            <a:r>
              <a:rPr lang="ru-RU" sz="2400" dirty="0"/>
              <a:t> этап «Работа в тетради» </a:t>
            </a:r>
          </a:p>
          <a:p>
            <a:pPr>
              <a:defRPr/>
            </a:pPr>
            <a:r>
              <a:rPr lang="en-US" sz="2400" dirty="0"/>
              <a:t>III</a:t>
            </a:r>
            <a:r>
              <a:rPr lang="ru-RU" sz="2400" dirty="0"/>
              <a:t> этап Диалоговая работа «Ответы на вопросы</a:t>
            </a:r>
            <a:r>
              <a:rPr lang="ru-RU" sz="2400" dirty="0" smtClean="0"/>
              <a:t>»</a:t>
            </a:r>
            <a:endParaRPr lang="ru-RU" sz="2400" dirty="0"/>
          </a:p>
          <a:p>
            <a:pPr>
              <a:defRPr/>
            </a:pPr>
            <a:r>
              <a:rPr lang="en-US" sz="2400" dirty="0"/>
              <a:t>IV </a:t>
            </a:r>
            <a:r>
              <a:rPr lang="ru-RU" sz="2400" dirty="0"/>
              <a:t>этап «Выразительное чтение детей в слух»</a:t>
            </a:r>
          </a:p>
          <a:p>
            <a:pPr>
              <a:defRPr/>
            </a:pPr>
            <a:r>
              <a:rPr lang="en-US" sz="2400" dirty="0"/>
              <a:t>V</a:t>
            </a:r>
            <a:r>
              <a:rPr lang="ru-RU" sz="2400" dirty="0"/>
              <a:t> этап «Достиг ли поставленных целей и задач»</a:t>
            </a:r>
          </a:p>
          <a:p>
            <a:pPr>
              <a:defRPr/>
            </a:pPr>
            <a:r>
              <a:rPr lang="ru-RU" sz="2400" dirty="0"/>
              <a:t>   На каждом этапе ученики выполняют самооценку по пятибалльной шкале, сверяя с заранее принятыми критериями, в конце урока выводят одну отметку, ставя ее на ладошке. </a:t>
            </a:r>
            <a:endParaRPr lang="ru-RU" sz="24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/>
              <a:t> 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613" y="476250"/>
            <a:ext cx="6480175" cy="5649913"/>
          </a:xfrm>
        </p:spPr>
        <p:txBody>
          <a:bodyPr rtlCol="0">
            <a:normAutofit/>
          </a:bodyPr>
          <a:lstStyle/>
          <a:p>
            <a:pPr marL="2786063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 smtClean="0"/>
          </a:p>
          <a:p>
            <a:pPr marL="2786063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/>
          </a:p>
          <a:p>
            <a:pPr marL="2786063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b="1" i="1" dirty="0" smtClean="0"/>
              <a:t>«Оценивают </a:t>
            </a:r>
            <a:r>
              <a:rPr lang="ru-RU" sz="3600" b="1" i="1" dirty="0"/>
              <a:t>не </a:t>
            </a:r>
            <a:r>
              <a:rPr lang="ru-RU" sz="3600" b="1" i="1" dirty="0" smtClean="0"/>
              <a:t>ученика</a:t>
            </a:r>
            <a:r>
              <a:rPr lang="ru-RU" sz="3600" b="1" i="1" dirty="0"/>
              <a:t> — оценивают результаты, которых он </a:t>
            </a:r>
            <a:r>
              <a:rPr lang="ru-RU" sz="3600" b="1" i="1" dirty="0" smtClean="0"/>
              <a:t>добился»</a:t>
            </a:r>
          </a:p>
          <a:p>
            <a:pPr marL="2786063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К.Д. Ушинский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400" dirty="0" smtClean="0"/>
          </a:p>
        </p:txBody>
      </p:sp>
      <p:pic>
        <p:nvPicPr>
          <p:cNvPr id="4099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60350"/>
            <a:ext cx="4252913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Объект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273425"/>
            <a:ext cx="22606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3300413"/>
            <a:ext cx="201295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«Пятёрочка»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eaLnBrk="1" hangingPunct="1"/>
            <a:endParaRPr lang="ru-RU" altLang="ru-RU" sz="200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03325"/>
            <a:ext cx="663575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«Цветовые фишки»</a:t>
            </a: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eaLnBrk="1" hangingPunct="1"/>
            <a:r>
              <a:rPr lang="ru-RU" altLang="ru-RU" sz="2000" smtClean="0"/>
              <a:t>За каждый вид работы учитель дает фишку. По результатам работы и фишкам учителю легче оценить знания по теме урока.</a:t>
            </a:r>
          </a:p>
          <a:p>
            <a:pPr eaLnBrk="1" hangingPunct="1"/>
            <a:r>
              <a:rPr lang="ru-RU" altLang="ru-RU" sz="2000" smtClean="0"/>
              <a:t>Зеленая фишка- ошибок нет</a:t>
            </a:r>
          </a:p>
          <a:p>
            <a:pPr eaLnBrk="1" hangingPunct="1"/>
            <a:r>
              <a:rPr lang="ru-RU" altLang="ru-RU" sz="2000" smtClean="0"/>
              <a:t>Жёлтая- 1 ошибка</a:t>
            </a:r>
          </a:p>
          <a:p>
            <a:pPr eaLnBrk="1" hangingPunct="1"/>
            <a:r>
              <a:rPr lang="ru-RU" altLang="ru-RU" sz="2000" smtClean="0"/>
              <a:t>Красная- 2-3 ошибки</a:t>
            </a:r>
          </a:p>
        </p:txBody>
      </p:sp>
      <p:pic>
        <p:nvPicPr>
          <p:cNvPr id="2458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3152775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2424113"/>
            <a:ext cx="33083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Вывод:</a:t>
            </a:r>
            <a:br>
              <a:rPr lang="ru-RU" altLang="ru-RU" sz="2800" smtClean="0"/>
            </a:br>
            <a:endParaRPr lang="ru-RU" altLang="ru-RU" sz="2800" smtClean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sz="2000" dirty="0" smtClean="0"/>
          </a:p>
          <a:p>
            <a:pPr eaLnBrk="1" hangingPunct="1">
              <a:defRPr/>
            </a:pPr>
            <a:r>
              <a:rPr lang="ru-RU" sz="2400" dirty="0" smtClean="0"/>
              <a:t>Важно </a:t>
            </a:r>
            <a:r>
              <a:rPr lang="ru-RU" sz="2400" dirty="0"/>
              <a:t>помнить, что оценка должна быть проявлением чуткости и доброжелательности. Незнание - это не порок, а стимул к познанию, поэтому необходимо стимулировать ученика к познанию через похвалу, одобрение, поддержку, создание ситуации успеха</a:t>
            </a:r>
            <a:r>
              <a:rPr lang="ru-RU" sz="2400" dirty="0" smtClean="0"/>
              <a:t>.</a:t>
            </a:r>
          </a:p>
          <a:p>
            <a:pPr eaLnBrk="1" hangingPunct="1">
              <a:defRPr/>
            </a:pPr>
            <a:r>
              <a:rPr lang="ru-RU" altLang="ru-RU" sz="2400" dirty="0" smtClean="0"/>
              <a:t>Не останавливайтесь на достигнутом, двигайтесь вперед и </a:t>
            </a:r>
            <a:r>
              <a:rPr lang="ru-RU" altLang="ru-RU" sz="2400" dirty="0" err="1" smtClean="0"/>
              <a:t>саморазвивайтесь</a:t>
            </a:r>
            <a:r>
              <a:rPr lang="ru-RU" altLang="ru-RU" sz="2400" dirty="0" smtClean="0"/>
              <a:t>, познавая новые, современные методы оценивания</a:t>
            </a:r>
            <a:r>
              <a:rPr lang="ru-RU" altLang="ru-RU" sz="2000" dirty="0" smtClean="0"/>
              <a:t>!!!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/>
            </a:r>
            <a:br>
              <a:rPr lang="ru-RU" altLang="ru-RU" sz="2800" smtClean="0"/>
            </a:br>
            <a:endParaRPr lang="ru-RU" altLang="ru-RU" sz="2800" smtClean="0"/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ru-RU" altLang="ru-RU" sz="6000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ru-RU" altLang="ru-RU" sz="6000" b="1" smtClean="0"/>
              <a:t>Спасибо за внимание!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отметка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113338"/>
          </a:xfrm>
        </p:spPr>
        <p:txBody>
          <a:bodyPr rtlCol="0"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dirty="0"/>
              <a:t>В чем заключается разница между оценкой и отметкой?</a:t>
            </a:r>
          </a:p>
          <a:p>
            <a:pPr>
              <a:defRPr/>
            </a:pPr>
            <a:r>
              <a:rPr lang="ru-RU" b="1" dirty="0"/>
              <a:t>Оценкой</a:t>
            </a:r>
            <a:r>
              <a:rPr lang="ru-RU" dirty="0"/>
              <a:t> называют процесс сравнения знаний, умений и навыков с теми эталонами, которые представлены в учебной программе. </a:t>
            </a:r>
            <a:endParaRPr lang="ru-RU" dirty="0" smtClean="0"/>
          </a:p>
          <a:p>
            <a:pPr>
              <a:defRPr/>
            </a:pPr>
            <a:r>
              <a:rPr lang="ru-RU" b="1" dirty="0" smtClean="0"/>
              <a:t>Отметкой</a:t>
            </a:r>
            <a:r>
              <a:rPr lang="ru-RU" dirty="0"/>
              <a:t> является количественная мера </a:t>
            </a:r>
            <a:r>
              <a:rPr lang="ru-RU" b="1" dirty="0"/>
              <a:t>оценки</a:t>
            </a:r>
            <a:r>
              <a:rPr lang="ru-RU" dirty="0"/>
              <a:t>, выраженная в баллах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8050"/>
            <a:ext cx="7848600" cy="45386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b="1" dirty="0" smtClean="0"/>
              <a:t>Что </a:t>
            </a:r>
            <a:r>
              <a:rPr lang="ru-RU" b="1" dirty="0"/>
              <a:t>является целью оценивания?</a:t>
            </a:r>
            <a:endParaRPr lang="ru-RU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b="1" dirty="0" smtClean="0"/>
              <a:t> Цель: </a:t>
            </a:r>
          </a:p>
          <a:p>
            <a:pPr>
              <a:defRPr/>
            </a:pPr>
            <a:r>
              <a:rPr lang="ru-RU" b="1" dirty="0" smtClean="0"/>
              <a:t> </a:t>
            </a:r>
            <a:r>
              <a:rPr lang="ru-RU" b="1" dirty="0"/>
              <a:t>О</a:t>
            </a:r>
            <a:r>
              <a:rPr lang="ru-RU" b="1" dirty="0" smtClean="0"/>
              <a:t>беспечить </a:t>
            </a:r>
            <a:r>
              <a:rPr lang="ru-RU" b="1" dirty="0"/>
              <a:t>достижение каждым учащимся необходимого уровня овладения знаниями, умениями и навыками, определёнными программой, и, что наиболее существенно, формирование у него полноценной учебной </a:t>
            </a:r>
            <a:r>
              <a:rPr lang="ru-RU" b="1" dirty="0" smtClean="0"/>
              <a:t>деятельности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848600" cy="765175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Виды оценивания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908050"/>
            <a:ext cx="7777163" cy="43211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ru-RU" altLang="ru-RU" smtClean="0"/>
          </a:p>
        </p:txBody>
      </p:sp>
      <p:sp>
        <p:nvSpPr>
          <p:cNvPr id="3" name="Стрелка вниз 2"/>
          <p:cNvSpPr/>
          <p:nvPr/>
        </p:nvSpPr>
        <p:spPr>
          <a:xfrm>
            <a:off x="1622425" y="1103313"/>
            <a:ext cx="647700" cy="836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4500563" y="1052513"/>
            <a:ext cx="647700" cy="836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7308850" y="1087438"/>
            <a:ext cx="647700" cy="836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7088" y="2611438"/>
            <a:ext cx="2376487" cy="2112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Стартовая</a:t>
            </a:r>
          </a:p>
          <a:p>
            <a:pPr algn="ctr">
              <a:defRPr/>
            </a:pPr>
            <a:r>
              <a:rPr lang="ru-RU" sz="2800" dirty="0"/>
              <a:t>диагностика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5988" y="2574925"/>
            <a:ext cx="2376487" cy="2149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Текущее</a:t>
            </a:r>
          </a:p>
          <a:p>
            <a:pPr algn="ctr">
              <a:defRPr/>
            </a:pPr>
            <a:r>
              <a:rPr lang="ru-RU" sz="2800" dirty="0"/>
              <a:t>оценивание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7763" y="2574925"/>
            <a:ext cx="2376487" cy="2149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Итоговое</a:t>
            </a:r>
          </a:p>
          <a:p>
            <a:pPr algn="ctr">
              <a:defRPr/>
            </a:pPr>
            <a:r>
              <a:rPr lang="ru-RU" sz="2400" dirty="0"/>
              <a:t>оценивание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549275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Стартовая диагностика</a:t>
            </a:r>
            <a:endParaRPr lang="ru-RU" altLang="ru-RU" sz="2400" b="1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ru-RU" altLang="ru-RU" sz="2800" dirty="0" smtClean="0"/>
          </a:p>
          <a:p>
            <a:pPr eaLnBrk="1" hangingPunct="1">
              <a:defRPr/>
            </a:pPr>
            <a:r>
              <a:rPr lang="ru-RU" altLang="ru-RU" sz="2800" dirty="0" smtClean="0"/>
              <a:t>Стартовые работы проводятся в начале учебного года.</a:t>
            </a:r>
          </a:p>
          <a:p>
            <a:pPr eaLnBrk="1" hangingPunct="1">
              <a:defRPr/>
            </a:pPr>
            <a:r>
              <a:rPr lang="ru-RU" altLang="ru-RU" sz="2800" dirty="0" smtClean="0"/>
              <a:t>Используется инструментарий, по содержанию равнозначный использованному в конце предыдущего класса. (2-4 классы)</a:t>
            </a:r>
          </a:p>
          <a:p>
            <a:pPr eaLnBrk="1" hangingPunct="1">
              <a:defRPr/>
            </a:pPr>
            <a:r>
              <a:rPr lang="ru-RU" altLang="ru-RU" sz="2800" dirty="0" smtClean="0"/>
              <a:t>Результаты фиксируются в сводных таблицах, где указаны проверяемые умения, в листах индивидуальных достижений.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ru-RU" altLang="ru-RU" sz="2800" dirty="0" smtClean="0"/>
              <a:t>Виды работ</a:t>
            </a:r>
          </a:p>
          <a:p>
            <a:pPr eaLnBrk="1" hangingPunct="1">
              <a:defRPr/>
            </a:pPr>
            <a:r>
              <a:rPr lang="ru-RU" altLang="ru-RU" sz="2800" dirty="0" smtClean="0"/>
              <a:t>Контрольные работы по предметам (комплексные)</a:t>
            </a:r>
          </a:p>
          <a:p>
            <a:pPr eaLnBrk="1" hangingPunct="1">
              <a:defRPr/>
            </a:pPr>
            <a:r>
              <a:rPr lang="ru-RU" altLang="ru-RU" sz="2800" dirty="0" smtClean="0"/>
              <a:t>Диагностика </a:t>
            </a:r>
            <a:r>
              <a:rPr lang="ru-RU" altLang="ru-RU" sz="2800" dirty="0" err="1" smtClean="0"/>
              <a:t>сформированности</a:t>
            </a:r>
            <a:r>
              <a:rPr lang="ru-RU" altLang="ru-RU" sz="2800" dirty="0" smtClean="0"/>
              <a:t> УУД</a:t>
            </a:r>
          </a:p>
          <a:p>
            <a:pPr eaLnBrk="1" hangingPunct="1">
              <a:lnSpc>
                <a:spcPct val="150000"/>
              </a:lnSpc>
              <a:defRPr/>
            </a:pPr>
            <a:endParaRPr lang="ru-RU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Текущее оценивание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sz="quarter" idx="1"/>
          </p:nvPr>
        </p:nvSpPr>
        <p:spPr>
          <a:xfrm>
            <a:off x="425450" y="1060450"/>
            <a:ext cx="7931150" cy="5545138"/>
          </a:xfrm>
        </p:spPr>
        <p:txBody>
          <a:bodyPr/>
          <a:lstStyle/>
          <a:p>
            <a:pPr eaLnBrk="1" hangingPunct="1"/>
            <a:r>
              <a:rPr lang="ru-RU" altLang="ru-RU" smtClean="0"/>
              <a:t>Включает в себя: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1488" y="1773238"/>
            <a:ext cx="2519362" cy="216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Процесс самооценки учащимися  своих достижений, </a:t>
            </a:r>
            <a:r>
              <a:rPr lang="ru-RU" b="1" u="sng" dirty="0"/>
              <a:t>осуществляемый постоянно и систематически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22825" y="1957388"/>
            <a:ext cx="3097213" cy="1368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Процесс оценки учителем  результатов полученных в ходе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17825" y="3768725"/>
            <a:ext cx="2016125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/>
              <a:t>Наблюдений</a:t>
            </a:r>
            <a:r>
              <a:rPr lang="ru-RU" dirty="0"/>
              <a:t> за деятельностью учащихся в урочной и внеурочной деятельности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26038" y="4071938"/>
            <a:ext cx="1871662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Выполнения </a:t>
            </a:r>
            <a:r>
              <a:rPr lang="ru-RU" u="sng" dirty="0"/>
              <a:t>стандартизированных</a:t>
            </a:r>
            <a:r>
              <a:rPr lang="ru-RU" dirty="0"/>
              <a:t> контрольных, проверочных, диагностических </a:t>
            </a:r>
            <a:r>
              <a:rPr lang="ru-RU" u="sng" dirty="0"/>
              <a:t>работ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89788" y="3849688"/>
            <a:ext cx="1800225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Выполнения </a:t>
            </a:r>
            <a:r>
              <a:rPr lang="ru-RU" u="sng" dirty="0"/>
              <a:t>не стандартизированных работ </a:t>
            </a:r>
            <a:r>
              <a:rPr lang="ru-RU" dirty="0"/>
              <a:t>– проектов, творческих и др. работ</a:t>
            </a:r>
          </a:p>
        </p:txBody>
      </p:sp>
      <p:sp>
        <p:nvSpPr>
          <p:cNvPr id="11" name="Стрелка вниз 10"/>
          <p:cNvSpPr/>
          <p:nvPr/>
        </p:nvSpPr>
        <p:spPr>
          <a:xfrm rot="19341449">
            <a:off x="7207250" y="3554413"/>
            <a:ext cx="301625" cy="2428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3209925" y="2667000"/>
            <a:ext cx="1439863" cy="4841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861050" y="3578225"/>
            <a:ext cx="301625" cy="242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643798">
            <a:off x="4614863" y="3455988"/>
            <a:ext cx="300037" cy="2428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2"/>
          <p:cNvSpPr>
            <a:spLocks noGrp="1"/>
          </p:cNvSpPr>
          <p:nvPr>
            <p:ph idx="1"/>
          </p:nvPr>
        </p:nvSpPr>
        <p:spPr>
          <a:xfrm>
            <a:off x="415925" y="4094163"/>
            <a:ext cx="8467725" cy="6289675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  <a:p>
            <a:pPr algn="ctr" eaLnBrk="1" hangingPunct="1"/>
            <a:endParaRPr lang="ru-RU" altLang="ru-RU" b="1" smtClean="0"/>
          </a:p>
        </p:txBody>
      </p:sp>
      <p:pic>
        <p:nvPicPr>
          <p:cNvPr id="1126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88913"/>
            <a:ext cx="669607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imagesX8HT0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523301"/>
            <a:ext cx="2076450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endParaRPr lang="ru-RU" altLang="ru-RU" sz="2800" smtClean="0"/>
          </a:p>
        </p:txBody>
      </p:sp>
      <p:pic>
        <p:nvPicPr>
          <p:cNvPr id="12291" name="Picture 5" descr="https://findtheslide.com/img/tmb/7/668316/3eb6e0f93a0c2b79d948b8e718855535-720x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74638"/>
            <a:ext cx="7747000" cy="5099050"/>
          </a:xfr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6.3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2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7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heme/theme1.xml><?xml version="1.0" encoding="utf-8"?>
<a:theme xmlns:a="http://schemas.openxmlformats.org/drawingml/2006/main" name="Фокина Л. П. Шаблон презентации - 2">
  <a:themeElements>
    <a:clrScheme name="Другая 15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презентации - 2</Template>
  <TotalTime>1386</TotalTime>
  <Words>540</Words>
  <Application>Microsoft Office PowerPoint</Application>
  <PresentationFormat>Экран (4:3)</PresentationFormat>
  <Paragraphs>97</Paragraphs>
  <Slides>23</Slides>
  <Notes>1</Notes>
  <HiddenSlides>0</HiddenSlides>
  <MMClips>23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Bookman Old Style</vt:lpstr>
      <vt:lpstr>Calibri</vt:lpstr>
      <vt:lpstr>Roboto</vt:lpstr>
      <vt:lpstr>Times New Roman</vt:lpstr>
      <vt:lpstr>Фокина Л. П. Шаблон презентации - 2</vt:lpstr>
      <vt:lpstr>Презентация PowerPoint</vt:lpstr>
      <vt:lpstr>Презентация PowerPoint</vt:lpstr>
      <vt:lpstr>Оценка и отметка</vt:lpstr>
      <vt:lpstr>Презентация PowerPoint</vt:lpstr>
      <vt:lpstr>Виды оценивания</vt:lpstr>
      <vt:lpstr>Стартовая диагностика</vt:lpstr>
      <vt:lpstr>Текущее оценивание</vt:lpstr>
      <vt:lpstr>Презентация PowerPoint</vt:lpstr>
      <vt:lpstr>Презентация PowerPoint</vt:lpstr>
      <vt:lpstr>Формирующее оценивание – это педагогическая технология, основанная на обратной связи от учителя и использовании учащимся самооценки для того, чтобы ученик сам определял дальнейшие шаги к улучшению собственных результатов.</vt:lpstr>
      <vt:lpstr>Презентация PowerPoint</vt:lpstr>
      <vt:lpstr> </vt:lpstr>
      <vt:lpstr>Презентация PowerPoint</vt:lpstr>
      <vt:lpstr>Современные методы и приемы оценивания: Лист самооценки</vt:lpstr>
      <vt:lpstr>Вербальное оценивание</vt:lpstr>
      <vt:lpstr>«Дерево успеха»</vt:lpstr>
      <vt:lpstr>Взаимооценивние </vt:lpstr>
      <vt:lpstr>   «Лесенка успеха» Этот метод поможет ученикам наглядно оценить свою деятелность на каждом этапе урока. Количество ступеней зависит от  возраста учеников </vt:lpstr>
      <vt:lpstr>«Пятёрочка»</vt:lpstr>
      <vt:lpstr>«Пятёрочка»</vt:lpstr>
      <vt:lpstr>«Цветовые фишки»</vt:lpstr>
      <vt:lpstr>Вывод: </vt:lpstr>
      <vt:lpstr>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User1</cp:lastModifiedBy>
  <cp:revision>107</cp:revision>
  <cp:lastPrinted>2022-01-18T11:08:25Z</cp:lastPrinted>
  <dcterms:created xsi:type="dcterms:W3CDTF">2013-03-16T20:41:41Z</dcterms:created>
  <dcterms:modified xsi:type="dcterms:W3CDTF">2022-01-25T11:45:13Z</dcterms:modified>
</cp:coreProperties>
</file>