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0" r:id="rId2"/>
    <p:sldId id="278" r:id="rId3"/>
    <p:sldId id="421" r:id="rId4"/>
    <p:sldId id="449" r:id="rId5"/>
    <p:sldId id="372" r:id="rId6"/>
    <p:sldId id="438" r:id="rId7"/>
    <p:sldId id="439" r:id="rId8"/>
    <p:sldId id="440" r:id="rId9"/>
    <p:sldId id="444" r:id="rId10"/>
    <p:sldId id="437" r:id="rId11"/>
    <p:sldId id="399" r:id="rId12"/>
    <p:sldId id="422" r:id="rId13"/>
    <p:sldId id="424" r:id="rId14"/>
    <p:sldId id="445" r:id="rId15"/>
    <p:sldId id="391" r:id="rId16"/>
    <p:sldId id="270" r:id="rId17"/>
    <p:sldId id="423" r:id="rId18"/>
    <p:sldId id="446" r:id="rId19"/>
    <p:sldId id="448" r:id="rId20"/>
    <p:sldId id="441" r:id="rId21"/>
    <p:sldId id="331" r:id="rId22"/>
  </p:sldIdLst>
  <p:sldSz cx="9906000" cy="6858000" type="A4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  <a:srgbClr val="9900CC"/>
    <a:srgbClr val="FF0066"/>
    <a:srgbClr val="FF66FF"/>
    <a:srgbClr val="00CC00"/>
    <a:srgbClr val="CC00FF"/>
    <a:srgbClr val="FF0000"/>
    <a:srgbClr val="00CC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74" autoAdjust="0"/>
    <p:restoredTop sz="94660"/>
  </p:normalViewPr>
  <p:slideViewPr>
    <p:cSldViewPr snapToGrid="0">
      <p:cViewPr varScale="1">
        <p:scale>
          <a:sx n="73" d="100"/>
          <a:sy n="73" d="100"/>
        </p:scale>
        <p:origin x="1038" y="7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CF2C2-B35B-40BC-A9D7-AA57D0EE7E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6451A-A834-4AEF-934D-F6D8E3DC4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222160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CF2C2-B35B-40BC-A9D7-AA57D0EE7E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6451A-A834-4AEF-934D-F6D8E3DC4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483906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CF2C2-B35B-40BC-A9D7-AA57D0EE7E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6451A-A834-4AEF-934D-F6D8E3DC4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501468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CF2C2-B35B-40BC-A9D7-AA57D0EE7E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6451A-A834-4AEF-934D-F6D8E3DC4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395877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CF2C2-B35B-40BC-A9D7-AA57D0EE7E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6451A-A834-4AEF-934D-F6D8E3DC4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31006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CF2C2-B35B-40BC-A9D7-AA57D0EE7E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6451A-A834-4AEF-934D-F6D8E3DC4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16075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CF2C2-B35B-40BC-A9D7-AA57D0EE7E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6451A-A834-4AEF-934D-F6D8E3DC4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722241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CF2C2-B35B-40BC-A9D7-AA57D0EE7E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6451A-A834-4AEF-934D-F6D8E3DC4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002494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CF2C2-B35B-40BC-A9D7-AA57D0EE7E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6451A-A834-4AEF-934D-F6D8E3DC4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01988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CF2C2-B35B-40BC-A9D7-AA57D0EE7E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6451A-A834-4AEF-934D-F6D8E3DC4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181362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CF2C2-B35B-40BC-A9D7-AA57D0EE7E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6451A-A834-4AEF-934D-F6D8E3DC4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908178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CF2C2-B35B-40BC-A9D7-AA57D0EE7EF7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6451A-A834-4AEF-934D-F6D8E3DC4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600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hdphoto" Target="../media/hdphoto1.wdp"/><Relationship Id="rId7" Type="http://schemas.openxmlformats.org/officeDocument/2006/relationships/image" Target="../media/image2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g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1" Type="http://schemas.microsoft.com/office/2007/relationships/hdphoto" Target="../media/hdphoto7.wdp"/><Relationship Id="rId5" Type="http://schemas.openxmlformats.org/officeDocument/2006/relationships/image" Target="../media/image37.png"/><Relationship Id="rId10" Type="http://schemas.openxmlformats.org/officeDocument/2006/relationships/image" Target="../media/image40.png"/><Relationship Id="rId4" Type="http://schemas.openxmlformats.org/officeDocument/2006/relationships/hyperlink" Target="https://vk.com/ankyk" TargetMode="External"/><Relationship Id="rId9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microsoft.com/office/2007/relationships/hdphoto" Target="../media/hdphoto4.wdp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AF5E661-3E62-43E8-BEB5-A8320A7DCB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758668"/>
            <a:ext cx="10396330" cy="1814020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Cambria" panose="02040503050406030204" pitchFamily="18" charset="0"/>
                <a:ea typeface="Cambria" panose="02040503050406030204" pitchFamily="18" charset="0"/>
              </a:rPr>
              <a:t>Мастер-класс:</a:t>
            </a:r>
            <a:r>
              <a:rPr lang="ru-RU" sz="5400" b="1" i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RU" sz="5400" b="1" i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3600" b="1" i="1" u="sng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«Нетрадиционные подходы </a:t>
            </a:r>
            <a:br>
              <a:rPr lang="ru-RU" sz="3600" b="1" i="1" u="sng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3600" b="1" i="1" u="sng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 коррекции звукопроизношения </a:t>
            </a:r>
            <a:br>
              <a:rPr lang="ru-RU" sz="3600" b="1" i="1" u="sng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3600" b="1" i="1" u="sng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 детей старшего </a:t>
            </a:r>
            <a:br>
              <a:rPr lang="ru-RU" sz="3600" b="1" i="1" u="sng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3600" b="1" i="1" u="sng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дошкольного возраста».</a:t>
            </a:r>
            <a:r>
              <a:rPr lang="ru-RU" sz="3600" b="1" i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RU" sz="3600" b="1" i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4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RU" sz="4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ru-RU" sz="36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69294" y="6469689"/>
            <a:ext cx="21323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с. Пожарское, </a:t>
            </a:r>
            <a:r>
              <a:rPr lang="ru-RU" sz="1400" b="1" dirty="0">
                <a:latin typeface="Cambria" panose="02040503050406030204" pitchFamily="18" charset="0"/>
                <a:ea typeface="Cambria" panose="02040503050406030204" pitchFamily="18" charset="0"/>
              </a:rPr>
              <a:t>2024 год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47387" y="4817522"/>
            <a:ext cx="47774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Подготовили:</a:t>
            </a:r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учитель – логопед </a:t>
            </a:r>
          </a:p>
          <a:p>
            <a:pPr algn="r"/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Доберчак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О.Н.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57312" y="86949"/>
            <a:ext cx="1847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1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81AF35F-BCDD-4EF8-B60F-ADE0806AC9F8}"/>
              </a:ext>
            </a:extLst>
          </p:cNvPr>
          <p:cNvSpPr txBox="1">
            <a:spLocks/>
          </p:cNvSpPr>
          <p:nvPr/>
        </p:nvSpPr>
        <p:spPr>
          <a:xfrm>
            <a:off x="686813" y="972324"/>
            <a:ext cx="9022703" cy="18140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RU" sz="3600" b="1" i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4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RU" sz="4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ru-RU" sz="36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F0840B-697A-4109-88C2-1B3C3135123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2406" y="4605382"/>
            <a:ext cx="3424651" cy="186430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9555" y="86949"/>
            <a:ext cx="79720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/>
              <a:t>МУНИЦИПАЛЬНОЕ БЮДЖЕТНОЕ ДОШКОЛЬНОЕ ОБРАЗОВАТЕЛЬНОЕ УЧРЕЖДЕНИЕ</a:t>
            </a:r>
            <a:endParaRPr lang="ru-RU" sz="1200" dirty="0"/>
          </a:p>
          <a:p>
            <a:pPr algn="ctr"/>
            <a:r>
              <a:rPr lang="ru-RU" sz="1200" b="1" dirty="0"/>
              <a:t>«ДЕТСКИЙ САД «СКАЗКА» С. ПОЖАРСКОЕ»</a:t>
            </a:r>
            <a:endParaRPr lang="ru-RU" sz="1200" dirty="0"/>
          </a:p>
          <a:p>
            <a:pPr algn="ctr"/>
            <a:r>
              <a:rPr lang="ru-RU" sz="1200" b="1" dirty="0"/>
              <a:t>СИМФЕРОПОЛЬСКОГО РАЙОНА РЕСПУБЛИКИ КРЫМ</a:t>
            </a:r>
            <a:endParaRPr lang="ru-RU" sz="1200" dirty="0"/>
          </a:p>
          <a:p>
            <a:pPr algn="ctr"/>
            <a:r>
              <a:rPr lang="ru-RU" sz="1200" b="1" dirty="0"/>
              <a:t>ул. Победы 134, с. Пожарское. Симферопольский р-н, Республика Крым 297554</a:t>
            </a:r>
            <a:endParaRPr lang="ru-RU" sz="1200" dirty="0"/>
          </a:p>
          <a:p>
            <a:pPr algn="ctr"/>
            <a:r>
              <a:rPr lang="ru-RU" sz="1200" b="1" dirty="0"/>
              <a:t>ИНН/КПП 9109010250 / 910901001 ОГРН 1159102029020 ОКПО 00837904</a:t>
            </a:r>
            <a:endParaRPr lang="ru-RU" sz="1200" dirty="0"/>
          </a:p>
          <a:p>
            <a:pPr algn="ctr"/>
            <a:r>
              <a:rPr lang="en-US" sz="1200" b="1" dirty="0"/>
              <a:t>E</a:t>
            </a:r>
            <a:r>
              <a:rPr lang="ru-RU" sz="1200" b="1" dirty="0"/>
              <a:t>-</a:t>
            </a:r>
            <a:r>
              <a:rPr lang="en-US" sz="1200" b="1" dirty="0"/>
              <a:t>mail</a:t>
            </a:r>
            <a:r>
              <a:rPr lang="ru-RU" sz="1200" b="1" dirty="0"/>
              <a:t>: </a:t>
            </a:r>
            <a:r>
              <a:rPr lang="en-US" sz="1200" b="1" u="sng" dirty="0" err="1"/>
              <a:t>sadik</a:t>
            </a:r>
            <a:r>
              <a:rPr lang="ru-RU" sz="1200" b="1" u="sng" dirty="0"/>
              <a:t>_</a:t>
            </a:r>
            <a:r>
              <a:rPr lang="en-US" sz="1200" b="1" u="sng" dirty="0" err="1"/>
              <a:t>skazka</a:t>
            </a:r>
            <a:r>
              <a:rPr lang="ru-RU" sz="1200" b="1" u="sng" dirty="0"/>
              <a:t>-</a:t>
            </a:r>
            <a:r>
              <a:rPr lang="en-US" sz="1200" b="1" u="sng" dirty="0" err="1"/>
              <a:t>pojarskoe</a:t>
            </a:r>
            <a:r>
              <a:rPr lang="ru-RU" sz="1200" b="1" u="sng" dirty="0"/>
              <a:t>@</a:t>
            </a:r>
            <a:r>
              <a:rPr lang="en-US" sz="1200" b="1" u="sng" dirty="0" err="1"/>
              <a:t>crimeaedu</a:t>
            </a:r>
            <a:r>
              <a:rPr lang="ru-RU" sz="1200" b="1" u="sng" dirty="0"/>
              <a:t>.</a:t>
            </a:r>
            <a:r>
              <a:rPr lang="en-US" sz="1200" b="1" u="sng" dirty="0" err="1"/>
              <a:t>ru</a:t>
            </a:r>
            <a:r>
              <a:rPr lang="en-US" sz="1200" b="1" dirty="0"/>
              <a:t>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268190871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45782A6-C00C-4038-90EE-C23F79B6E9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3AE04CA-F191-4A9C-80A0-A555AE819B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 flipH="1">
            <a:off x="4494466" y="2051518"/>
            <a:ext cx="771356" cy="506711"/>
          </a:xfrm>
          <a:prstGeom prst="rect">
            <a:avLst/>
          </a:prstGeom>
        </p:spPr>
      </p:pic>
      <p:sp>
        <p:nvSpPr>
          <p:cNvPr id="15" name="Скругленный прямоугольник 26">
            <a:extLst>
              <a:ext uri="{FF2B5EF4-FFF2-40B4-BE49-F238E27FC236}">
                <a16:creationId xmlns:a16="http://schemas.microsoft.com/office/drawing/2014/main" id="{3184933F-030F-4318-94D4-0E65388121D6}"/>
              </a:ext>
            </a:extLst>
          </p:cNvPr>
          <p:cNvSpPr/>
          <p:nvPr/>
        </p:nvSpPr>
        <p:spPr>
          <a:xfrm>
            <a:off x="1895355" y="263678"/>
            <a:ext cx="5969578" cy="1511727"/>
          </a:xfrm>
          <a:prstGeom prst="roundRect">
            <a:avLst/>
          </a:prstGeom>
          <a:solidFill>
            <a:srgbClr val="9900CC"/>
          </a:solidFill>
          <a:ln w="38100" cap="flat" cmpd="sng" algn="ctr">
            <a:solidFill>
              <a:schemeClr val="bg1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sz="4000" b="1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Что такое </a:t>
            </a:r>
          </a:p>
          <a:p>
            <a:pPr lvl="0" algn="ctr">
              <a:defRPr/>
            </a:pPr>
            <a:r>
              <a:rPr lang="ru-RU" sz="4000" b="1" i="1" u="sng" kern="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«</a:t>
            </a:r>
            <a:r>
              <a:rPr lang="ru-RU" sz="4000" b="1" i="1" u="sng" kern="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Литотерапия</a:t>
            </a:r>
            <a:r>
              <a:rPr lang="ru-RU" sz="4000" b="1" i="1" u="sng" kern="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…..????</a:t>
            </a:r>
          </a:p>
        </p:txBody>
      </p: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ED774845-25B7-4AF7-A31F-0A65FC0F9167}"/>
              </a:ext>
            </a:extLst>
          </p:cNvPr>
          <p:cNvGrpSpPr/>
          <p:nvPr/>
        </p:nvGrpSpPr>
        <p:grpSpPr>
          <a:xfrm>
            <a:off x="2562874" y="2439652"/>
            <a:ext cx="4169892" cy="4328808"/>
            <a:chOff x="2892362" y="2734009"/>
            <a:chExt cx="3654292" cy="3703603"/>
          </a:xfrm>
        </p:grpSpPr>
        <p:grpSp>
          <p:nvGrpSpPr>
            <p:cNvPr id="16" name="Google Shape;1622;p41">
              <a:extLst>
                <a:ext uri="{FF2B5EF4-FFF2-40B4-BE49-F238E27FC236}">
                  <a16:creationId xmlns:a16="http://schemas.microsoft.com/office/drawing/2014/main" id="{88181358-FC4E-45E6-A1A1-0C121DC60929}"/>
                </a:ext>
              </a:extLst>
            </p:cNvPr>
            <p:cNvGrpSpPr/>
            <p:nvPr/>
          </p:nvGrpSpPr>
          <p:grpSpPr>
            <a:xfrm>
              <a:off x="2892362" y="3047569"/>
              <a:ext cx="3654292" cy="3390043"/>
              <a:chOff x="356900" y="1529779"/>
              <a:chExt cx="1943313" cy="2225619"/>
            </a:xfrm>
            <a:solidFill>
              <a:srgbClr val="FFFF00"/>
            </a:solidFill>
          </p:grpSpPr>
          <p:sp>
            <p:nvSpPr>
              <p:cNvPr id="17" name="Google Shape;1623;p41">
                <a:extLst>
                  <a:ext uri="{FF2B5EF4-FFF2-40B4-BE49-F238E27FC236}">
                    <a16:creationId xmlns:a16="http://schemas.microsoft.com/office/drawing/2014/main" id="{850DB0C0-2F9E-47C6-92C3-D1D2059EED79}"/>
                  </a:ext>
                </a:extLst>
              </p:cNvPr>
              <p:cNvSpPr/>
              <p:nvPr/>
            </p:nvSpPr>
            <p:spPr>
              <a:xfrm>
                <a:off x="356900" y="1529779"/>
                <a:ext cx="1943313" cy="2135420"/>
              </a:xfrm>
              <a:custGeom>
                <a:avLst/>
                <a:gdLst/>
                <a:ahLst/>
                <a:cxnLst/>
                <a:rect l="l" t="t" r="r" b="b"/>
                <a:pathLst>
                  <a:path w="17244" h="22162" extrusionOk="0">
                    <a:moveTo>
                      <a:pt x="2324" y="1"/>
                    </a:moveTo>
                    <a:cubicBezTo>
                      <a:pt x="1042" y="1"/>
                      <a:pt x="1" y="1042"/>
                      <a:pt x="1" y="2324"/>
                    </a:cubicBezTo>
                    <a:lnTo>
                      <a:pt x="1" y="19838"/>
                    </a:lnTo>
                    <a:cubicBezTo>
                      <a:pt x="1" y="21119"/>
                      <a:pt x="1042" y="22162"/>
                      <a:pt x="2324" y="22162"/>
                    </a:cubicBezTo>
                    <a:lnTo>
                      <a:pt x="12011" y="22162"/>
                    </a:lnTo>
                    <a:lnTo>
                      <a:pt x="12011" y="21029"/>
                    </a:lnTo>
                    <a:lnTo>
                      <a:pt x="2324" y="21029"/>
                    </a:lnTo>
                    <a:cubicBezTo>
                      <a:pt x="1668" y="21029"/>
                      <a:pt x="1133" y="20495"/>
                      <a:pt x="1133" y="19840"/>
                    </a:cubicBezTo>
                    <a:lnTo>
                      <a:pt x="1133" y="2324"/>
                    </a:lnTo>
                    <a:cubicBezTo>
                      <a:pt x="1133" y="1668"/>
                      <a:pt x="1668" y="1133"/>
                      <a:pt x="2324" y="1133"/>
                    </a:cubicBezTo>
                    <a:lnTo>
                      <a:pt x="14920" y="1133"/>
                    </a:lnTo>
                    <a:cubicBezTo>
                      <a:pt x="15576" y="1133"/>
                      <a:pt x="16111" y="1668"/>
                      <a:pt x="16111" y="2324"/>
                    </a:cubicBezTo>
                    <a:lnTo>
                      <a:pt x="16111" y="7628"/>
                    </a:lnTo>
                    <a:lnTo>
                      <a:pt x="17244" y="7628"/>
                    </a:lnTo>
                    <a:lnTo>
                      <a:pt x="17244" y="2324"/>
                    </a:lnTo>
                    <a:cubicBezTo>
                      <a:pt x="17244" y="1042"/>
                      <a:pt x="16201" y="1"/>
                      <a:pt x="149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Google Shape;1624;p41">
                <a:extLst>
                  <a:ext uri="{FF2B5EF4-FFF2-40B4-BE49-F238E27FC236}">
                    <a16:creationId xmlns:a16="http://schemas.microsoft.com/office/drawing/2014/main" id="{EC33E50B-EC63-4DEA-8B36-38A51799A242}"/>
                  </a:ext>
                </a:extLst>
              </p:cNvPr>
              <p:cNvSpPr/>
              <p:nvPr/>
            </p:nvSpPr>
            <p:spPr>
              <a:xfrm>
                <a:off x="1706952" y="3465755"/>
                <a:ext cx="221249" cy="289643"/>
              </a:xfrm>
              <a:custGeom>
                <a:avLst/>
                <a:gdLst/>
                <a:ahLst/>
                <a:cxnLst/>
                <a:rect l="l" t="t" r="r" b="b"/>
                <a:pathLst>
                  <a:path w="2329" h="3006" extrusionOk="0">
                    <a:moveTo>
                      <a:pt x="1" y="0"/>
                    </a:moveTo>
                    <a:lnTo>
                      <a:pt x="1" y="3006"/>
                    </a:lnTo>
                    <a:lnTo>
                      <a:pt x="2329" y="150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0" name="Google Shape;1625;p41">
              <a:extLst>
                <a:ext uri="{FF2B5EF4-FFF2-40B4-BE49-F238E27FC236}">
                  <a16:creationId xmlns:a16="http://schemas.microsoft.com/office/drawing/2014/main" id="{B8E8E5A2-C5C9-459E-A755-44717AE9182C}"/>
                </a:ext>
              </a:extLst>
            </p:cNvPr>
            <p:cNvSpPr/>
            <p:nvPr/>
          </p:nvSpPr>
          <p:spPr>
            <a:xfrm>
              <a:off x="5415160" y="2893372"/>
              <a:ext cx="703588" cy="713642"/>
            </a:xfrm>
            <a:custGeom>
              <a:avLst/>
              <a:gdLst/>
              <a:ahLst/>
              <a:cxnLst/>
              <a:rect l="l" t="t" r="r" b="b"/>
              <a:pathLst>
                <a:path w="5678" h="5678" extrusionOk="0">
                  <a:moveTo>
                    <a:pt x="2839" y="1"/>
                  </a:moveTo>
                  <a:cubicBezTo>
                    <a:pt x="1272" y="1"/>
                    <a:pt x="0" y="1272"/>
                    <a:pt x="0" y="2839"/>
                  </a:cubicBezTo>
                  <a:cubicBezTo>
                    <a:pt x="0" y="4407"/>
                    <a:pt x="1272" y="5678"/>
                    <a:pt x="2839" y="5678"/>
                  </a:cubicBezTo>
                  <a:cubicBezTo>
                    <a:pt x="4407" y="5678"/>
                    <a:pt x="5678" y="4407"/>
                    <a:pt x="5678" y="2839"/>
                  </a:cubicBezTo>
                  <a:cubicBezTo>
                    <a:pt x="5678" y="1272"/>
                    <a:pt x="4407" y="1"/>
                    <a:pt x="2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Google Shape;1626;p41">
              <a:extLst>
                <a:ext uri="{FF2B5EF4-FFF2-40B4-BE49-F238E27FC236}">
                  <a16:creationId xmlns:a16="http://schemas.microsoft.com/office/drawing/2014/main" id="{23024436-5B4C-4BE5-975B-626B47D324CF}"/>
                </a:ext>
              </a:extLst>
            </p:cNvPr>
            <p:cNvSpPr/>
            <p:nvPr/>
          </p:nvSpPr>
          <p:spPr>
            <a:xfrm>
              <a:off x="5308234" y="2734009"/>
              <a:ext cx="843735" cy="855792"/>
            </a:xfrm>
            <a:custGeom>
              <a:avLst/>
              <a:gdLst/>
              <a:ahLst/>
              <a:cxnLst/>
              <a:rect l="l" t="t" r="r" b="b"/>
              <a:pathLst>
                <a:path w="6809" h="6809" extrusionOk="0">
                  <a:moveTo>
                    <a:pt x="3405" y="1131"/>
                  </a:moveTo>
                  <a:cubicBezTo>
                    <a:pt x="4658" y="1131"/>
                    <a:pt x="5677" y="2152"/>
                    <a:pt x="5677" y="3403"/>
                  </a:cubicBezTo>
                  <a:cubicBezTo>
                    <a:pt x="5677" y="4656"/>
                    <a:pt x="4658" y="5676"/>
                    <a:pt x="3405" y="5676"/>
                  </a:cubicBezTo>
                  <a:cubicBezTo>
                    <a:pt x="2152" y="5676"/>
                    <a:pt x="1132" y="4656"/>
                    <a:pt x="1132" y="3403"/>
                  </a:cubicBezTo>
                  <a:cubicBezTo>
                    <a:pt x="1132" y="2150"/>
                    <a:pt x="2152" y="1131"/>
                    <a:pt x="3405" y="1131"/>
                  </a:cubicBezTo>
                  <a:close/>
                  <a:moveTo>
                    <a:pt x="3405" y="1"/>
                  </a:moveTo>
                  <a:cubicBezTo>
                    <a:pt x="1527" y="1"/>
                    <a:pt x="1" y="1527"/>
                    <a:pt x="1" y="3405"/>
                  </a:cubicBezTo>
                  <a:cubicBezTo>
                    <a:pt x="1" y="5282"/>
                    <a:pt x="1528" y="6809"/>
                    <a:pt x="3405" y="6809"/>
                  </a:cubicBezTo>
                  <a:cubicBezTo>
                    <a:pt x="5282" y="6809"/>
                    <a:pt x="6809" y="5282"/>
                    <a:pt x="6809" y="3405"/>
                  </a:cubicBezTo>
                  <a:cubicBezTo>
                    <a:pt x="6809" y="1527"/>
                    <a:pt x="5282" y="1"/>
                    <a:pt x="3405" y="1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94651B6-F959-41D8-84CC-F3C1725B1D5E}"/>
                </a:ext>
              </a:extLst>
            </p:cNvPr>
            <p:cNvSpPr txBox="1"/>
            <p:nvPr/>
          </p:nvSpPr>
          <p:spPr>
            <a:xfrm>
              <a:off x="3007765" y="3100850"/>
              <a:ext cx="3423485" cy="30282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dirty="0">
                  <a:latin typeface="Cambria" panose="02040503050406030204" pitchFamily="18" charset="0"/>
                  <a:ea typeface="Cambria" panose="02040503050406030204" pitchFamily="18" charset="0"/>
                  <a:cs typeface="Times New Roman" pitchFamily="18" charset="0"/>
                </a:rPr>
                <a:t>…</a:t>
              </a:r>
              <a:r>
                <a:rPr lang="ru-RU" sz="32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itchFamily="18" charset="0"/>
                </a:rPr>
                <a:t> </a:t>
              </a:r>
              <a:r>
                <a:rPr lang="ru-RU" sz="3200" b="1" i="1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itchFamily="18" charset="0"/>
                </a:rPr>
                <a:t>это нетрадиционная методика, </a:t>
              </a:r>
            </a:p>
            <a:p>
              <a:pPr algn="ctr"/>
              <a:r>
                <a:rPr lang="ru-RU" sz="3200" b="1" i="1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itchFamily="18" charset="0"/>
                </a:rPr>
                <a:t>лечение с помощью натуральных камней.</a:t>
              </a:r>
              <a:endParaRPr lang="ru-RU" sz="2000" b="1" i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endParaRPr>
            </a:p>
          </p:txBody>
        </p:sp>
      </p:grpSp>
      <p:pic>
        <p:nvPicPr>
          <p:cNvPr id="2050" name="Picture 2">
            <a:extLst>
              <a:ext uri="{FF2B5EF4-FFF2-40B4-BE49-F238E27FC236}">
                <a16:creationId xmlns:a16="http://schemas.microsoft.com/office/drawing/2014/main" id="{B9B833F8-3BCA-4915-93BB-FB70B558A8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814" y="2995005"/>
            <a:ext cx="2560788" cy="337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35A99CA-661B-4C7C-B7BD-03CA47C850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194" y="3516197"/>
            <a:ext cx="2200632" cy="217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2071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7F42581-D2D4-4D6A-ABCD-D9B83B76C8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22589" y="3879731"/>
            <a:ext cx="1971071" cy="2925998"/>
          </a:xfrm>
          <a:prstGeom prst="rect">
            <a:avLst/>
          </a:prstGeom>
        </p:spPr>
      </p:pic>
      <p:sp>
        <p:nvSpPr>
          <p:cNvPr id="10" name="Скругленный прямоугольник 8">
            <a:extLst>
              <a:ext uri="{FF2B5EF4-FFF2-40B4-BE49-F238E27FC236}">
                <a16:creationId xmlns:a16="http://schemas.microsoft.com/office/drawing/2014/main" id="{4AC4CFD9-754E-45CD-87DE-F9CF6DD99BD7}"/>
              </a:ext>
            </a:extLst>
          </p:cNvPr>
          <p:cNvSpPr/>
          <p:nvPr/>
        </p:nvSpPr>
        <p:spPr>
          <a:xfrm>
            <a:off x="2816248" y="2851146"/>
            <a:ext cx="4273504" cy="872434"/>
          </a:xfrm>
          <a:prstGeom prst="roundRect">
            <a:avLst/>
          </a:prstGeom>
          <a:solidFill>
            <a:srgbClr val="FF0066"/>
          </a:solidFill>
          <a:ln w="9525" cap="flat" cmpd="sng" algn="ctr">
            <a:solidFill>
              <a:schemeClr val="bg1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sz="2400" b="1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Простота, доступность, минимальные затраты;</a:t>
            </a:r>
            <a:endParaRPr lang="ru-RU" sz="2000" b="1" u="sng" kern="0" dirty="0">
              <a:solidFill>
                <a:prstClr val="white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8">
            <a:extLst>
              <a:ext uri="{FF2B5EF4-FFF2-40B4-BE49-F238E27FC236}">
                <a16:creationId xmlns:a16="http://schemas.microsoft.com/office/drawing/2014/main" id="{60637E54-2F7E-4F51-9AF3-D57029D39462}"/>
              </a:ext>
            </a:extLst>
          </p:cNvPr>
          <p:cNvSpPr/>
          <p:nvPr/>
        </p:nvSpPr>
        <p:spPr>
          <a:xfrm>
            <a:off x="2816248" y="3997876"/>
            <a:ext cx="4273504" cy="1111811"/>
          </a:xfrm>
          <a:prstGeom prst="roundRect">
            <a:avLst/>
          </a:prstGeom>
          <a:solidFill>
            <a:srgbClr val="009900"/>
          </a:solidFill>
          <a:ln w="9525" cap="flat" cmpd="sng" algn="ctr">
            <a:solidFill>
              <a:schemeClr val="bg1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sz="2400" b="1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Экологически чистый и натуральный продукт деятельности природы;</a:t>
            </a:r>
            <a:endParaRPr lang="ru-RU" sz="2000" b="1" u="sng" kern="0" dirty="0">
              <a:solidFill>
                <a:prstClr val="white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8">
            <a:extLst>
              <a:ext uri="{FF2B5EF4-FFF2-40B4-BE49-F238E27FC236}">
                <a16:creationId xmlns:a16="http://schemas.microsoft.com/office/drawing/2014/main" id="{D698602E-E7BD-4B9C-A4AC-28BC835A64A4}"/>
              </a:ext>
            </a:extLst>
          </p:cNvPr>
          <p:cNvSpPr/>
          <p:nvPr/>
        </p:nvSpPr>
        <p:spPr>
          <a:xfrm>
            <a:off x="2816248" y="5393441"/>
            <a:ext cx="4273504" cy="956669"/>
          </a:xfrm>
          <a:prstGeom prst="roundRect">
            <a:avLst/>
          </a:prstGeom>
          <a:solidFill>
            <a:srgbClr val="FF6600"/>
          </a:solidFill>
          <a:ln w="9525" cap="flat" cmpd="sng" algn="ctr">
            <a:solidFill>
              <a:schemeClr val="bg1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sz="2400" b="1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Большой спектр</a:t>
            </a:r>
          </a:p>
          <a:p>
            <a:pPr lvl="0" algn="ctr">
              <a:defRPr/>
            </a:pPr>
            <a:r>
              <a:rPr lang="ru-RU" sz="2400" b="1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коррекционных задач.</a:t>
            </a:r>
            <a:endParaRPr lang="ru-RU" sz="2000" b="1" u="sng" kern="0" dirty="0">
              <a:solidFill>
                <a:prstClr val="white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26">
            <a:extLst>
              <a:ext uri="{FF2B5EF4-FFF2-40B4-BE49-F238E27FC236}">
                <a16:creationId xmlns:a16="http://schemas.microsoft.com/office/drawing/2014/main" id="{A9BBEA11-F6D2-4C05-B9FE-5D54543D713C}"/>
              </a:ext>
            </a:extLst>
          </p:cNvPr>
          <p:cNvSpPr/>
          <p:nvPr/>
        </p:nvSpPr>
        <p:spPr>
          <a:xfrm>
            <a:off x="1997653" y="421999"/>
            <a:ext cx="5910692" cy="1111811"/>
          </a:xfrm>
          <a:prstGeom prst="roundRect">
            <a:avLst/>
          </a:prstGeom>
          <a:solidFill>
            <a:srgbClr val="CC00FF"/>
          </a:solidFill>
          <a:ln w="38100" cap="flat" cmpd="sng" algn="ctr">
            <a:solidFill>
              <a:schemeClr val="bg1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sz="6600" b="1" u="sng" kern="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Литотерапия</a:t>
            </a:r>
            <a:endParaRPr kumimoji="0" lang="ru-RU" sz="6600" b="1" i="0" u="sng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itchFamily="18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CE6401B-1B8C-42F8-955F-E6029272DB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 flipH="1">
            <a:off x="4434212" y="1939937"/>
            <a:ext cx="1037572" cy="50109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C16676C-EB78-486B-98F3-9E3F10F22CB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13" r="6960"/>
          <a:stretch/>
        </p:blipFill>
        <p:spPr>
          <a:xfrm>
            <a:off x="7339556" y="4798124"/>
            <a:ext cx="2286238" cy="1812362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66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573DD9F-4540-4E76-BCBD-C12530E43F7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2"/>
          <a:stretch/>
        </p:blipFill>
        <p:spPr>
          <a:xfrm>
            <a:off x="201722" y="2185514"/>
            <a:ext cx="2319218" cy="1694217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66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BF789FC-F426-4AE0-9D49-942095DF9E9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34878" y="1808106"/>
            <a:ext cx="3975065" cy="2801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1514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A64F97-A28E-419C-81B2-8DB0FB64B0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5279"/>
            <a:ext cx="9906000" cy="6857999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2540001" y="357013"/>
            <a:ext cx="7264384" cy="3307822"/>
          </a:xfrm>
          <a:prstGeom prst="roundRect">
            <a:avLst/>
          </a:prstGeom>
          <a:noFill/>
          <a:ln w="38100"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u="sng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Основная цель</a:t>
            </a:r>
            <a:r>
              <a:rPr lang="ru-RU" sz="36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использования стоун-игр в логопедической работе с детьми с ОВЗ</a:t>
            </a:r>
            <a:r>
              <a:rPr lang="ru-RU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:</a:t>
            </a:r>
            <a:r>
              <a:rPr lang="ru-RU" sz="24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0000FF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itchFamily="18" charset="0"/>
            </a:endParaRPr>
          </a:p>
          <a:p>
            <a:pPr algn="ctr"/>
            <a:r>
              <a:rPr lang="ru-RU" sz="36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коррекция недостатков в их речевом, психическом, физическом развитии, их социальной адаптации.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504" r="33166"/>
          <a:stretch/>
        </p:blipFill>
        <p:spPr>
          <a:xfrm flipH="1">
            <a:off x="1101983" y="3062514"/>
            <a:ext cx="2389523" cy="3770206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630D03D-15EF-4173-92F9-74B957D0D0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1857" y="4047127"/>
            <a:ext cx="3473915" cy="2598906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66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11067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A64F97-A28E-419C-81B2-8DB0FB64B0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5279"/>
            <a:ext cx="9906000" cy="6857999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523999" y="1720402"/>
            <a:ext cx="7940893" cy="1366439"/>
          </a:xfrm>
          <a:prstGeom prst="roundRect">
            <a:avLst/>
          </a:prstGeom>
          <a:noFill/>
          <a:ln w="38100"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800" b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Цель:</a:t>
            </a:r>
            <a:r>
              <a:rPr lang="ru-RU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отработка движений артикуляционных органов, необходимых для правильного звукопроизношения, укрепление мышц языка, губ, мягкого неба.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8420AA-9968-4638-AC45-C176FB2279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9" t="4449" r="9436" b="4449"/>
          <a:stretch/>
        </p:blipFill>
        <p:spPr>
          <a:xfrm>
            <a:off x="3809960" y="3365979"/>
            <a:ext cx="2286079" cy="3291177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66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F8089CE-AD00-4E2D-9503-7E746E9105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510" y="3771160"/>
            <a:ext cx="3090940" cy="2316681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982BC42-7204-4BFF-B31B-F722C03DEE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5550" y="3771070"/>
            <a:ext cx="3090940" cy="2316771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id="{80C28AFF-7348-4ACD-8693-0BCEBC61292D}"/>
              </a:ext>
            </a:extLst>
          </p:cNvPr>
          <p:cNvSpPr/>
          <p:nvPr/>
        </p:nvSpPr>
        <p:spPr>
          <a:xfrm>
            <a:off x="1691517" y="133640"/>
            <a:ext cx="6522963" cy="1427843"/>
          </a:xfrm>
          <a:prstGeom prst="ellipse">
            <a:avLst/>
          </a:prstGeom>
          <a:solidFill>
            <a:srgbClr val="009900"/>
          </a:solidFill>
          <a:ln w="9525" cap="flat" cmpd="sng" algn="ctr">
            <a:solidFill>
              <a:srgbClr val="FF66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sz="3200" b="1" u="sng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Набор «Артикуляционная гимнастика»</a:t>
            </a:r>
          </a:p>
        </p:txBody>
      </p:sp>
    </p:spTree>
    <p:extLst>
      <p:ext uri="{BB962C8B-B14F-4D97-AF65-F5344CB8AC3E}">
        <p14:creationId xmlns:p14="http://schemas.microsoft.com/office/powerpoint/2010/main" val="24108315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4E60DBE-67E0-4955-BC70-197ECD644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5279"/>
            <a:ext cx="9906000" cy="685799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072293" y="305068"/>
            <a:ext cx="817772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Традиционные подходы, методы работы в коррекции звукопроизношения </a:t>
            </a:r>
          </a:p>
          <a:p>
            <a:pPr algn="ctr"/>
            <a:r>
              <a:rPr lang="ru-RU" sz="3600" b="1" i="1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должны сочетаться </a:t>
            </a:r>
          </a:p>
          <a:p>
            <a:pPr algn="ctr"/>
            <a:r>
              <a:rPr lang="ru-RU" sz="3600" b="1" i="1" u="sng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rPr>
              <a:t>с новыми, самыми современными приёмами и оригинальными авторскими технологиями.</a:t>
            </a:r>
            <a:endParaRPr lang="ru-RU" sz="3600" b="1" i="1" dirty="0">
              <a:solidFill>
                <a:srgbClr val="0000FF"/>
              </a:solidFill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  <a:p>
            <a:pPr algn="ctr"/>
            <a:endParaRPr lang="ru-RU" sz="3600" b="1" i="1" dirty="0">
              <a:latin typeface="Cambria" panose="02040503050406030204" pitchFamily="18" charset="0"/>
              <a:ea typeface="Cambria" panose="02040503050406030204" pitchFamily="18" charset="0"/>
              <a:cs typeface="Helvetica" panose="020B0604020202020204" pitchFamily="34" charset="0"/>
            </a:endParaRPr>
          </a:p>
          <a:p>
            <a:pPr algn="ctr"/>
            <a:endParaRPr lang="ru-RU" sz="2800" b="1" dirty="0">
              <a:latin typeface="Comic Sans MS" panose="030F0702030302020204" pitchFamily="66" charset="0"/>
              <a:ea typeface="Times New Roman" panose="02020603050405020304" pitchFamily="18" charset="0"/>
              <a:cs typeface="Helvetica" panose="020B0604020202020204" pitchFamily="34" charset="0"/>
            </a:endParaRPr>
          </a:p>
          <a:p>
            <a:pPr algn="ctr"/>
            <a:endParaRPr lang="ru-RU" sz="2800" b="1" dirty="0">
              <a:latin typeface="Comic Sans MS" panose="030F0702030302020204" pitchFamily="66" charset="0"/>
              <a:ea typeface="Times New Roman" panose="02020603050405020304" pitchFamily="18" charset="0"/>
              <a:cs typeface="Helvetica" panose="020B0604020202020204" pitchFamily="34" charset="0"/>
            </a:endParaRPr>
          </a:p>
          <a:p>
            <a:pPr algn="ctr"/>
            <a:endParaRPr lang="ru-RU" sz="2800" b="1" dirty="0">
              <a:latin typeface="Comic Sans MS" panose="030F0702030302020204" pitchFamily="66" charset="0"/>
              <a:ea typeface="Times New Roman" panose="02020603050405020304" pitchFamily="18" charset="0"/>
              <a:cs typeface="Helvetica" panose="020B0604020202020204" pitchFamily="34" charset="0"/>
            </a:endParaRPr>
          </a:p>
          <a:p>
            <a:pPr algn="ctr"/>
            <a:endParaRPr lang="ru-RU" sz="2800" b="1" dirty="0">
              <a:latin typeface="Comic Sans MS" panose="030F0702030302020204" pitchFamily="66" charset="0"/>
              <a:ea typeface="Times New Roman" panose="02020603050405020304" pitchFamily="18" charset="0"/>
              <a:cs typeface="Helvetica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5218" y="4426158"/>
            <a:ext cx="6015564" cy="226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0687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C2AF78E0-9385-4E08-8CFF-2BF2A2C2E2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3846" y="-7267"/>
            <a:ext cx="9906000" cy="6857999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217099" y="1775088"/>
            <a:ext cx="6575587" cy="3307822"/>
          </a:xfrm>
          <a:prstGeom prst="roundRect">
            <a:avLst/>
          </a:prstGeom>
          <a:noFill/>
          <a:ln w="38100"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0000FF"/>
              </a:solidFill>
              <a:latin typeface="Comic Sans MS" panose="030F0702030302020204" pitchFamily="66" charset="0"/>
              <a:cs typeface="Times New Roman" pitchFamily="18" charset="0"/>
            </a:endParaRPr>
          </a:p>
        </p:txBody>
      </p:sp>
      <p:sp>
        <p:nvSpPr>
          <p:cNvPr id="51" name="Google Shape;1625;p41">
            <a:extLst>
              <a:ext uri="{FF2B5EF4-FFF2-40B4-BE49-F238E27FC236}">
                <a16:creationId xmlns:a16="http://schemas.microsoft.com/office/drawing/2014/main" id="{026961AA-A0A7-4C39-BC9F-90D766DE2AAE}"/>
              </a:ext>
            </a:extLst>
          </p:cNvPr>
          <p:cNvSpPr/>
          <p:nvPr/>
        </p:nvSpPr>
        <p:spPr>
          <a:xfrm>
            <a:off x="5552438" y="2794462"/>
            <a:ext cx="703588" cy="713642"/>
          </a:xfrm>
          <a:custGeom>
            <a:avLst/>
            <a:gdLst/>
            <a:ahLst/>
            <a:cxnLst/>
            <a:rect l="l" t="t" r="r" b="b"/>
            <a:pathLst>
              <a:path w="5678" h="5678" extrusionOk="0">
                <a:moveTo>
                  <a:pt x="2839" y="1"/>
                </a:moveTo>
                <a:cubicBezTo>
                  <a:pt x="1272" y="1"/>
                  <a:pt x="0" y="1272"/>
                  <a:pt x="0" y="2839"/>
                </a:cubicBezTo>
                <a:cubicBezTo>
                  <a:pt x="0" y="4407"/>
                  <a:pt x="1272" y="5678"/>
                  <a:pt x="2839" y="5678"/>
                </a:cubicBezTo>
                <a:cubicBezTo>
                  <a:pt x="4407" y="5678"/>
                  <a:pt x="5678" y="4407"/>
                  <a:pt x="5678" y="2839"/>
                </a:cubicBezTo>
                <a:cubicBezTo>
                  <a:pt x="5678" y="1272"/>
                  <a:pt x="4407" y="1"/>
                  <a:pt x="28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Google Shape;1625;p41">
            <a:extLst>
              <a:ext uri="{FF2B5EF4-FFF2-40B4-BE49-F238E27FC236}">
                <a16:creationId xmlns:a16="http://schemas.microsoft.com/office/drawing/2014/main" id="{026961AA-A0A7-4C39-BC9F-90D766DE2AAE}"/>
              </a:ext>
            </a:extLst>
          </p:cNvPr>
          <p:cNvSpPr/>
          <p:nvPr/>
        </p:nvSpPr>
        <p:spPr>
          <a:xfrm>
            <a:off x="8405004" y="5082910"/>
            <a:ext cx="703588" cy="713642"/>
          </a:xfrm>
          <a:custGeom>
            <a:avLst/>
            <a:gdLst/>
            <a:ahLst/>
            <a:cxnLst/>
            <a:rect l="l" t="t" r="r" b="b"/>
            <a:pathLst>
              <a:path w="5678" h="5678" extrusionOk="0">
                <a:moveTo>
                  <a:pt x="2839" y="1"/>
                </a:moveTo>
                <a:cubicBezTo>
                  <a:pt x="1272" y="1"/>
                  <a:pt x="0" y="1272"/>
                  <a:pt x="0" y="2839"/>
                </a:cubicBezTo>
                <a:cubicBezTo>
                  <a:pt x="0" y="4407"/>
                  <a:pt x="1272" y="5678"/>
                  <a:pt x="2839" y="5678"/>
                </a:cubicBezTo>
                <a:cubicBezTo>
                  <a:pt x="4407" y="5678"/>
                  <a:pt x="5678" y="4407"/>
                  <a:pt x="5678" y="2839"/>
                </a:cubicBezTo>
                <a:cubicBezTo>
                  <a:pt x="5678" y="1272"/>
                  <a:pt x="4407" y="1"/>
                  <a:pt x="28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D45611F5-47C0-4579-B175-608C17519411}"/>
              </a:ext>
            </a:extLst>
          </p:cNvPr>
          <p:cNvGrpSpPr/>
          <p:nvPr/>
        </p:nvGrpSpPr>
        <p:grpSpPr>
          <a:xfrm>
            <a:off x="1296428" y="2480457"/>
            <a:ext cx="2534857" cy="3265865"/>
            <a:chOff x="434693" y="1239830"/>
            <a:chExt cx="2534857" cy="3265865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434693" y="1239830"/>
              <a:ext cx="2534857" cy="3265865"/>
              <a:chOff x="393257" y="1704013"/>
              <a:chExt cx="2534857" cy="3265865"/>
            </a:xfrm>
          </p:grpSpPr>
          <p:grpSp>
            <p:nvGrpSpPr>
              <p:cNvPr id="11" name="Google Shape;1622;p41">
                <a:extLst>
                  <a:ext uri="{FF2B5EF4-FFF2-40B4-BE49-F238E27FC236}">
                    <a16:creationId xmlns:a16="http://schemas.microsoft.com/office/drawing/2014/main" id="{879CE97B-2A25-4B0E-9DCC-E76C97B02C67}"/>
                  </a:ext>
                </a:extLst>
              </p:cNvPr>
              <p:cNvGrpSpPr/>
              <p:nvPr/>
            </p:nvGrpSpPr>
            <p:grpSpPr>
              <a:xfrm>
                <a:off x="393257" y="2066780"/>
                <a:ext cx="2534857" cy="2903098"/>
                <a:chOff x="356900" y="1529779"/>
                <a:chExt cx="1943313" cy="2225619"/>
              </a:xfrm>
              <a:solidFill>
                <a:srgbClr val="FF0000"/>
              </a:solidFill>
            </p:grpSpPr>
            <p:sp>
              <p:nvSpPr>
                <p:cNvPr id="12" name="Google Shape;1623;p41">
                  <a:extLst>
                    <a:ext uri="{FF2B5EF4-FFF2-40B4-BE49-F238E27FC236}">
                      <a16:creationId xmlns:a16="http://schemas.microsoft.com/office/drawing/2014/main" id="{B8C51957-11E5-40EC-B357-75FBDB4881E4}"/>
                    </a:ext>
                  </a:extLst>
                </p:cNvPr>
                <p:cNvSpPr/>
                <p:nvPr/>
              </p:nvSpPr>
              <p:spPr>
                <a:xfrm>
                  <a:off x="356900" y="1529779"/>
                  <a:ext cx="1943313" cy="2135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44" h="22162" extrusionOk="0">
                      <a:moveTo>
                        <a:pt x="2324" y="1"/>
                      </a:moveTo>
                      <a:cubicBezTo>
                        <a:pt x="1042" y="1"/>
                        <a:pt x="1" y="1042"/>
                        <a:pt x="1" y="2324"/>
                      </a:cubicBezTo>
                      <a:lnTo>
                        <a:pt x="1" y="19838"/>
                      </a:lnTo>
                      <a:cubicBezTo>
                        <a:pt x="1" y="21119"/>
                        <a:pt x="1042" y="22162"/>
                        <a:pt x="2324" y="22162"/>
                      </a:cubicBezTo>
                      <a:lnTo>
                        <a:pt x="12011" y="22162"/>
                      </a:lnTo>
                      <a:lnTo>
                        <a:pt x="12011" y="21029"/>
                      </a:lnTo>
                      <a:lnTo>
                        <a:pt x="2324" y="21029"/>
                      </a:lnTo>
                      <a:cubicBezTo>
                        <a:pt x="1668" y="21029"/>
                        <a:pt x="1133" y="20495"/>
                        <a:pt x="1133" y="19840"/>
                      </a:cubicBezTo>
                      <a:lnTo>
                        <a:pt x="1133" y="2324"/>
                      </a:lnTo>
                      <a:cubicBezTo>
                        <a:pt x="1133" y="1668"/>
                        <a:pt x="1668" y="1133"/>
                        <a:pt x="2324" y="1133"/>
                      </a:cubicBezTo>
                      <a:lnTo>
                        <a:pt x="14920" y="1133"/>
                      </a:lnTo>
                      <a:cubicBezTo>
                        <a:pt x="15576" y="1133"/>
                        <a:pt x="16111" y="1668"/>
                        <a:pt x="16111" y="2324"/>
                      </a:cubicBezTo>
                      <a:lnTo>
                        <a:pt x="16111" y="7628"/>
                      </a:lnTo>
                      <a:lnTo>
                        <a:pt x="17244" y="7628"/>
                      </a:lnTo>
                      <a:lnTo>
                        <a:pt x="17244" y="2324"/>
                      </a:lnTo>
                      <a:cubicBezTo>
                        <a:pt x="17244" y="1042"/>
                        <a:pt x="16201" y="1"/>
                        <a:pt x="149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Google Shape;1624;p41">
                  <a:extLst>
                    <a:ext uri="{FF2B5EF4-FFF2-40B4-BE49-F238E27FC236}">
                      <a16:creationId xmlns:a16="http://schemas.microsoft.com/office/drawing/2014/main" id="{43F89A2B-0F88-43E0-8566-8E083650CC48}"/>
                    </a:ext>
                  </a:extLst>
                </p:cNvPr>
                <p:cNvSpPr/>
                <p:nvPr/>
              </p:nvSpPr>
              <p:spPr>
                <a:xfrm>
                  <a:off x="1706952" y="3465755"/>
                  <a:ext cx="221249" cy="2896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9" h="3006" extrusionOk="0">
                      <a:moveTo>
                        <a:pt x="1" y="0"/>
                      </a:moveTo>
                      <a:lnTo>
                        <a:pt x="1" y="3006"/>
                      </a:lnTo>
                      <a:lnTo>
                        <a:pt x="2329" y="150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6" name="Google Shape;1625;p41">
                <a:extLst>
                  <a:ext uri="{FF2B5EF4-FFF2-40B4-BE49-F238E27FC236}">
                    <a16:creationId xmlns:a16="http://schemas.microsoft.com/office/drawing/2014/main" id="{026961AA-A0A7-4C39-BC9F-90D766DE2AAE}"/>
                  </a:ext>
                </a:extLst>
              </p:cNvPr>
              <p:cNvSpPr/>
              <p:nvPr/>
            </p:nvSpPr>
            <p:spPr>
              <a:xfrm>
                <a:off x="1658829" y="1775088"/>
                <a:ext cx="703588" cy="713642"/>
              </a:xfrm>
              <a:custGeom>
                <a:avLst/>
                <a:gdLst/>
                <a:ahLst/>
                <a:cxnLst/>
                <a:rect l="l" t="t" r="r" b="b"/>
                <a:pathLst>
                  <a:path w="5678" h="5678" extrusionOk="0">
                    <a:moveTo>
                      <a:pt x="2839" y="1"/>
                    </a:moveTo>
                    <a:cubicBezTo>
                      <a:pt x="1272" y="1"/>
                      <a:pt x="0" y="1272"/>
                      <a:pt x="0" y="2839"/>
                    </a:cubicBezTo>
                    <a:cubicBezTo>
                      <a:pt x="0" y="4407"/>
                      <a:pt x="1272" y="5678"/>
                      <a:pt x="2839" y="5678"/>
                    </a:cubicBezTo>
                    <a:cubicBezTo>
                      <a:pt x="4407" y="5678"/>
                      <a:pt x="5678" y="4407"/>
                      <a:pt x="5678" y="2839"/>
                    </a:cubicBezTo>
                    <a:cubicBezTo>
                      <a:pt x="5678" y="1272"/>
                      <a:pt x="4407" y="1"/>
                      <a:pt x="28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Google Shape;1626;p41">
                <a:extLst>
                  <a:ext uri="{FF2B5EF4-FFF2-40B4-BE49-F238E27FC236}">
                    <a16:creationId xmlns:a16="http://schemas.microsoft.com/office/drawing/2014/main" id="{89F30AA7-E269-48FC-AAFF-25D39228867A}"/>
                  </a:ext>
                </a:extLst>
              </p:cNvPr>
              <p:cNvSpPr/>
              <p:nvPr/>
            </p:nvSpPr>
            <p:spPr>
              <a:xfrm>
                <a:off x="1599126" y="1704013"/>
                <a:ext cx="843735" cy="855792"/>
              </a:xfrm>
              <a:custGeom>
                <a:avLst/>
                <a:gdLst/>
                <a:ahLst/>
                <a:cxnLst/>
                <a:rect l="l" t="t" r="r" b="b"/>
                <a:pathLst>
                  <a:path w="6809" h="6809" extrusionOk="0">
                    <a:moveTo>
                      <a:pt x="3405" y="1131"/>
                    </a:moveTo>
                    <a:cubicBezTo>
                      <a:pt x="4658" y="1131"/>
                      <a:pt x="5677" y="2152"/>
                      <a:pt x="5677" y="3403"/>
                    </a:cubicBezTo>
                    <a:cubicBezTo>
                      <a:pt x="5677" y="4656"/>
                      <a:pt x="4658" y="5676"/>
                      <a:pt x="3405" y="5676"/>
                    </a:cubicBezTo>
                    <a:cubicBezTo>
                      <a:pt x="2152" y="5676"/>
                      <a:pt x="1132" y="4656"/>
                      <a:pt x="1132" y="3403"/>
                    </a:cubicBezTo>
                    <a:cubicBezTo>
                      <a:pt x="1132" y="2150"/>
                      <a:pt x="2152" y="1131"/>
                      <a:pt x="3405" y="1131"/>
                    </a:cubicBezTo>
                    <a:close/>
                    <a:moveTo>
                      <a:pt x="3405" y="1"/>
                    </a:moveTo>
                    <a:cubicBezTo>
                      <a:pt x="1527" y="1"/>
                      <a:pt x="1" y="1527"/>
                      <a:pt x="1" y="3405"/>
                    </a:cubicBezTo>
                    <a:cubicBezTo>
                      <a:pt x="1" y="5282"/>
                      <a:pt x="1528" y="6809"/>
                      <a:pt x="3405" y="6809"/>
                    </a:cubicBezTo>
                    <a:cubicBezTo>
                      <a:pt x="5282" y="6809"/>
                      <a:pt x="6809" y="5282"/>
                      <a:pt x="6809" y="3405"/>
                    </a:cubicBezTo>
                    <a:cubicBezTo>
                      <a:pt x="6809" y="1527"/>
                      <a:pt x="5282" y="1"/>
                      <a:pt x="3405" y="1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5" name="Прямоугольник 54"/>
            <p:cNvSpPr/>
            <p:nvPr/>
          </p:nvSpPr>
          <p:spPr>
            <a:xfrm>
              <a:off x="572852" y="2208822"/>
              <a:ext cx="216949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>
                  <a:latin typeface="Cambria" panose="02040503050406030204" pitchFamily="18" charset="0"/>
                  <a:ea typeface="Cambria" panose="02040503050406030204" pitchFamily="18" charset="0"/>
                  <a:cs typeface="Helvetica" panose="020B0604020202020204" pitchFamily="34" charset="0"/>
                </a:rPr>
                <a:t>к потребно-</a:t>
              </a:r>
              <a:r>
                <a:rPr lang="ru-RU" sz="2800" b="1" dirty="0" err="1">
                  <a:latin typeface="Cambria" panose="02040503050406030204" pitchFamily="18" charset="0"/>
                  <a:ea typeface="Cambria" panose="02040503050406030204" pitchFamily="18" charset="0"/>
                  <a:cs typeface="Helvetica" panose="020B0604020202020204" pitchFamily="34" charset="0"/>
                </a:rPr>
                <a:t>стям</a:t>
              </a:r>
              <a:r>
                <a:rPr lang="ru-RU" sz="2800" b="1" dirty="0">
                  <a:latin typeface="Cambria" panose="02040503050406030204" pitchFamily="18" charset="0"/>
                  <a:ea typeface="Cambria" panose="02040503050406030204" pitchFamily="18" charset="0"/>
                  <a:cs typeface="Helvetica" panose="020B0604020202020204" pitchFamily="34" charset="0"/>
                </a:rPr>
                <a:t> детей </a:t>
              </a:r>
              <a:endParaRPr lang="ru-RU" sz="1000" b="1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9DCBC00A-FF31-4EEA-B9C9-387096F47958}"/>
              </a:ext>
            </a:extLst>
          </p:cNvPr>
          <p:cNvGrpSpPr/>
          <p:nvPr/>
        </p:nvGrpSpPr>
        <p:grpSpPr>
          <a:xfrm>
            <a:off x="4283230" y="2834073"/>
            <a:ext cx="5120170" cy="2903098"/>
            <a:chOff x="2150154" y="1602597"/>
            <a:chExt cx="5120170" cy="2903098"/>
          </a:xfrm>
        </p:grpSpPr>
        <p:grpSp>
          <p:nvGrpSpPr>
            <p:cNvPr id="40" name="Google Shape;1622;p41">
              <a:extLst>
                <a:ext uri="{FF2B5EF4-FFF2-40B4-BE49-F238E27FC236}">
                  <a16:creationId xmlns:a16="http://schemas.microsoft.com/office/drawing/2014/main" id="{879CE97B-2A25-4B0E-9DCC-E76C97B02C67}"/>
                </a:ext>
              </a:extLst>
            </p:cNvPr>
            <p:cNvGrpSpPr/>
            <p:nvPr/>
          </p:nvGrpSpPr>
          <p:grpSpPr>
            <a:xfrm>
              <a:off x="4735467" y="1602597"/>
              <a:ext cx="2534857" cy="2903098"/>
              <a:chOff x="356900" y="1529779"/>
              <a:chExt cx="1943313" cy="2225619"/>
            </a:xfrm>
            <a:solidFill>
              <a:srgbClr val="FFFF00"/>
            </a:solidFill>
          </p:grpSpPr>
          <p:sp>
            <p:nvSpPr>
              <p:cNvPr id="43" name="Google Shape;1623;p41">
                <a:extLst>
                  <a:ext uri="{FF2B5EF4-FFF2-40B4-BE49-F238E27FC236}">
                    <a16:creationId xmlns:a16="http://schemas.microsoft.com/office/drawing/2014/main" id="{B8C51957-11E5-40EC-B357-75FBDB4881E4}"/>
                  </a:ext>
                </a:extLst>
              </p:cNvPr>
              <p:cNvSpPr/>
              <p:nvPr/>
            </p:nvSpPr>
            <p:spPr>
              <a:xfrm>
                <a:off x="356900" y="1529779"/>
                <a:ext cx="1943313" cy="2135420"/>
              </a:xfrm>
              <a:custGeom>
                <a:avLst/>
                <a:gdLst/>
                <a:ahLst/>
                <a:cxnLst/>
                <a:rect l="l" t="t" r="r" b="b"/>
                <a:pathLst>
                  <a:path w="17244" h="22162" extrusionOk="0">
                    <a:moveTo>
                      <a:pt x="2324" y="1"/>
                    </a:moveTo>
                    <a:cubicBezTo>
                      <a:pt x="1042" y="1"/>
                      <a:pt x="1" y="1042"/>
                      <a:pt x="1" y="2324"/>
                    </a:cubicBezTo>
                    <a:lnTo>
                      <a:pt x="1" y="19838"/>
                    </a:lnTo>
                    <a:cubicBezTo>
                      <a:pt x="1" y="21119"/>
                      <a:pt x="1042" y="22162"/>
                      <a:pt x="2324" y="22162"/>
                    </a:cubicBezTo>
                    <a:lnTo>
                      <a:pt x="12011" y="22162"/>
                    </a:lnTo>
                    <a:lnTo>
                      <a:pt x="12011" y="21029"/>
                    </a:lnTo>
                    <a:lnTo>
                      <a:pt x="2324" y="21029"/>
                    </a:lnTo>
                    <a:cubicBezTo>
                      <a:pt x="1668" y="21029"/>
                      <a:pt x="1133" y="20495"/>
                      <a:pt x="1133" y="19840"/>
                    </a:cubicBezTo>
                    <a:lnTo>
                      <a:pt x="1133" y="2324"/>
                    </a:lnTo>
                    <a:cubicBezTo>
                      <a:pt x="1133" y="1668"/>
                      <a:pt x="1668" y="1133"/>
                      <a:pt x="2324" y="1133"/>
                    </a:cubicBezTo>
                    <a:lnTo>
                      <a:pt x="14920" y="1133"/>
                    </a:lnTo>
                    <a:cubicBezTo>
                      <a:pt x="15576" y="1133"/>
                      <a:pt x="16111" y="1668"/>
                      <a:pt x="16111" y="2324"/>
                    </a:cubicBezTo>
                    <a:lnTo>
                      <a:pt x="16111" y="7628"/>
                    </a:lnTo>
                    <a:lnTo>
                      <a:pt x="17244" y="7628"/>
                    </a:lnTo>
                    <a:lnTo>
                      <a:pt x="17244" y="2324"/>
                    </a:lnTo>
                    <a:cubicBezTo>
                      <a:pt x="17244" y="1042"/>
                      <a:pt x="16201" y="1"/>
                      <a:pt x="149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Google Shape;1624;p41">
                <a:extLst>
                  <a:ext uri="{FF2B5EF4-FFF2-40B4-BE49-F238E27FC236}">
                    <a16:creationId xmlns:a16="http://schemas.microsoft.com/office/drawing/2014/main" id="{43F89A2B-0F88-43E0-8566-8E083650CC48}"/>
                  </a:ext>
                </a:extLst>
              </p:cNvPr>
              <p:cNvSpPr/>
              <p:nvPr/>
            </p:nvSpPr>
            <p:spPr>
              <a:xfrm>
                <a:off x="1706952" y="3465755"/>
                <a:ext cx="221249" cy="289643"/>
              </a:xfrm>
              <a:custGeom>
                <a:avLst/>
                <a:gdLst/>
                <a:ahLst/>
                <a:cxnLst/>
                <a:rect l="l" t="t" r="r" b="b"/>
                <a:pathLst>
                  <a:path w="2329" h="3006" extrusionOk="0">
                    <a:moveTo>
                      <a:pt x="1" y="0"/>
                    </a:moveTo>
                    <a:lnTo>
                      <a:pt x="1" y="3006"/>
                    </a:lnTo>
                    <a:lnTo>
                      <a:pt x="2329" y="150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6F98EDD4-E658-4975-B465-9F617E2C9FEB}"/>
                </a:ext>
              </a:extLst>
            </p:cNvPr>
            <p:cNvSpPr/>
            <p:nvPr/>
          </p:nvSpPr>
          <p:spPr>
            <a:xfrm>
              <a:off x="2150154" y="1685976"/>
              <a:ext cx="2099791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>
                  <a:latin typeface="Cambria" panose="02040503050406030204" pitchFamily="18" charset="0"/>
                  <a:ea typeface="Cambria" panose="02040503050406030204" pitchFamily="18" charset="0"/>
                  <a:cs typeface="Helvetica" panose="020B0604020202020204" pitchFamily="34" charset="0"/>
                </a:rPr>
                <a:t>позволяет задействовать в ходе игры зрительный, слуховой и сенсомоторный анализаторы</a:t>
              </a:r>
              <a:endParaRPr lang="ru-RU" sz="800" b="1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8D149CA-0A01-465A-BE8D-A975CE1D31E5}"/>
              </a:ext>
            </a:extLst>
          </p:cNvPr>
          <p:cNvGrpSpPr/>
          <p:nvPr/>
        </p:nvGrpSpPr>
        <p:grpSpPr>
          <a:xfrm>
            <a:off x="4082840" y="2693158"/>
            <a:ext cx="5271725" cy="2908769"/>
            <a:chOff x="6908207" y="2581027"/>
            <a:chExt cx="5271725" cy="2908769"/>
          </a:xfrm>
        </p:grpSpPr>
        <p:grpSp>
          <p:nvGrpSpPr>
            <p:cNvPr id="46" name="Google Shape;1622;p41">
              <a:extLst>
                <a:ext uri="{FF2B5EF4-FFF2-40B4-BE49-F238E27FC236}">
                  <a16:creationId xmlns:a16="http://schemas.microsoft.com/office/drawing/2014/main" id="{879CE97B-2A25-4B0E-9DCC-E76C97B02C67}"/>
                </a:ext>
              </a:extLst>
            </p:cNvPr>
            <p:cNvGrpSpPr/>
            <p:nvPr/>
          </p:nvGrpSpPr>
          <p:grpSpPr>
            <a:xfrm flipV="1">
              <a:off x="6908207" y="2581027"/>
              <a:ext cx="2534857" cy="2908769"/>
              <a:chOff x="356900" y="1529779"/>
              <a:chExt cx="1943313" cy="2225619"/>
            </a:xfrm>
            <a:solidFill>
              <a:srgbClr val="0000FF"/>
            </a:solidFill>
          </p:grpSpPr>
          <p:sp>
            <p:nvSpPr>
              <p:cNvPr id="49" name="Google Shape;1623;p41">
                <a:extLst>
                  <a:ext uri="{FF2B5EF4-FFF2-40B4-BE49-F238E27FC236}">
                    <a16:creationId xmlns:a16="http://schemas.microsoft.com/office/drawing/2014/main" id="{B8C51957-11E5-40EC-B357-75FBDB4881E4}"/>
                  </a:ext>
                </a:extLst>
              </p:cNvPr>
              <p:cNvSpPr/>
              <p:nvPr/>
            </p:nvSpPr>
            <p:spPr>
              <a:xfrm>
                <a:off x="356900" y="1529779"/>
                <a:ext cx="1943313" cy="2135420"/>
              </a:xfrm>
              <a:custGeom>
                <a:avLst/>
                <a:gdLst/>
                <a:ahLst/>
                <a:cxnLst/>
                <a:rect l="l" t="t" r="r" b="b"/>
                <a:pathLst>
                  <a:path w="17244" h="22162" extrusionOk="0">
                    <a:moveTo>
                      <a:pt x="2324" y="1"/>
                    </a:moveTo>
                    <a:cubicBezTo>
                      <a:pt x="1042" y="1"/>
                      <a:pt x="1" y="1042"/>
                      <a:pt x="1" y="2324"/>
                    </a:cubicBezTo>
                    <a:lnTo>
                      <a:pt x="1" y="19838"/>
                    </a:lnTo>
                    <a:cubicBezTo>
                      <a:pt x="1" y="21119"/>
                      <a:pt x="1042" y="22162"/>
                      <a:pt x="2324" y="22162"/>
                    </a:cubicBezTo>
                    <a:lnTo>
                      <a:pt x="12011" y="22162"/>
                    </a:lnTo>
                    <a:lnTo>
                      <a:pt x="12011" y="21029"/>
                    </a:lnTo>
                    <a:lnTo>
                      <a:pt x="2324" y="21029"/>
                    </a:lnTo>
                    <a:cubicBezTo>
                      <a:pt x="1668" y="21029"/>
                      <a:pt x="1133" y="20495"/>
                      <a:pt x="1133" y="19840"/>
                    </a:cubicBezTo>
                    <a:lnTo>
                      <a:pt x="1133" y="2324"/>
                    </a:lnTo>
                    <a:cubicBezTo>
                      <a:pt x="1133" y="1668"/>
                      <a:pt x="1668" y="1133"/>
                      <a:pt x="2324" y="1133"/>
                    </a:cubicBezTo>
                    <a:lnTo>
                      <a:pt x="14920" y="1133"/>
                    </a:lnTo>
                    <a:cubicBezTo>
                      <a:pt x="15576" y="1133"/>
                      <a:pt x="16111" y="1668"/>
                      <a:pt x="16111" y="2324"/>
                    </a:cubicBezTo>
                    <a:lnTo>
                      <a:pt x="16111" y="7628"/>
                    </a:lnTo>
                    <a:lnTo>
                      <a:pt x="17244" y="7628"/>
                    </a:lnTo>
                    <a:lnTo>
                      <a:pt x="17244" y="2324"/>
                    </a:lnTo>
                    <a:cubicBezTo>
                      <a:pt x="17244" y="1042"/>
                      <a:pt x="16201" y="1"/>
                      <a:pt x="149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Google Shape;1624;p41">
                <a:extLst>
                  <a:ext uri="{FF2B5EF4-FFF2-40B4-BE49-F238E27FC236}">
                    <a16:creationId xmlns:a16="http://schemas.microsoft.com/office/drawing/2014/main" id="{43F89A2B-0F88-43E0-8566-8E083650CC48}"/>
                  </a:ext>
                </a:extLst>
              </p:cNvPr>
              <p:cNvSpPr/>
              <p:nvPr/>
            </p:nvSpPr>
            <p:spPr>
              <a:xfrm>
                <a:off x="1706952" y="3465755"/>
                <a:ext cx="221249" cy="289643"/>
              </a:xfrm>
              <a:custGeom>
                <a:avLst/>
                <a:gdLst/>
                <a:ahLst/>
                <a:cxnLst/>
                <a:rect l="l" t="t" r="r" b="b"/>
                <a:pathLst>
                  <a:path w="2329" h="3006" extrusionOk="0">
                    <a:moveTo>
                      <a:pt x="1" y="0"/>
                    </a:moveTo>
                    <a:lnTo>
                      <a:pt x="1" y="3006"/>
                    </a:lnTo>
                    <a:lnTo>
                      <a:pt x="2329" y="150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id="{AC5A831B-E66D-48CE-BDF4-58FFDD612259}"/>
                </a:ext>
              </a:extLst>
            </p:cNvPr>
            <p:cNvSpPr/>
            <p:nvPr/>
          </p:nvSpPr>
          <p:spPr>
            <a:xfrm>
              <a:off x="9868899" y="3435584"/>
              <a:ext cx="2311033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>
                  <a:latin typeface="Cambria" panose="02040503050406030204" pitchFamily="18" charset="0"/>
                  <a:ea typeface="Cambria" panose="02040503050406030204" pitchFamily="18" charset="0"/>
                  <a:cs typeface="Helvetica" panose="020B0604020202020204" pitchFamily="34" charset="0"/>
                </a:rPr>
                <a:t>к их возможно-</a:t>
              </a:r>
              <a:r>
                <a:rPr lang="ru-RU" sz="2800" b="1" dirty="0" err="1">
                  <a:latin typeface="Cambria" panose="02040503050406030204" pitchFamily="18" charset="0"/>
                  <a:ea typeface="Cambria" panose="02040503050406030204" pitchFamily="18" charset="0"/>
                  <a:cs typeface="Helvetica" panose="020B0604020202020204" pitchFamily="34" charset="0"/>
                </a:rPr>
                <a:t>стям</a:t>
              </a:r>
              <a:r>
                <a:rPr lang="ru-RU" sz="2800" b="1" dirty="0">
                  <a:latin typeface="Cambria" panose="02040503050406030204" pitchFamily="18" charset="0"/>
                  <a:ea typeface="Cambria" panose="02040503050406030204" pitchFamily="18" charset="0"/>
                  <a:cs typeface="Helvetica" panose="020B0604020202020204" pitchFamily="34" charset="0"/>
                </a:rPr>
                <a:t> </a:t>
              </a:r>
              <a:endParaRPr lang="ru-RU" sz="1000" b="1" dirty="0">
                <a:latin typeface="Cambria" panose="02040503050406030204" pitchFamily="18" charset="0"/>
                <a:ea typeface="Cambria" panose="02040503050406030204" pitchFamily="18" charset="0"/>
                <a:cs typeface="Helvetica" panose="020B0604020202020204" pitchFamily="34" charset="0"/>
              </a:endParaRPr>
            </a:p>
          </p:txBody>
        </p:sp>
      </p:grpSp>
      <p:sp>
        <p:nvSpPr>
          <p:cNvPr id="42" name="Овал 41">
            <a:extLst>
              <a:ext uri="{FF2B5EF4-FFF2-40B4-BE49-F238E27FC236}">
                <a16:creationId xmlns:a16="http://schemas.microsoft.com/office/drawing/2014/main" id="{0E974E60-146D-4AEA-BD64-20A30763FAF2}"/>
              </a:ext>
            </a:extLst>
          </p:cNvPr>
          <p:cNvSpPr/>
          <p:nvPr/>
        </p:nvSpPr>
        <p:spPr>
          <a:xfrm>
            <a:off x="1590150" y="322203"/>
            <a:ext cx="6814854" cy="1792005"/>
          </a:xfrm>
          <a:prstGeom prst="ellipse">
            <a:avLst/>
          </a:prstGeom>
          <a:solidFill>
            <a:srgbClr val="009900"/>
          </a:solidFill>
          <a:ln w="9525" cap="flat" cmpd="sng" algn="ctr">
            <a:solidFill>
              <a:srgbClr val="FF66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sz="3200" b="1" u="sng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Языколомка   - это скороговорка, но адаптированная:</a:t>
            </a:r>
          </a:p>
        </p:txBody>
      </p:sp>
      <p:sp>
        <p:nvSpPr>
          <p:cNvPr id="45" name="Google Shape;1625;p41">
            <a:extLst>
              <a:ext uri="{FF2B5EF4-FFF2-40B4-BE49-F238E27FC236}">
                <a16:creationId xmlns:a16="http://schemas.microsoft.com/office/drawing/2014/main" id="{7F214268-A071-4245-8167-8D98CE69E845}"/>
              </a:ext>
            </a:extLst>
          </p:cNvPr>
          <p:cNvSpPr/>
          <p:nvPr/>
        </p:nvSpPr>
        <p:spPr>
          <a:xfrm>
            <a:off x="5485322" y="5195734"/>
            <a:ext cx="703588" cy="713642"/>
          </a:xfrm>
          <a:custGeom>
            <a:avLst/>
            <a:gdLst/>
            <a:ahLst/>
            <a:cxnLst/>
            <a:rect l="l" t="t" r="r" b="b"/>
            <a:pathLst>
              <a:path w="5678" h="5678" extrusionOk="0">
                <a:moveTo>
                  <a:pt x="2839" y="1"/>
                </a:moveTo>
                <a:cubicBezTo>
                  <a:pt x="1272" y="1"/>
                  <a:pt x="0" y="1272"/>
                  <a:pt x="0" y="2839"/>
                </a:cubicBezTo>
                <a:cubicBezTo>
                  <a:pt x="0" y="4407"/>
                  <a:pt x="1272" y="5678"/>
                  <a:pt x="2839" y="5678"/>
                </a:cubicBezTo>
                <a:cubicBezTo>
                  <a:pt x="4407" y="5678"/>
                  <a:pt x="5678" y="4407"/>
                  <a:pt x="5678" y="2839"/>
                </a:cubicBezTo>
                <a:cubicBezTo>
                  <a:pt x="5678" y="1272"/>
                  <a:pt x="4407" y="1"/>
                  <a:pt x="28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Google Shape;1625;p41">
            <a:extLst>
              <a:ext uri="{FF2B5EF4-FFF2-40B4-BE49-F238E27FC236}">
                <a16:creationId xmlns:a16="http://schemas.microsoft.com/office/drawing/2014/main" id="{4787D1EF-B72B-400F-BEB2-A6EA80D8289D}"/>
              </a:ext>
            </a:extLst>
          </p:cNvPr>
          <p:cNvSpPr/>
          <p:nvPr/>
        </p:nvSpPr>
        <p:spPr>
          <a:xfrm>
            <a:off x="8308841" y="2550607"/>
            <a:ext cx="703588" cy="713642"/>
          </a:xfrm>
          <a:custGeom>
            <a:avLst/>
            <a:gdLst/>
            <a:ahLst/>
            <a:cxnLst/>
            <a:rect l="l" t="t" r="r" b="b"/>
            <a:pathLst>
              <a:path w="5678" h="5678" extrusionOk="0">
                <a:moveTo>
                  <a:pt x="2839" y="1"/>
                </a:moveTo>
                <a:cubicBezTo>
                  <a:pt x="1272" y="1"/>
                  <a:pt x="0" y="1272"/>
                  <a:pt x="0" y="2839"/>
                </a:cubicBezTo>
                <a:cubicBezTo>
                  <a:pt x="0" y="4407"/>
                  <a:pt x="1272" y="5678"/>
                  <a:pt x="2839" y="5678"/>
                </a:cubicBezTo>
                <a:cubicBezTo>
                  <a:pt x="4407" y="5678"/>
                  <a:pt x="5678" y="4407"/>
                  <a:pt x="5678" y="2839"/>
                </a:cubicBezTo>
                <a:cubicBezTo>
                  <a:pt x="5678" y="1272"/>
                  <a:pt x="4407" y="1"/>
                  <a:pt x="28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Google Shape;1626;p41">
            <a:extLst>
              <a:ext uri="{FF2B5EF4-FFF2-40B4-BE49-F238E27FC236}">
                <a16:creationId xmlns:a16="http://schemas.microsoft.com/office/drawing/2014/main" id="{89F30AA7-E269-48FC-AAFF-25D39228867A}"/>
              </a:ext>
            </a:extLst>
          </p:cNvPr>
          <p:cNvSpPr/>
          <p:nvPr/>
        </p:nvSpPr>
        <p:spPr>
          <a:xfrm>
            <a:off x="8234149" y="2480457"/>
            <a:ext cx="843735" cy="855792"/>
          </a:xfrm>
          <a:custGeom>
            <a:avLst/>
            <a:gdLst/>
            <a:ahLst/>
            <a:cxnLst/>
            <a:rect l="l" t="t" r="r" b="b"/>
            <a:pathLst>
              <a:path w="6809" h="6809" extrusionOk="0">
                <a:moveTo>
                  <a:pt x="3405" y="1131"/>
                </a:moveTo>
                <a:cubicBezTo>
                  <a:pt x="4658" y="1131"/>
                  <a:pt x="5677" y="2152"/>
                  <a:pt x="5677" y="3403"/>
                </a:cubicBezTo>
                <a:cubicBezTo>
                  <a:pt x="5677" y="4656"/>
                  <a:pt x="4658" y="5676"/>
                  <a:pt x="3405" y="5676"/>
                </a:cubicBezTo>
                <a:cubicBezTo>
                  <a:pt x="2152" y="5676"/>
                  <a:pt x="1132" y="4656"/>
                  <a:pt x="1132" y="3403"/>
                </a:cubicBezTo>
                <a:cubicBezTo>
                  <a:pt x="1132" y="2150"/>
                  <a:pt x="2152" y="1131"/>
                  <a:pt x="3405" y="1131"/>
                </a:cubicBezTo>
                <a:close/>
                <a:moveTo>
                  <a:pt x="3405" y="1"/>
                </a:moveTo>
                <a:cubicBezTo>
                  <a:pt x="1527" y="1"/>
                  <a:pt x="1" y="1527"/>
                  <a:pt x="1" y="3405"/>
                </a:cubicBezTo>
                <a:cubicBezTo>
                  <a:pt x="1" y="5282"/>
                  <a:pt x="1528" y="6809"/>
                  <a:pt x="3405" y="6809"/>
                </a:cubicBezTo>
                <a:cubicBezTo>
                  <a:pt x="5282" y="6809"/>
                  <a:pt x="6809" y="5282"/>
                  <a:pt x="6809" y="3405"/>
                </a:cubicBezTo>
                <a:cubicBezTo>
                  <a:pt x="6809" y="1527"/>
                  <a:pt x="5282" y="1"/>
                  <a:pt x="3405" y="1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Google Shape;1626;p41">
            <a:extLst>
              <a:ext uri="{FF2B5EF4-FFF2-40B4-BE49-F238E27FC236}">
                <a16:creationId xmlns:a16="http://schemas.microsoft.com/office/drawing/2014/main" id="{89F30AA7-E269-48FC-AAFF-25D39228867A}"/>
              </a:ext>
            </a:extLst>
          </p:cNvPr>
          <p:cNvSpPr/>
          <p:nvPr/>
        </p:nvSpPr>
        <p:spPr>
          <a:xfrm>
            <a:off x="5421979" y="5132709"/>
            <a:ext cx="843735" cy="855792"/>
          </a:xfrm>
          <a:custGeom>
            <a:avLst/>
            <a:gdLst/>
            <a:ahLst/>
            <a:cxnLst/>
            <a:rect l="l" t="t" r="r" b="b"/>
            <a:pathLst>
              <a:path w="6809" h="6809" extrusionOk="0">
                <a:moveTo>
                  <a:pt x="3405" y="1131"/>
                </a:moveTo>
                <a:cubicBezTo>
                  <a:pt x="4658" y="1131"/>
                  <a:pt x="5677" y="2152"/>
                  <a:pt x="5677" y="3403"/>
                </a:cubicBezTo>
                <a:cubicBezTo>
                  <a:pt x="5677" y="4656"/>
                  <a:pt x="4658" y="5676"/>
                  <a:pt x="3405" y="5676"/>
                </a:cubicBezTo>
                <a:cubicBezTo>
                  <a:pt x="2152" y="5676"/>
                  <a:pt x="1132" y="4656"/>
                  <a:pt x="1132" y="3403"/>
                </a:cubicBezTo>
                <a:cubicBezTo>
                  <a:pt x="1132" y="2150"/>
                  <a:pt x="2152" y="1131"/>
                  <a:pt x="3405" y="1131"/>
                </a:cubicBezTo>
                <a:close/>
                <a:moveTo>
                  <a:pt x="3405" y="1"/>
                </a:moveTo>
                <a:cubicBezTo>
                  <a:pt x="1527" y="1"/>
                  <a:pt x="1" y="1527"/>
                  <a:pt x="1" y="3405"/>
                </a:cubicBezTo>
                <a:cubicBezTo>
                  <a:pt x="1" y="5282"/>
                  <a:pt x="1528" y="6809"/>
                  <a:pt x="3405" y="6809"/>
                </a:cubicBezTo>
                <a:cubicBezTo>
                  <a:pt x="5282" y="6809"/>
                  <a:pt x="6809" y="5282"/>
                  <a:pt x="6809" y="3405"/>
                </a:cubicBezTo>
                <a:cubicBezTo>
                  <a:pt x="6809" y="1527"/>
                  <a:pt x="5282" y="1"/>
                  <a:pt x="3405" y="1"/>
                </a:cubicBezTo>
                <a:close/>
              </a:path>
            </a:pathLst>
          </a:custGeom>
          <a:solidFill>
            <a:srgbClr val="0000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224033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20E2F27-0AF2-47BC-87CC-9F96982F8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3846" y="-7267"/>
            <a:ext cx="9906000" cy="6857999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331793" y="-94199"/>
            <a:ext cx="8859178" cy="206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/>
            <a:r>
              <a:rPr lang="ru-RU" altLang="ru-RU" sz="6000" b="1" i="1" u="sng" dirty="0">
                <a:solidFill>
                  <a:srgbClr val="FF0000"/>
                </a:solidFill>
                <a:latin typeface="Candara" panose="020E0502030303020204" pitchFamily="34" charset="0"/>
                <a:ea typeface="Cambria" panose="02040503050406030204" pitchFamily="18" charset="0"/>
                <a:cs typeface="Cambria" panose="02040503050406030204" pitchFamily="18" charset="0"/>
              </a:rPr>
              <a:t>Что представляет собой Языколомка???</a:t>
            </a:r>
            <a:endParaRPr lang="ru-RU" altLang="ru-RU" sz="8000" b="1" i="1" u="sng" dirty="0">
              <a:solidFill>
                <a:srgbClr val="FF0000"/>
              </a:solidFill>
              <a:latin typeface="Bookman Old Style" panose="02050604050505020204" pitchFamily="18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90260" y="2490478"/>
            <a:ext cx="3607946" cy="4134036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C7ADDDC-CFA5-43F1-A4DC-13DFF769FC13}"/>
              </a:ext>
            </a:extLst>
          </p:cNvPr>
          <p:cNvSpPr/>
          <p:nvPr/>
        </p:nvSpPr>
        <p:spPr>
          <a:xfrm>
            <a:off x="1239028" y="2199969"/>
            <a:ext cx="5705111" cy="4553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FF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Лист формата а4, на котором справа предложены задания для автоматизации звуков, </a:t>
            </a:r>
          </a:p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FF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слева - сетка, в ней мы знакомим ребёнка со словами изолированно, которые он будет объединять в </a:t>
            </a:r>
            <a:r>
              <a:rPr lang="ru-RU" sz="2800" b="1" dirty="0" err="1">
                <a:solidFill>
                  <a:srgbClr val="0000FF"/>
                </a:solidFill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800" b="1" dirty="0" err="1">
                <a:solidFill>
                  <a:srgbClr val="0000FF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зыколомку</a:t>
            </a:r>
            <a:r>
              <a:rPr lang="ru-RU" sz="2800" b="1" dirty="0">
                <a:solidFill>
                  <a:srgbClr val="0000FF"/>
                </a:solidFill>
                <a:effectLst/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>
              <a:lnSpc>
                <a:spcPct val="107000"/>
              </a:lnSpc>
              <a:spcAft>
                <a:spcPts val="0"/>
              </a:spcAft>
            </a:pPr>
            <a:endParaRPr lang="ru-RU" b="1" dirty="0">
              <a:latin typeface="Candara" panose="020E0502030303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 игровых упражнений </a:t>
            </a:r>
          </a:p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использованием </a:t>
            </a:r>
            <a:r>
              <a:rPr lang="ru-RU" sz="2400" b="1" i="1" dirty="0" err="1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Языколомок</a:t>
            </a:r>
            <a:r>
              <a:rPr lang="ru-RU" sz="2400" b="1" i="1" dirty="0"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319605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A64F97-A28E-419C-81B2-8DB0FB64B0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5279"/>
            <a:ext cx="9906000" cy="6857999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4271656" y="689579"/>
            <a:ext cx="5475547" cy="2143073"/>
          </a:xfrm>
          <a:prstGeom prst="roundRect">
            <a:avLst/>
          </a:prstGeom>
          <a:noFill/>
          <a:ln w="38100"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Оксана </a:t>
            </a:r>
            <a:r>
              <a:rPr lang="ru-RU" sz="4000" b="1" i="1" u="sng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Вайнгольц</a:t>
            </a:r>
            <a:r>
              <a:rPr lang="ru-RU" sz="4000" b="1" i="1" dirty="0">
                <a:solidFill>
                  <a:srgbClr val="0099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–</a:t>
            </a:r>
            <a:r>
              <a:rPr lang="ru-RU" sz="2800" b="1" i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учитель-логопед г. Печоры</a:t>
            </a:r>
          </a:p>
          <a:p>
            <a:pPr algn="ctr"/>
            <a:endParaRPr lang="ru-RU" sz="2800" b="1" i="1" dirty="0">
              <a:solidFill>
                <a:srgbClr val="0563C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itchFamily="18" charset="0"/>
              <a:hlinkClick r:id="rId4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endParaRPr>
          </a:p>
          <a:p>
            <a:pPr algn="ctr"/>
            <a:r>
              <a:rPr lang="ru-RU" sz="2800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Ссылки на автора:</a:t>
            </a:r>
          </a:p>
          <a:p>
            <a:pPr algn="ctr"/>
            <a:r>
              <a:rPr lang="en-US" sz="2800" b="1" dirty="0">
                <a:solidFill>
                  <a:srgbClr val="0099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https://vk.com/ankyk</a:t>
            </a:r>
            <a:r>
              <a:rPr lang="ru-RU" sz="2800" b="1" dirty="0">
                <a:solidFill>
                  <a:srgbClr val="0099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en-US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https://t.me/logoped_pechory</a:t>
            </a:r>
            <a:endParaRPr lang="ru-RU" sz="2800" b="1" dirty="0">
              <a:solidFill>
                <a:srgbClr val="FF0066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FF7379C-50C5-4F3B-869B-90EA037EEB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294" y="276518"/>
            <a:ext cx="3479069" cy="3479069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66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E856234-68F6-4C7A-885F-96DBB3A602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611" y="4281814"/>
            <a:ext cx="3164289" cy="2269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1204506-BA4C-446D-8B7A-3D5EC7EE01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15511" y="3600316"/>
            <a:ext cx="3368165" cy="2269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9F341AA-AE8A-4AC1-A20A-2C04D856300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55411" y="4232211"/>
            <a:ext cx="3164289" cy="23235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598593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A64F97-A28E-419C-81B2-8DB0FB64B0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5279"/>
            <a:ext cx="9906000" cy="6857999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534909" y="1098307"/>
            <a:ext cx="8371091" cy="2143073"/>
          </a:xfrm>
          <a:prstGeom prst="roundRect">
            <a:avLst/>
          </a:prstGeom>
          <a:noFill/>
          <a:ln w="38100"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Игры с </a:t>
            </a:r>
            <a:r>
              <a:rPr lang="ru-RU" sz="4000" b="1" i="1" u="sng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языколомками</a:t>
            </a:r>
            <a:r>
              <a:rPr lang="ru-RU" sz="4000" b="1" i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–</a:t>
            </a:r>
          </a:p>
          <a:p>
            <a:pPr algn="ctr"/>
            <a:r>
              <a:rPr lang="ru-RU" sz="32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очень интересный, инновационный приём, который логопед может использовать в работе по автоматизации звуков </a:t>
            </a:r>
          </a:p>
          <a:p>
            <a:pPr algn="ctr"/>
            <a:r>
              <a:rPr lang="ru-RU" sz="32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у старших дошкольников. </a:t>
            </a:r>
          </a:p>
          <a:p>
            <a:pPr algn="ctr"/>
            <a:endParaRPr lang="ru-RU" sz="3200" b="1" i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9D872CC-42E4-4044-B9E5-1BD6DAF323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809882"/>
            <a:ext cx="1996445" cy="2965781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F5C9E44-51BE-4E48-AF25-3259E5F184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3275" y="3812750"/>
            <a:ext cx="4212701" cy="296291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267D16F-B490-4461-9989-CDF14EB281F6}"/>
              </a:ext>
            </a:extLst>
          </p:cNvPr>
          <p:cNvSpPr txBox="1"/>
          <p:nvPr/>
        </p:nvSpPr>
        <p:spPr>
          <a:xfrm>
            <a:off x="1771482" y="4159887"/>
            <a:ext cx="636303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ЭТО  НАСТОЯЩАЯ </a:t>
            </a:r>
          </a:p>
          <a:p>
            <a:pPr algn="ctr"/>
            <a:r>
              <a:rPr lang="ru-RU" sz="3600" b="1" u="sng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РЕЧЕВАЯ «ТРУДОТЕРАПИЯ» </a:t>
            </a:r>
          </a:p>
          <a:p>
            <a:pPr algn="ctr"/>
            <a:r>
              <a:rPr lang="ru-RU" sz="3600" b="1" u="sng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ДЛЯ ЯЗЫЧКА РЕБЁНКА.</a:t>
            </a:r>
          </a:p>
        </p:txBody>
      </p:sp>
    </p:spTree>
    <p:extLst>
      <p:ext uri="{BB962C8B-B14F-4D97-AF65-F5344CB8AC3E}">
        <p14:creationId xmlns:p14="http://schemas.microsoft.com/office/powerpoint/2010/main" val="28753469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4E60DBE-67E0-4955-BC70-197ECD644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5279"/>
            <a:ext cx="9906000" cy="6857999"/>
          </a:xfrm>
          <a:prstGeom prst="rect">
            <a:avLst/>
          </a:prstGeom>
        </p:spPr>
      </p:pic>
      <p:sp>
        <p:nvSpPr>
          <p:cNvPr id="5" name="Скругленный прямоугольник 26">
            <a:extLst>
              <a:ext uri="{FF2B5EF4-FFF2-40B4-BE49-F238E27FC236}">
                <a16:creationId xmlns:a16="http://schemas.microsoft.com/office/drawing/2014/main" id="{17A9992F-552A-41C5-B8FE-BA819DCFCAAA}"/>
              </a:ext>
            </a:extLst>
          </p:cNvPr>
          <p:cNvSpPr/>
          <p:nvPr/>
        </p:nvSpPr>
        <p:spPr>
          <a:xfrm>
            <a:off x="1267238" y="334787"/>
            <a:ext cx="7371524" cy="2171863"/>
          </a:xfrm>
          <a:prstGeom prst="roundRect">
            <a:avLst/>
          </a:prstGeom>
          <a:solidFill>
            <a:srgbClr val="9900CC"/>
          </a:solidFill>
          <a:ln w="38100" cap="flat" cmpd="sng" algn="ctr">
            <a:solidFill>
              <a:schemeClr val="bg1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sz="4400" b="1" u="sng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Показ интересных пособий по автоматизации звуков</a:t>
            </a:r>
            <a:endParaRPr lang="ru-RU" sz="2800" b="1" u="sng" kern="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7C781C1-34BA-4660-B3F4-7681453C09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2031" y="3101276"/>
            <a:ext cx="3421937" cy="342193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2D1FACC-74D4-4E86-A54B-34EE500315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3004" y="2977189"/>
            <a:ext cx="1639966" cy="367011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C790F78-12CA-4415-9E00-58C56546BC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373029" y="3101276"/>
            <a:ext cx="1639966" cy="367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7847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38669CB-D3A0-4C1A-AF6E-3CE6675F2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476500" y="3105835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ru-RU" b="1" u="sng" kern="0" dirty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Игра </a:t>
            </a:r>
          </a:p>
          <a:p>
            <a:pPr lvl="0" algn="ctr">
              <a:defRPr/>
            </a:pPr>
            <a:r>
              <a:rPr lang="ru-RU" b="1" u="sng" kern="0" dirty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«Ассоциации»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9412505-F425-4D4C-A09F-90CCCA99E3E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789" y="4443210"/>
            <a:ext cx="3179639" cy="229887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00F4781-884B-48E3-A56B-32AB42CC29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789" y="2785871"/>
            <a:ext cx="2295553" cy="16207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Picture 2" descr="C:\Users\Alexey\Desktop\ИКТ картинки для презентации\dd66275b-e716-5a32-a932-10c8203f18e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394" y="3354943"/>
            <a:ext cx="5057494" cy="3034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136083" y="288754"/>
            <a:ext cx="8280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kern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Мир, в котором развивается современный ребенок, коренным образом отличается от мира, в котором выросли его родители. Это предъявляет качественно новые требования к дошкольному </a:t>
            </a:r>
            <a:r>
              <a:rPr lang="ru-RU" sz="2400" b="1" kern="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воспитанию, </a:t>
            </a:r>
            <a:r>
              <a:rPr lang="ru-RU" sz="2400" b="1" kern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как первому звену непрерывного образования: образования с использованием современных информационных технологий.</a:t>
            </a:r>
          </a:p>
        </p:txBody>
      </p:sp>
    </p:spTree>
    <p:extLst>
      <p:ext uri="{BB962C8B-B14F-4D97-AF65-F5344CB8AC3E}">
        <p14:creationId xmlns:p14="http://schemas.microsoft.com/office/powerpoint/2010/main" val="819077292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D482656-D6F0-48E0-8AF8-CA96F32A19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90099" y="1792414"/>
            <a:ext cx="691535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Нетрадиционные подходы в работе учителя-логопеда в коррекции звукопроизношения, предполагают </a:t>
            </a:r>
            <a:r>
              <a:rPr lang="ru-RU" sz="3200" b="1" i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огромное терпение и творчество, </a:t>
            </a:r>
            <a:r>
              <a:rPr lang="ru-RU" sz="32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благодаря которым ребёнок </a:t>
            </a:r>
            <a:r>
              <a:rPr lang="ru-RU" sz="3200" b="1" i="1" dirty="0">
                <a:solidFill>
                  <a:srgbClr val="0099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получает дополнительные возможности коммуникации и адаптации в окружающем мире.</a:t>
            </a:r>
            <a:endParaRPr lang="ru-RU" i="1" dirty="0">
              <a:solidFill>
                <a:srgbClr val="0099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731519" y="395544"/>
            <a:ext cx="4432515" cy="1239864"/>
          </a:xfrm>
          <a:prstGeom prst="ellipse">
            <a:avLst/>
          </a:prstGeom>
          <a:solidFill>
            <a:srgbClr val="FF6600"/>
          </a:solidFill>
          <a:ln w="9525" cap="flat" cmpd="sng" algn="ctr">
            <a:solidFill>
              <a:srgbClr val="FF66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sz="6600" b="1" i="1" u="sng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ВЫВОД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B90ECD0-085E-41D9-8D2B-7DC9072D0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544" y="2097526"/>
            <a:ext cx="2062050" cy="461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2400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03105E-9672-4A09-A85C-2301CA11B1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5279"/>
            <a:ext cx="9906000" cy="68579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1578" y="154757"/>
            <a:ext cx="7822844" cy="24006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6600" b="1" u="sng" kern="1200" dirty="0">
                <a:ln w="12700">
                  <a:solidFill>
                    <a:srgbClr val="9900CC"/>
                  </a:solidFill>
                  <a:prstDash val="solid"/>
                </a:ln>
                <a:solidFill>
                  <a:srgbClr val="9900CC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sz="6600" b="1" u="sng" kern="1200" dirty="0">
                <a:ln w="12700">
                  <a:solidFill>
                    <a:srgbClr val="9900CC"/>
                  </a:solidFill>
                  <a:prstDash val="solid"/>
                </a:ln>
                <a:solidFill>
                  <a:srgbClr val="9900CC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ЗА ВНИМАНИЕ!!! </a:t>
            </a:r>
          </a:p>
          <a:p>
            <a:pPr algn="ctr"/>
            <a:endParaRPr lang="ru-RU" b="1" kern="1200" cap="all" dirty="0">
              <a:ln w="0"/>
              <a:gradFill flip="none">
                <a:gsLst>
                  <a:gs pos="0">
                    <a:srgbClr val="4E67C8">
                      <a:tint val="75000"/>
                      <a:shade val="75000"/>
                      <a:satMod val="170000"/>
                    </a:srgbClr>
                  </a:gs>
                  <a:gs pos="49000">
                    <a:srgbClr val="4E67C8">
                      <a:tint val="88000"/>
                      <a:shade val="65000"/>
                      <a:satMod val="172000"/>
                    </a:srgbClr>
                  </a:gs>
                  <a:gs pos="50000">
                    <a:srgbClr val="4E67C8">
                      <a:shade val="65000"/>
                      <a:satMod val="130000"/>
                    </a:srgbClr>
                  </a:gs>
                  <a:gs pos="92000">
                    <a:srgbClr val="4E67C8">
                      <a:shade val="50000"/>
                      <a:satMod val="120000"/>
                    </a:srgbClr>
                  </a:gs>
                  <a:gs pos="100000">
                    <a:srgbClr val="4E67C8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1FFBDE8-E6C1-4B99-A2F0-A40A83ECAC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0443" y="2338129"/>
            <a:ext cx="4365114" cy="436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0941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38669CB-D3A0-4C1A-AF6E-3CE6675F2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476500" y="3105835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ru-RU" b="1" u="sng" kern="0" dirty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Игра </a:t>
            </a:r>
          </a:p>
          <a:p>
            <a:pPr lvl="0" algn="ctr">
              <a:defRPr/>
            </a:pPr>
            <a:r>
              <a:rPr lang="ru-RU" b="1" u="sng" kern="0" dirty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«Ассоциации»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20461" y="360608"/>
            <a:ext cx="8306873" cy="5330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120" marR="66040" indent="271145" algn="just">
              <a:lnSpc>
                <a:spcPct val="115000"/>
              </a:lnSpc>
              <a:spcAft>
                <a:spcPts val="0"/>
              </a:spcAft>
            </a:pPr>
            <a:r>
              <a:rPr lang="ru-RU" sz="2200" b="1" kern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В соответствии с документом "ФГОС к условиям реализации основной общеобразовательной программы дошкольного образования", утвержденные приказом Министерства образования и науки РФ от 20 июля 2011 г. № 2151, </a:t>
            </a:r>
            <a:r>
              <a:rPr lang="ru-RU" sz="2400" b="1" u="sng" kern="0" dirty="0">
                <a:solidFill>
                  <a:srgbClr val="9900CC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одним из требований к педагогической деятельности является владение информационно - коммуникационными технологиями и умениями применять их в </a:t>
            </a:r>
            <a:r>
              <a:rPr lang="ru-RU" sz="2400" b="1" u="sng" kern="0" dirty="0" err="1">
                <a:solidFill>
                  <a:srgbClr val="9900CC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воспитательно</a:t>
            </a:r>
            <a:r>
              <a:rPr lang="ru-RU" sz="2400" b="1" u="sng" kern="0" dirty="0">
                <a:solidFill>
                  <a:srgbClr val="9900CC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- образовательном процессе.</a:t>
            </a:r>
          </a:p>
          <a:p>
            <a:pPr marL="71120" marR="66040" indent="271145" algn="just">
              <a:lnSpc>
                <a:spcPct val="115000"/>
              </a:lnSpc>
              <a:spcAft>
                <a:spcPts val="0"/>
              </a:spcAft>
            </a:pPr>
            <a:r>
              <a:rPr lang="ru-RU" sz="2200" b="1" kern="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Государственная программа Российской Федерации «Развитие образования» на 2018 — 2025 годы включает в себя приоритетный проект «Современная цифровая образовательная среда в Российской Федерации».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384" y="5191286"/>
            <a:ext cx="1549451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9348502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38669CB-D3A0-4C1A-AF6E-3CE6675F2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476500" y="3105835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ru-RU" b="1" u="sng" kern="0" dirty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Игра </a:t>
            </a:r>
          </a:p>
          <a:p>
            <a:pPr lvl="0" algn="ctr">
              <a:defRPr/>
            </a:pPr>
            <a:r>
              <a:rPr lang="ru-RU" b="1" u="sng" kern="0" dirty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«Ассоциации»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979B15B-F2F0-46B3-AE52-5C64733A7577}"/>
              </a:ext>
            </a:extLst>
          </p:cNvPr>
          <p:cNvSpPr txBox="1"/>
          <p:nvPr/>
        </p:nvSpPr>
        <p:spPr>
          <a:xfrm>
            <a:off x="1644567" y="123823"/>
            <a:ext cx="7050156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i="1" kern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«Запасы профессиональных умений и секретов, имеющиеся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i="1" kern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у специалистов, должны стать достоянием коллег по работе. </a:t>
            </a:r>
            <a:r>
              <a:rPr lang="ru-RU" sz="3200" b="1" i="1" kern="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Тогда лучшее в опыте одного может принести десятикратную пользу».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Т.А. Ткаченко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4A879B6-493E-4B5A-AFD1-BCC55CE93CE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647" y="4279519"/>
            <a:ext cx="2279841" cy="233719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AD69A42-516C-4504-A36A-31D57BB0F2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4562" y="4049679"/>
            <a:ext cx="2796876" cy="279687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95962EC-845C-4966-862D-D1C4C5FAF7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9546" y="4279519"/>
            <a:ext cx="2280816" cy="233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963806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45782A6-C00C-4038-90EE-C23F79B6E9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sp>
        <p:nvSpPr>
          <p:cNvPr id="15" name="Скругленный прямоугольник 26">
            <a:extLst>
              <a:ext uri="{FF2B5EF4-FFF2-40B4-BE49-F238E27FC236}">
                <a16:creationId xmlns:a16="http://schemas.microsoft.com/office/drawing/2014/main" id="{3184933F-030F-4318-94D4-0E65388121D6}"/>
              </a:ext>
            </a:extLst>
          </p:cNvPr>
          <p:cNvSpPr/>
          <p:nvPr/>
        </p:nvSpPr>
        <p:spPr>
          <a:xfrm>
            <a:off x="979077" y="485158"/>
            <a:ext cx="7947845" cy="1831400"/>
          </a:xfrm>
          <a:prstGeom prst="roundRect">
            <a:avLst/>
          </a:prstGeom>
          <a:solidFill>
            <a:srgbClr val="009900"/>
          </a:solidFill>
          <a:ln w="38100" cap="flat" cmpd="sng" algn="ctr">
            <a:solidFill>
              <a:schemeClr val="bg1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sz="3600" b="1" i="1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Как учитель-логопед может мотивировать, заинтересовать современного ребёнка?</a:t>
            </a:r>
            <a:endParaRPr lang="ru-RU" sz="3600" b="1" i="1" u="sng" kern="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FE27ED3-7D88-4644-8B88-5F6B6F7D026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28494" y="2316558"/>
            <a:ext cx="5449010" cy="454144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1D0CC0-C661-474B-981B-02333A7897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881" y="4147958"/>
            <a:ext cx="2544256" cy="203783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ABDD20D-5774-44A5-832F-7D24C1E7E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3864" y="4147958"/>
            <a:ext cx="2544256" cy="203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63461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45782A6-C00C-4038-90EE-C23F79B6E9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7DAD2CF-F632-4E72-910F-0398F8686351}"/>
              </a:ext>
            </a:extLst>
          </p:cNvPr>
          <p:cNvSpPr txBox="1"/>
          <p:nvPr/>
        </p:nvSpPr>
        <p:spPr>
          <a:xfrm>
            <a:off x="1275521" y="370645"/>
            <a:ext cx="735495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Cambria" panose="02040503050406030204" pitchFamily="18" charset="0"/>
                <a:ea typeface="Cambria" panose="02040503050406030204" pitchFamily="18" charset="0"/>
              </a:rPr>
              <a:t>В каждой дисциплине, в любой науке </a:t>
            </a:r>
            <a:r>
              <a:rPr lang="ru-RU" sz="3600" b="1" i="1" u="sng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фундаментальные знания</a:t>
            </a:r>
            <a:r>
              <a:rPr lang="ru-RU" sz="3600" b="1" i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3600" b="1" i="1" dirty="0">
                <a:latin typeface="Cambria" panose="02040503050406030204" pitchFamily="18" charset="0"/>
                <a:ea typeface="Cambria" panose="02040503050406030204" pitchFamily="18" charset="0"/>
              </a:rPr>
              <a:t>-</a:t>
            </a:r>
            <a:r>
              <a:rPr lang="ru-RU" sz="3600" b="1" dirty="0">
                <a:latin typeface="Cambria" panose="02040503050406030204" pitchFamily="18" charset="0"/>
                <a:ea typeface="Cambria" panose="02040503050406030204" pitchFamily="18" charset="0"/>
              </a:rPr>
              <a:t> это </a:t>
            </a:r>
            <a:r>
              <a:rPr lang="ru-RU" sz="3600" b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основа основ. </a:t>
            </a:r>
          </a:p>
          <a:p>
            <a:pPr algn="ctr"/>
            <a:r>
              <a:rPr lang="ru-RU" sz="3600" b="1" dirty="0">
                <a:latin typeface="Cambria" panose="02040503050406030204" pitchFamily="18" charset="0"/>
                <a:ea typeface="Cambria" panose="02040503050406030204" pitchFamily="18" charset="0"/>
              </a:rPr>
              <a:t>Мы вносим лишь элементы новизны, современности.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09D7805-612F-425B-B5C5-DD942BF4B7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65204" y="3679526"/>
            <a:ext cx="4856737" cy="2731914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66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EB59277-028A-4816-A928-7965984F3147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527" y="3232967"/>
            <a:ext cx="1928280" cy="192828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802EFC6-61FC-463A-9EC0-B8F48A8B18B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66338" y="3232967"/>
            <a:ext cx="1928280" cy="192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429081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45782A6-C00C-4038-90EE-C23F79B6E9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7DAD2CF-F632-4E72-910F-0398F8686351}"/>
              </a:ext>
            </a:extLst>
          </p:cNvPr>
          <p:cNvSpPr txBox="1"/>
          <p:nvPr/>
        </p:nvSpPr>
        <p:spPr>
          <a:xfrm>
            <a:off x="1192695" y="303486"/>
            <a:ext cx="8322365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Cambria" panose="02040503050406030204" pitchFamily="18" charset="0"/>
                <a:ea typeface="Cambria" panose="02040503050406030204" pitchFamily="18" charset="0"/>
              </a:rPr>
              <a:t>Важнейшая задача учителя-логопеда – </a:t>
            </a:r>
            <a:r>
              <a:rPr lang="ru-RU" sz="3600" b="1" i="1" u="sng" dirty="0">
                <a:solidFill>
                  <a:srgbClr val="00CC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учить детей правильно произносить звуки. </a:t>
            </a:r>
          </a:p>
          <a:p>
            <a:pPr algn="ctr"/>
            <a:endParaRPr lang="ru-RU" sz="2400" b="1" i="1" u="sng" dirty="0">
              <a:solidFill>
                <a:srgbClr val="CC00FF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ru-RU" sz="32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 работе над звукопроизношением очень важны </a:t>
            </a:r>
          </a:p>
          <a:p>
            <a:pPr algn="ctr"/>
            <a:r>
              <a:rPr lang="ru-RU" sz="3600" b="1" i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артикуляционные упражнения.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7CF02DF-99FA-4603-B6F5-B4DEFE26D686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417" y="4242069"/>
            <a:ext cx="3165166" cy="2312445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66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F3E1290-687F-4C00-8F18-DE109FD37F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7293" y="5043438"/>
            <a:ext cx="2328874" cy="170093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6FD121E-06BB-40A4-B0AA-3478CB1EB5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59833" y="5043437"/>
            <a:ext cx="2328874" cy="170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988852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45782A6-C00C-4038-90EE-C23F79B6E9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04EA4C-DFEF-47EC-B796-842AB4C5E5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0905" y="2188677"/>
            <a:ext cx="3104185" cy="4101548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3F1C820-56E9-4A08-9E79-9284B82D4A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322" y="1927294"/>
            <a:ext cx="2252869" cy="3148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8887A4E-BFE6-45DA-8E7D-6171CFB417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8045" y="1858021"/>
            <a:ext cx="2252869" cy="31419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BE5EDD9-3650-40DD-88D3-F7B2CEEA3F78}"/>
              </a:ext>
            </a:extLst>
          </p:cNvPr>
          <p:cNvSpPr txBox="1"/>
          <p:nvPr/>
        </p:nvSpPr>
        <p:spPr>
          <a:xfrm>
            <a:off x="2120529" y="1107752"/>
            <a:ext cx="51549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i="1" u="sng" dirty="0">
                <a:solidFill>
                  <a:schemeClr val="bg1">
                    <a:lumMod val="95000"/>
                  </a:schemeClr>
                </a:solidFill>
                <a:latin typeface="Bookman Old Style" panose="02050604050505020204" pitchFamily="18" charset="0"/>
              </a:rPr>
              <a:t>«</a:t>
            </a:r>
            <a:endParaRPr lang="ru-RU" sz="2400" b="1" i="1" u="sng" dirty="0">
              <a:latin typeface="Bookman Old Style" panose="02050604050505020204" pitchFamily="18" charset="0"/>
            </a:endParaRP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27A9BCEC-DE36-42C6-ADF7-AC0ACCF47613}"/>
              </a:ext>
            </a:extLst>
          </p:cNvPr>
          <p:cNvSpPr/>
          <p:nvPr/>
        </p:nvSpPr>
        <p:spPr>
          <a:xfrm>
            <a:off x="1691517" y="235304"/>
            <a:ext cx="6522963" cy="1427843"/>
          </a:xfrm>
          <a:prstGeom prst="ellipse">
            <a:avLst/>
          </a:prstGeom>
          <a:solidFill>
            <a:srgbClr val="009900"/>
          </a:solidFill>
          <a:ln w="9525" cap="flat" cmpd="sng" algn="ctr">
            <a:solidFill>
              <a:srgbClr val="FF66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sz="3200" b="1" u="sng" kern="0" dirty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Волшебная артикуляционная </a:t>
            </a:r>
          </a:p>
          <a:p>
            <a:pPr lvl="0" algn="ctr">
              <a:defRPr/>
            </a:pPr>
            <a:r>
              <a:rPr lang="ru-RU" sz="3200" b="1" u="sng" kern="0" dirty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гимнастика»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39B7A83-BF0A-4C36-9FC3-9220192BE6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3756" y="5075694"/>
            <a:ext cx="1749704" cy="174970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8E1FEE9-51CA-4E4B-B853-278A582FC3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0448" y="5059130"/>
            <a:ext cx="1749704" cy="174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5728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45782A6-C00C-4038-90EE-C23F79B6E9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BE5EDD9-3650-40DD-88D3-F7B2CEEA3F78}"/>
              </a:ext>
            </a:extLst>
          </p:cNvPr>
          <p:cNvSpPr txBox="1"/>
          <p:nvPr/>
        </p:nvSpPr>
        <p:spPr>
          <a:xfrm>
            <a:off x="2120529" y="1107752"/>
            <a:ext cx="51549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i="1" u="sng" dirty="0">
                <a:solidFill>
                  <a:schemeClr val="bg1">
                    <a:lumMod val="95000"/>
                  </a:schemeClr>
                </a:solidFill>
                <a:latin typeface="Bookman Old Style" panose="02050604050505020204" pitchFamily="18" charset="0"/>
              </a:rPr>
              <a:t>«</a:t>
            </a:r>
            <a:endParaRPr lang="ru-RU" sz="2400" b="1" i="1" u="sng" dirty="0">
              <a:latin typeface="Bookman Old Style" panose="02050604050505020204" pitchFamily="18" charset="0"/>
            </a:endParaRP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27A9BCEC-DE36-42C6-ADF7-AC0ACCF47613}"/>
              </a:ext>
            </a:extLst>
          </p:cNvPr>
          <p:cNvSpPr/>
          <p:nvPr/>
        </p:nvSpPr>
        <p:spPr>
          <a:xfrm>
            <a:off x="1691518" y="421512"/>
            <a:ext cx="6522963" cy="1427843"/>
          </a:xfrm>
          <a:prstGeom prst="ellipse">
            <a:avLst/>
          </a:prstGeom>
          <a:solidFill>
            <a:srgbClr val="009900"/>
          </a:solidFill>
          <a:ln w="9525" cap="flat" cmpd="sng" algn="ctr">
            <a:solidFill>
              <a:srgbClr val="FF66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sz="3200" b="1" u="sng" kern="0" dirty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Волшебная артикуляционная </a:t>
            </a:r>
          </a:p>
          <a:p>
            <a:pPr lvl="0" algn="ctr">
              <a:defRPr/>
            </a:pPr>
            <a:r>
              <a:rPr lang="ru-RU" sz="3200" b="1" u="sng" kern="0" dirty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гимнастика»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3C641D-6688-44C3-8260-10A2A36A0F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30" y="1969809"/>
            <a:ext cx="3459690" cy="4548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86124F5-0D31-4292-977E-A8CC14D6CA32}"/>
              </a:ext>
            </a:extLst>
          </p:cNvPr>
          <p:cNvGrpSpPr/>
          <p:nvPr/>
        </p:nvGrpSpPr>
        <p:grpSpPr>
          <a:xfrm>
            <a:off x="5108988" y="2189273"/>
            <a:ext cx="4038206" cy="4328808"/>
            <a:chOff x="3007765" y="2734009"/>
            <a:chExt cx="3538889" cy="3703603"/>
          </a:xfrm>
        </p:grpSpPr>
        <p:grpSp>
          <p:nvGrpSpPr>
            <p:cNvPr id="12" name="Google Shape;1622;p41">
              <a:extLst>
                <a:ext uri="{FF2B5EF4-FFF2-40B4-BE49-F238E27FC236}">
                  <a16:creationId xmlns:a16="http://schemas.microsoft.com/office/drawing/2014/main" id="{BEA3E976-13C4-48EC-9069-83A30CB36DEB}"/>
                </a:ext>
              </a:extLst>
            </p:cNvPr>
            <p:cNvGrpSpPr/>
            <p:nvPr/>
          </p:nvGrpSpPr>
          <p:grpSpPr>
            <a:xfrm>
              <a:off x="3007765" y="3047569"/>
              <a:ext cx="3538889" cy="3390043"/>
              <a:chOff x="418270" y="1529779"/>
              <a:chExt cx="1881943" cy="2225619"/>
            </a:xfrm>
            <a:solidFill>
              <a:srgbClr val="FFFF00"/>
            </a:solidFill>
          </p:grpSpPr>
          <p:sp>
            <p:nvSpPr>
              <p:cNvPr id="19" name="Google Shape;1623;p41">
                <a:extLst>
                  <a:ext uri="{FF2B5EF4-FFF2-40B4-BE49-F238E27FC236}">
                    <a16:creationId xmlns:a16="http://schemas.microsoft.com/office/drawing/2014/main" id="{75E5371D-DE78-4FBC-B2D7-DACE08DB7DB8}"/>
                  </a:ext>
                </a:extLst>
              </p:cNvPr>
              <p:cNvSpPr/>
              <p:nvPr/>
            </p:nvSpPr>
            <p:spPr>
              <a:xfrm>
                <a:off x="418270" y="1529779"/>
                <a:ext cx="1881943" cy="2135420"/>
              </a:xfrm>
              <a:custGeom>
                <a:avLst/>
                <a:gdLst/>
                <a:ahLst/>
                <a:cxnLst/>
                <a:rect l="l" t="t" r="r" b="b"/>
                <a:pathLst>
                  <a:path w="17244" h="22162" extrusionOk="0">
                    <a:moveTo>
                      <a:pt x="2324" y="1"/>
                    </a:moveTo>
                    <a:cubicBezTo>
                      <a:pt x="1042" y="1"/>
                      <a:pt x="1" y="1042"/>
                      <a:pt x="1" y="2324"/>
                    </a:cubicBezTo>
                    <a:lnTo>
                      <a:pt x="1" y="19838"/>
                    </a:lnTo>
                    <a:cubicBezTo>
                      <a:pt x="1" y="21119"/>
                      <a:pt x="1042" y="22162"/>
                      <a:pt x="2324" y="22162"/>
                    </a:cubicBezTo>
                    <a:lnTo>
                      <a:pt x="12011" y="22162"/>
                    </a:lnTo>
                    <a:lnTo>
                      <a:pt x="12011" y="21029"/>
                    </a:lnTo>
                    <a:lnTo>
                      <a:pt x="2324" y="21029"/>
                    </a:lnTo>
                    <a:cubicBezTo>
                      <a:pt x="1668" y="21029"/>
                      <a:pt x="1133" y="20495"/>
                      <a:pt x="1133" y="19840"/>
                    </a:cubicBezTo>
                    <a:lnTo>
                      <a:pt x="1133" y="2324"/>
                    </a:lnTo>
                    <a:cubicBezTo>
                      <a:pt x="1133" y="1668"/>
                      <a:pt x="1668" y="1133"/>
                      <a:pt x="2324" y="1133"/>
                    </a:cubicBezTo>
                    <a:lnTo>
                      <a:pt x="14920" y="1133"/>
                    </a:lnTo>
                    <a:cubicBezTo>
                      <a:pt x="15576" y="1133"/>
                      <a:pt x="16111" y="1668"/>
                      <a:pt x="16111" y="2324"/>
                    </a:cubicBezTo>
                    <a:lnTo>
                      <a:pt x="16111" y="7628"/>
                    </a:lnTo>
                    <a:lnTo>
                      <a:pt x="17244" y="7628"/>
                    </a:lnTo>
                    <a:lnTo>
                      <a:pt x="17244" y="2324"/>
                    </a:lnTo>
                    <a:cubicBezTo>
                      <a:pt x="17244" y="1042"/>
                      <a:pt x="16201" y="1"/>
                      <a:pt x="149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Google Shape;1624;p41">
                <a:extLst>
                  <a:ext uri="{FF2B5EF4-FFF2-40B4-BE49-F238E27FC236}">
                    <a16:creationId xmlns:a16="http://schemas.microsoft.com/office/drawing/2014/main" id="{32854542-8E0B-4CB1-B29E-F2CF4CD7A614}"/>
                  </a:ext>
                </a:extLst>
              </p:cNvPr>
              <p:cNvSpPr/>
              <p:nvPr/>
            </p:nvSpPr>
            <p:spPr>
              <a:xfrm>
                <a:off x="1706952" y="3465755"/>
                <a:ext cx="221249" cy="289643"/>
              </a:xfrm>
              <a:custGeom>
                <a:avLst/>
                <a:gdLst/>
                <a:ahLst/>
                <a:cxnLst/>
                <a:rect l="l" t="t" r="r" b="b"/>
                <a:pathLst>
                  <a:path w="2329" h="3006" extrusionOk="0">
                    <a:moveTo>
                      <a:pt x="1" y="0"/>
                    </a:moveTo>
                    <a:lnTo>
                      <a:pt x="1" y="3006"/>
                    </a:lnTo>
                    <a:lnTo>
                      <a:pt x="2329" y="150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3" name="Google Shape;1625;p41">
              <a:extLst>
                <a:ext uri="{FF2B5EF4-FFF2-40B4-BE49-F238E27FC236}">
                  <a16:creationId xmlns:a16="http://schemas.microsoft.com/office/drawing/2014/main" id="{2CE5460A-9E32-4797-8BD9-0816CB105D04}"/>
                </a:ext>
              </a:extLst>
            </p:cNvPr>
            <p:cNvSpPr/>
            <p:nvPr/>
          </p:nvSpPr>
          <p:spPr>
            <a:xfrm>
              <a:off x="5415160" y="2893372"/>
              <a:ext cx="703588" cy="713642"/>
            </a:xfrm>
            <a:custGeom>
              <a:avLst/>
              <a:gdLst/>
              <a:ahLst/>
              <a:cxnLst/>
              <a:rect l="l" t="t" r="r" b="b"/>
              <a:pathLst>
                <a:path w="5678" h="5678" extrusionOk="0">
                  <a:moveTo>
                    <a:pt x="2839" y="1"/>
                  </a:moveTo>
                  <a:cubicBezTo>
                    <a:pt x="1272" y="1"/>
                    <a:pt x="0" y="1272"/>
                    <a:pt x="0" y="2839"/>
                  </a:cubicBezTo>
                  <a:cubicBezTo>
                    <a:pt x="0" y="4407"/>
                    <a:pt x="1272" y="5678"/>
                    <a:pt x="2839" y="5678"/>
                  </a:cubicBezTo>
                  <a:cubicBezTo>
                    <a:pt x="4407" y="5678"/>
                    <a:pt x="5678" y="4407"/>
                    <a:pt x="5678" y="2839"/>
                  </a:cubicBezTo>
                  <a:cubicBezTo>
                    <a:pt x="5678" y="1272"/>
                    <a:pt x="4407" y="1"/>
                    <a:pt x="2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Google Shape;1626;p41">
              <a:extLst>
                <a:ext uri="{FF2B5EF4-FFF2-40B4-BE49-F238E27FC236}">
                  <a16:creationId xmlns:a16="http://schemas.microsoft.com/office/drawing/2014/main" id="{C82210D5-432F-4A46-9E87-C1D7F9A3DF80}"/>
                </a:ext>
              </a:extLst>
            </p:cNvPr>
            <p:cNvSpPr/>
            <p:nvPr/>
          </p:nvSpPr>
          <p:spPr>
            <a:xfrm>
              <a:off x="5308234" y="2734009"/>
              <a:ext cx="843735" cy="855792"/>
            </a:xfrm>
            <a:custGeom>
              <a:avLst/>
              <a:gdLst/>
              <a:ahLst/>
              <a:cxnLst/>
              <a:rect l="l" t="t" r="r" b="b"/>
              <a:pathLst>
                <a:path w="6809" h="6809" extrusionOk="0">
                  <a:moveTo>
                    <a:pt x="3405" y="1131"/>
                  </a:moveTo>
                  <a:cubicBezTo>
                    <a:pt x="4658" y="1131"/>
                    <a:pt x="5677" y="2152"/>
                    <a:pt x="5677" y="3403"/>
                  </a:cubicBezTo>
                  <a:cubicBezTo>
                    <a:pt x="5677" y="4656"/>
                    <a:pt x="4658" y="5676"/>
                    <a:pt x="3405" y="5676"/>
                  </a:cubicBezTo>
                  <a:cubicBezTo>
                    <a:pt x="2152" y="5676"/>
                    <a:pt x="1132" y="4656"/>
                    <a:pt x="1132" y="3403"/>
                  </a:cubicBezTo>
                  <a:cubicBezTo>
                    <a:pt x="1132" y="2150"/>
                    <a:pt x="2152" y="1131"/>
                    <a:pt x="3405" y="1131"/>
                  </a:cubicBezTo>
                  <a:close/>
                  <a:moveTo>
                    <a:pt x="3405" y="1"/>
                  </a:moveTo>
                  <a:cubicBezTo>
                    <a:pt x="1527" y="1"/>
                    <a:pt x="1" y="1527"/>
                    <a:pt x="1" y="3405"/>
                  </a:cubicBezTo>
                  <a:cubicBezTo>
                    <a:pt x="1" y="5282"/>
                    <a:pt x="1528" y="6809"/>
                    <a:pt x="3405" y="6809"/>
                  </a:cubicBezTo>
                  <a:cubicBezTo>
                    <a:pt x="5282" y="6809"/>
                    <a:pt x="6809" y="5282"/>
                    <a:pt x="6809" y="3405"/>
                  </a:cubicBezTo>
                  <a:cubicBezTo>
                    <a:pt x="6809" y="1527"/>
                    <a:pt x="5282" y="1"/>
                    <a:pt x="3405" y="1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21C2DEC-2590-46B5-983C-46803F87BF08}"/>
                </a:ext>
              </a:extLst>
            </p:cNvPr>
            <p:cNvSpPr txBox="1"/>
            <p:nvPr/>
          </p:nvSpPr>
          <p:spPr>
            <a:xfrm>
              <a:off x="3007765" y="3528432"/>
              <a:ext cx="3423485" cy="22909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i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itchFamily="18" charset="0"/>
                </a:rPr>
                <a:t>Выполнение </a:t>
              </a:r>
            </a:p>
            <a:p>
              <a:pPr algn="ctr"/>
              <a:r>
                <a:rPr lang="ru-RU" sz="2800" b="1" i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itchFamily="18" charset="0"/>
                </a:rPr>
                <a:t>артикуляционных упражнений с помощью «волшебной гимнастики»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50652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11443</TotalTime>
  <Words>580</Words>
  <Application>Microsoft Office PowerPoint</Application>
  <PresentationFormat>Лист A4 (210x297 мм)</PresentationFormat>
  <Paragraphs>85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1" baseType="lpstr">
      <vt:lpstr>Arial</vt:lpstr>
      <vt:lpstr>Bookman Old Style</vt:lpstr>
      <vt:lpstr>Calibri</vt:lpstr>
      <vt:lpstr>Calibri Light</vt:lpstr>
      <vt:lpstr>Cambria</vt:lpstr>
      <vt:lpstr>Candara</vt:lpstr>
      <vt:lpstr>Comic Sans MS</vt:lpstr>
      <vt:lpstr>Helvetica</vt:lpstr>
      <vt:lpstr>Times New Roman</vt:lpstr>
      <vt:lpstr>Тема Office</vt:lpstr>
      <vt:lpstr>Мастер-класс: «Нетрадиционные подходы  к коррекции звукопроизношения  у детей старшего  дошкольного возраста».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«Современные технологии эффективной социализации детей дошкольного возраста»</dc:title>
  <dc:creator>User</dc:creator>
  <cp:lastModifiedBy>Сказка</cp:lastModifiedBy>
  <cp:revision>349</cp:revision>
  <dcterms:created xsi:type="dcterms:W3CDTF">2021-10-20T08:39:36Z</dcterms:created>
  <dcterms:modified xsi:type="dcterms:W3CDTF">2024-09-16T18:01:07Z</dcterms:modified>
</cp:coreProperties>
</file>