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753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898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87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015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518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581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308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516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026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261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286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2EB0B-FE75-4858-AF40-7198AF436AD9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4DC7-EE69-4B86-A0D1-DC6944EAD0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021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18.userapi.com/F5LpkwDhCI-S5_eUyvOwqHaEmG_AlBD8dvGkBA/KajHCZwGuw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654" y="125585"/>
            <a:ext cx="2578444" cy="256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Подготовка к итоговому сочинению 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179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673" y="1567080"/>
            <a:ext cx="10941907" cy="43513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      </a:t>
            </a:r>
            <a:r>
              <a:rPr lang="ru-RU" sz="2400" dirty="0"/>
              <a:t>В произведении Александра Пушкина «Станционный смотритель» важнейшей является тема семьи, в частности — вечная тема «отцов и детей». Главная героиня бросила отца и уехала в погоне за лучшей долей</a:t>
            </a:r>
            <a:r>
              <a:rPr lang="ru-RU" sz="2400" dirty="0" smtClean="0"/>
              <a:t>. Дуня даже </a:t>
            </a:r>
            <a:r>
              <a:rPr lang="ru-RU" sz="2400" dirty="0"/>
              <a:t>не оставила ему записки, где она, что с ней будет? Старик-отец уже представил самое худшее и шел пешком в город, чтобы спасти дочь. Но оказалось, что она живет прекрасно, </a:t>
            </a:r>
            <a:r>
              <a:rPr lang="ru-RU" sz="2400" dirty="0" smtClean="0"/>
              <a:t>однако отец </a:t>
            </a:r>
            <a:r>
              <a:rPr lang="ru-RU" sz="2400" dirty="0"/>
              <a:t>в новую реальность уже не вписывается. Старика погнали прочь. Дуня, понимая, в каких сложных условиях </a:t>
            </a:r>
            <a:r>
              <a:rPr lang="ru-RU" sz="2400" dirty="0" smtClean="0"/>
              <a:t>живёт близкий ей человек , </a:t>
            </a:r>
            <a:r>
              <a:rPr lang="ru-RU" sz="2400" dirty="0"/>
              <a:t>ни разу не приехала к нему. Заботясь лишь о своём личном счастье, девушка забыла </a:t>
            </a:r>
            <a:r>
              <a:rPr lang="ru-RU" sz="2400" dirty="0" smtClean="0"/>
              <a:t>об отце, </a:t>
            </a:r>
            <a:r>
              <a:rPr lang="ru-RU" sz="2400" dirty="0"/>
              <a:t>который всегда проявлял к ней заботу. </a:t>
            </a:r>
            <a:r>
              <a:rPr lang="ru-RU" sz="2400" dirty="0" smtClean="0"/>
              <a:t>Героиня </a:t>
            </a:r>
            <a:r>
              <a:rPr lang="ru-RU" sz="2400" dirty="0"/>
              <a:t>смогла осознать в полной мере вину перед отцом только тогда, когда сама стала </a:t>
            </a:r>
            <a:r>
              <a:rPr lang="ru-RU" sz="2400" dirty="0" smtClean="0"/>
              <a:t>матерью. </a:t>
            </a:r>
            <a:r>
              <a:rPr lang="ru-RU" sz="2400" dirty="0"/>
              <a:t>Осознав, что значит «быть родителем», Дуня стала более ответственной и заботливой. Но было слишком поздно. Пушкин напоминает читателю, что самой главной ценностью в жизни является семья. Необходимо всегда проявлять уважение и благодарность </a:t>
            </a:r>
            <a:r>
              <a:rPr lang="ru-RU" sz="2400" dirty="0" smtClean="0"/>
              <a:t>к  </a:t>
            </a:r>
            <a:r>
              <a:rPr lang="ru-RU" sz="2400" dirty="0"/>
              <a:t>родителям, ведь они подарили нам жизнь.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33167" y="266984"/>
            <a:ext cx="10214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Аргументы к подразделу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«Семья</a:t>
            </a:r>
            <a:r>
              <a:rPr lang="ru-RU" sz="2800" b="1" dirty="0">
                <a:solidFill>
                  <a:srgbClr val="FF0000"/>
                </a:solidFill>
              </a:rPr>
              <a:t>, род; семейные ценности и </a:t>
            </a:r>
            <a:r>
              <a:rPr lang="ru-RU" sz="2800" b="1" dirty="0" smtClean="0">
                <a:solidFill>
                  <a:srgbClr val="FF0000"/>
                </a:solidFill>
              </a:rPr>
              <a:t>традиции»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64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076" y="1567080"/>
            <a:ext cx="10685504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      </a:t>
            </a:r>
            <a:r>
              <a:rPr lang="ru-RU" sz="2400" dirty="0"/>
              <a:t>М. Горький, «Старуха </a:t>
            </a:r>
            <a:r>
              <a:rPr lang="ru-RU" sz="2400" dirty="0" err="1"/>
              <a:t>Изергиль</a:t>
            </a:r>
            <a:r>
              <a:rPr lang="ru-RU" sz="2400" dirty="0"/>
              <a:t>». Порой общество отталкивает людей по вполне обоснованным причинам. Если они нарушают границы дозволенного, их приходится изгонять из общего дома. Но жизнь личности вне окружения невозможна. Об этом говорит Горький в своем рассказе. Человек, рождённый от союза женщины с орлом, не желает принимать законы племени. </a:t>
            </a:r>
            <a:r>
              <a:rPr lang="ru-RU" sz="2400" dirty="0" err="1"/>
              <a:t>Ларра</a:t>
            </a:r>
            <a:r>
              <a:rPr lang="ru-RU" sz="2400" dirty="0"/>
              <a:t> не способен к социализации. Он отказался от всех общественных правил и устоев, что привело к его изгнанию из племени. Находясь вне социума, герой окончательно утратил человеческие качества. Изгнание — худшее наказание для человека, которое может привести к его духовной смерти. Без социального взаимодействия невозможна полноценная жизнь </a:t>
            </a:r>
            <a:r>
              <a:rPr lang="ru-RU" sz="2400" dirty="0" smtClean="0"/>
              <a:t>личности.</a:t>
            </a:r>
            <a:r>
              <a:rPr lang="ru-RU" sz="2400" dirty="0"/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33167" y="266984"/>
            <a:ext cx="10214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Аргумент к подразделу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«Человек и общество»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040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076" y="1567080"/>
            <a:ext cx="10685504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/>
              <a:t>М.Ю. Лермонтов, </a:t>
            </a:r>
            <a:r>
              <a:rPr lang="ru-RU" sz="2400" dirty="0" smtClean="0"/>
              <a:t>«Герой нашего времени». </a:t>
            </a:r>
            <a:r>
              <a:rPr lang="ru-RU" sz="2400" dirty="0"/>
              <a:t>Противостояние человека и общества можно заметить в произведении Михаила Лермонтова «Герой нашего времени». Автор наглядно показал, что может произойти с благородным человеком под воздействием агрессивной среды. Главным </a:t>
            </a:r>
            <a:r>
              <a:rPr lang="ru-RU" sz="2400" dirty="0" smtClean="0"/>
              <a:t>героем </a:t>
            </a:r>
            <a:r>
              <a:rPr lang="ru-RU" sz="2400" dirty="0"/>
              <a:t>произведения является довольно незаурядный человек, фамилия которого Печорин. В отличие от окружения, главному герою присущи наблюдательность, аналитический ум, независимость характера. Печорин терпеть не может рутину и пошлость, которые так привычны в светских кругах. Он с презрением относится к свету, понимая, что большинству дворян нет дела до человеческого ума или </a:t>
            </a:r>
            <a:r>
              <a:rPr lang="ru-RU" sz="2400" dirty="0" smtClean="0"/>
              <a:t>сердца. Светское </a:t>
            </a:r>
            <a:r>
              <a:rPr lang="ru-RU" sz="2400" dirty="0"/>
              <a:t>общество превратило главного героя в равнодушного человека. Печорин замкнулся в своём внутреннем мире, став жестоким и эгоистичным. Таковы последствия дурного влияния со стороны окружения.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33167" y="266984"/>
            <a:ext cx="10214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Аргументы к подразделу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«Человек и общество»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91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076" y="1567080"/>
            <a:ext cx="10685504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/>
              <a:t>М.А. Шолохов, </a:t>
            </a:r>
            <a:r>
              <a:rPr lang="ru-RU" sz="2400" dirty="0" smtClean="0"/>
              <a:t>«Тихий Дон». </a:t>
            </a:r>
            <a:r>
              <a:rPr lang="ru-RU" sz="2400" dirty="0"/>
              <a:t>В романе-эпопее Михаил Шолохов рассуждает о прошлом, настоящем и будущем народа. Тема Родины и родного дома — главная в произведении «Тихий Дон». Автор показал противостояние между донским казачеством и Красной Армией, которое запутало многих людей. Ведь одно дело — стеречь землю от врагов, другое — драться с согражданами из-за идеологических разногласий. Главным героем романа является Григорий Мелехов. Во время военных действий </a:t>
            </a:r>
            <a:r>
              <a:rPr lang="ru-RU" sz="2400" dirty="0" smtClean="0"/>
              <a:t>он </a:t>
            </a:r>
            <a:r>
              <a:rPr lang="ru-RU" sz="2400" dirty="0"/>
              <a:t>показал себя настоящим </a:t>
            </a:r>
            <a:r>
              <a:rPr lang="ru-RU" sz="2400" smtClean="0"/>
              <a:t>патриотом:</a:t>
            </a:r>
            <a:r>
              <a:rPr lang="ru-RU" sz="2400"/>
              <a:t> </a:t>
            </a:r>
            <a:r>
              <a:rPr lang="ru-RU" sz="2400" smtClean="0"/>
              <a:t>заслужил </a:t>
            </a:r>
            <a:r>
              <a:rPr lang="ru-RU" sz="2400" dirty="0"/>
              <a:t>множество почётных </a:t>
            </a:r>
            <a:r>
              <a:rPr lang="ru-RU" sz="2400" dirty="0" smtClean="0"/>
              <a:t>наград. </a:t>
            </a:r>
            <a:r>
              <a:rPr lang="ru-RU" sz="2400" dirty="0"/>
              <a:t>Однако во время Гражданской войны Мелехов не может занять ни одну сторону. Главный герой никак не может понять, кто виноват в этой войне, а кто прав. Лишь светлые воспоминания о Родине позволяли Мелехову не падать духом и не сдаваться. Григорий выступает в роли правдоискателя и лишь в финале осознает истину: обе стороны воевали за одно и то же, кровопролитие было чудовищной ошибкой, которую не исправить. Но будущие поколения должны понять, что Родина — это, прежде всего, не земля, а народ, поэтому братоубийство — это преступление перед страной.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33167" y="266984"/>
            <a:ext cx="10214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Аргумент к подразделу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«</a:t>
            </a:r>
            <a:r>
              <a:rPr lang="ru-RU" sz="2800" b="1" dirty="0">
                <a:solidFill>
                  <a:srgbClr val="FF0000"/>
                </a:solidFill>
              </a:rPr>
              <a:t>Родина, государство, гражданская позиция человека</a:t>
            </a:r>
            <a:r>
              <a:rPr lang="ru-RU" sz="2800" b="1" dirty="0" smtClean="0">
                <a:solidFill>
                  <a:srgbClr val="FF0000"/>
                </a:solidFill>
              </a:rPr>
              <a:t>»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535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17410258"/>
              </p:ext>
            </p:extLst>
          </p:nvPr>
        </p:nvGraphicFramePr>
        <p:xfrm>
          <a:off x="218301" y="1176866"/>
          <a:ext cx="11854247" cy="48768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727918"/>
                <a:gridCol w="10126329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/>
                        <a:t>Тезис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может проявляться любовь к Отечеству? Я считаю, что ответ очевиден: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любовь к родной стране выражается в готовности защищать её в минуты опасности. </a:t>
                      </a:r>
                      <a:r>
                        <a:rPr lang="ru-RU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(23 слова) 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/>
                        <a:t>Аргумент 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справедливости такой точки зрения меня убеждают примеры из художественной литературы. Так, в рассказе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«Судьба человека» М. Шолохов </a:t>
                      </a:r>
                      <a:r>
                        <a:rPr lang="ru-RU" sz="16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изобразил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истинного патриота, которому небезразлична судьба его Родины. Герой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произведения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войны был рядовым гражданином, но как только Отчизна оказалась в беде, он отправился на фронт. Андрей Соколов вынужден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оставить семью в тылу и готов рисковать жизнью, чтобы одолеть врага. Что подтолкнуло его к поступку, который совершали тысячи людей в 1941 году? </a:t>
                      </a:r>
                      <a:r>
                        <a:rPr lang="ru-RU" sz="1600" b="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Мне кажется, что любовь к Отечеству, к народу, желание защитить их любой ценой были причиной того, что множество мужчин покинули дома и отправились сражаться и погибать на поле боя. </a:t>
                      </a:r>
                      <a:r>
                        <a:rPr lang="ru-RU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 слов)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/>
                        <a:t>Аргумент 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Конечно, не только на страницах книг, но и в жизни мне встречались люди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которые поистине любят Отчизну и готовы доказать это не на словах, а на деле. Мой прадед – участник Великой Отечественной войны. Он множество раз рассказывал нам, его внукам, о том, какой ужас испытывали люди после начала войны. Под угрозой оказалось всё, что было им дорого: родственники и друзья, прекрасные города, культурное наследие и будущее страны. </a:t>
                      </a:r>
                      <a:r>
                        <a:rPr lang="ru-RU" sz="1600" b="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Конечно, желание сохранить всё это, любовь к тому, что так страшно было потерять, было причиной, по которой люди уходили на фронт, упорно работали в тылу. Без любви к стране и без страха потери великого наследия предков победа была бы невозможна. </a:t>
                      </a:r>
                      <a:r>
                        <a:rPr lang="ru-RU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(109 слов)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/>
                        <a:t>Вывод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Итак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любовь людей к Отечеству проявляется в том, в чем проявляется, как мне кажется, любая любовь, — в стремлении защитить объект этого светлого чувства. </a:t>
                      </a:r>
                      <a:r>
                        <a:rPr lang="ru-RU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(23 слова)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46418" y="281698"/>
            <a:ext cx="879801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Пример </a:t>
            </a:r>
            <a:r>
              <a:rPr lang="ru-RU" sz="2400" b="1" dirty="0" smtClean="0">
                <a:solidFill>
                  <a:srgbClr val="FF0000"/>
                </a:solidFill>
              </a:rPr>
              <a:t>сочинения</a:t>
            </a:r>
          </a:p>
          <a:p>
            <a:pPr algn="ctr"/>
            <a:r>
              <a:rPr lang="ru-RU" sz="2400" b="1" dirty="0" smtClean="0"/>
              <a:t>В </a:t>
            </a:r>
            <a:r>
              <a:rPr lang="ru-RU" sz="2400" b="1" dirty="0"/>
              <a:t>чём может проявляться любовь к Отечеству</a:t>
            </a:r>
            <a:r>
              <a:rPr lang="ru-RU" sz="2400" b="1" dirty="0" smtClean="0"/>
              <a:t>?</a:t>
            </a:r>
          </a:p>
          <a:p>
            <a:pPr algn="ctr"/>
            <a:endParaRPr lang="ru-RU" sz="2400" b="1" dirty="0"/>
          </a:p>
          <a:p>
            <a:pPr lvl="0"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26501" y="6043755"/>
            <a:ext cx="103586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255 слов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74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818823"/>
              </p:ext>
            </p:extLst>
          </p:nvPr>
        </p:nvGraphicFramePr>
        <p:xfrm>
          <a:off x="280088" y="924310"/>
          <a:ext cx="11854247" cy="546324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727918"/>
                <a:gridCol w="10126329"/>
              </a:tblGrid>
              <a:tr h="769328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/>
                        <a:t>Вступление</a:t>
                      </a:r>
                      <a:r>
                        <a:rPr lang="ru-RU" sz="1100" b="1" baseline="0" dirty="0" smtClean="0"/>
                        <a:t> </a:t>
                      </a:r>
                    </a:p>
                    <a:p>
                      <a:pPr algn="just"/>
                      <a:endParaRPr lang="ru-RU" sz="1100" b="1" baseline="0" dirty="0" smtClean="0"/>
                    </a:p>
                    <a:p>
                      <a:pPr algn="just"/>
                      <a:endParaRPr lang="ru-RU" sz="1100" b="1" baseline="0" dirty="0" smtClean="0"/>
                    </a:p>
                    <a:p>
                      <a:pPr algn="just"/>
                      <a:endParaRPr lang="ru-RU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Наверное, каждый человек задумывался о том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какие чувства он испытывает к родной стране. Думаю, большая часть людей гордится своим Отечеством, испытывает к нему теплые чувства. Сам я, как мне кажется, тоже люблю свою страну. И как и любое другое светлое чувство, любовь к родине ищет выражения, выхода. </a:t>
                      </a:r>
                      <a:r>
                        <a:rPr lang="ru-RU" sz="14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(47 слов) </a:t>
                      </a:r>
                    </a:p>
                  </a:txBody>
                  <a:tcPr/>
                </a:tc>
              </a:tr>
              <a:tr h="101661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baseline="0" dirty="0" smtClean="0"/>
                        <a:t>Тезис</a:t>
                      </a:r>
                      <a:endParaRPr lang="ru-RU" sz="1100" b="1" dirty="0" smtClean="0"/>
                    </a:p>
                    <a:p>
                      <a:pPr algn="just"/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может проявляться любовь к Отечеству?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считаю, что каждый человек по-своему выражает чувства, любовь к Отчизне не является исключением. Например, поэты и писатели, художники и музыканты способны выражать любовь в произведениях искусства, поэтому существует множество произведений, в которых воспевается наша страна. Изобретатели и новаторы, если они являются патриотами, силу своего таланта употребляют на благо родины, внося свой вклад в её процветание и развитие. Простые люди, чувствуя любовь к Отечеству, стремятся своим трудом приносить пользу своей стране, а в минуты опасности готовы встать на её защиту. </a:t>
                      </a:r>
                      <a:r>
                        <a:rPr lang="ru-RU" sz="14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(85 слов) </a:t>
                      </a:r>
                      <a:endParaRPr lang="ru-RU" sz="1200" b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/>
                        <a:t>Аргумент 1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Приведу несколько примеров того, как может выражаться любовь к Отчизне. В рассказе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«Судьба человека» М. Шолохов изобразил истинного патриота, которому небезразлична судьба его Родины. Герой рассказа до войны был рядовым гражданином, но как только Отчизна оказалась в беде, он отправился на фронт. Ненависть к захватчику и любовь к стране, которую хотелось сохранить, уберечь, направляли Андрея Соколова, когда он оставил семью в тылу и отправился на передовую бить врага. Именно в боях проявили </a:t>
                      </a:r>
                      <a:r>
                        <a:rPr lang="ru-RU" sz="12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любовь к Отечеству представители народа во время Великой Отечественной войны.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(82 слова)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/>
                        <a:t>Аргумент 2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Патриотизм людей мирных профессий проявляется иначе. </a:t>
                      </a:r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Так, в сказе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«Левша» Н.С. Лесков описывает тульского мастера, который по-настоящему предан своей стране. Когда наступает пора отстоять её честь, показав, что русские умельцы не уступают англичанам, Левша вместе с другими тульскими мастерами берется за дело и подковывает стальную блоху, привезённую из Англии. После Левша отправляется в Англию, где видит, как хорошо относятся к английским мастерам: обеспечивают им комфортные условия для труда, обучают их. Сам же Левша не получил образования и работал без инструментов, даже блоху он подковал на глаз. Англичане предлагают Левше остаться у них, обещают обучить его, женить, но тот отказывается, так как не может представить жизни вне России. На некоторое время он всё же остается в Англии, чтобы перенять опыт зарубежных мастеров. Например, он узнает, что ружья нельзя чистить кирпичом, так как они от этого портятся, эти сведения он хочет донести  императору. Однако после возвращения в Россию он заболевает и умирает, никому нет до него дела. Последними его словами оказывается просьба сообщить императору, что в Англии ружья не чистят кирпичом. Герой до последней минуты переживает за судьбу России, читатель понимает, что Левша по-настоящему любит свою страну. </a:t>
                      </a:r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Сказом автор доносит нам следующую мысль: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изобретателя и умельца любить Родину – значит трудиться на её благо, используя свои таланты. </a:t>
                      </a:r>
                      <a:r>
                        <a:rPr lang="ru-RU" sz="14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(205 слов)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/>
                        <a:t>Вывод 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Итак,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 по-разному могут проявлять любовь к Отечеству в зависимости от склада их характера и от времени, в которое им довелось жить. Однако в любом случае настоящая любовь к Отчизне бескорыстна и проявляется она на деле, а не на словах. </a:t>
                      </a:r>
                      <a:r>
                        <a:rPr lang="ru-RU" sz="14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(40 слов)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548710" y="108702"/>
            <a:ext cx="879801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Пример </a:t>
            </a:r>
            <a:r>
              <a:rPr lang="ru-RU" sz="2400" b="1" dirty="0" smtClean="0">
                <a:solidFill>
                  <a:srgbClr val="FF0000"/>
                </a:solidFill>
              </a:rPr>
              <a:t>сочинения</a:t>
            </a:r>
          </a:p>
          <a:p>
            <a:pPr algn="ctr"/>
            <a:r>
              <a:rPr lang="ru-RU" sz="2400" b="1" dirty="0" smtClean="0"/>
              <a:t>В </a:t>
            </a:r>
            <a:r>
              <a:rPr lang="ru-RU" sz="2400" b="1" dirty="0"/>
              <a:t>чём может проявляться любовь к Отечеству</a:t>
            </a:r>
            <a:r>
              <a:rPr lang="ru-RU" sz="2400" b="1" dirty="0" smtClean="0"/>
              <a:t>?</a:t>
            </a:r>
          </a:p>
          <a:p>
            <a:pPr algn="ctr"/>
            <a:endParaRPr lang="ru-RU" sz="2400" b="1" dirty="0"/>
          </a:p>
          <a:p>
            <a:pPr lvl="0"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50068" y="6387558"/>
            <a:ext cx="108876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459 слов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03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9069" y="1725440"/>
            <a:ext cx="1084923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B050"/>
                </a:solidFill>
              </a:rPr>
              <a:t>Обязательно</a:t>
            </a:r>
            <a:r>
              <a:rPr lang="ru-RU" sz="3600" b="1" dirty="0" smtClean="0">
                <a:solidFill>
                  <a:srgbClr val="00B050"/>
                </a:solidFill>
              </a:rPr>
              <a:t>!   </a:t>
            </a:r>
            <a:r>
              <a:rPr lang="ru-RU" dirty="0" smtClean="0"/>
              <a:t>Соответствие теме  +  </a:t>
            </a:r>
            <a:r>
              <a:rPr lang="ru-RU" dirty="0"/>
              <a:t>л</a:t>
            </a:r>
            <a:r>
              <a:rPr lang="ru-RU" dirty="0" smtClean="0"/>
              <a:t>итературная аргументация + минимум 250 слов + самостоятельность написания сочинения </a:t>
            </a:r>
          </a:p>
          <a:p>
            <a:pPr marL="0" indent="0">
              <a:buNone/>
            </a:pPr>
            <a:r>
              <a:rPr lang="ru-RU" sz="4800" dirty="0"/>
              <a:t> </a:t>
            </a:r>
            <a:r>
              <a:rPr lang="ru-RU" sz="4800" dirty="0" smtClean="0"/>
              <a:t>                                  +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Один на выбор:</a:t>
            </a:r>
            <a:r>
              <a:rPr lang="ru-RU" sz="2400" dirty="0" smtClean="0"/>
              <a:t>   </a:t>
            </a:r>
            <a:r>
              <a:rPr lang="ru-RU" sz="3200" dirty="0" smtClean="0"/>
              <a:t>композиция/качество речи /грамотность </a:t>
            </a:r>
            <a:endParaRPr lang="ru-RU" sz="24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                                          </a:t>
            </a:r>
            <a:r>
              <a:rPr lang="ru-RU" sz="7200" dirty="0" smtClean="0"/>
              <a:t>=</a:t>
            </a:r>
          </a:p>
          <a:p>
            <a:pPr marL="0" indent="0">
              <a:buNone/>
            </a:pPr>
            <a:r>
              <a:rPr lang="ru-RU" sz="2400" dirty="0" smtClean="0"/>
              <a:t>                                                                 </a:t>
            </a:r>
            <a:r>
              <a:rPr lang="ru-RU" sz="4000" b="1" dirty="0" smtClean="0">
                <a:solidFill>
                  <a:srgbClr val="C00000"/>
                </a:solidFill>
              </a:rPr>
              <a:t>Зачёт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3616411" y="354227"/>
            <a:ext cx="73316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Критерии оценивания</a:t>
            </a:r>
          </a:p>
          <a:p>
            <a:pPr lvl="0" algn="ctr"/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93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67836027"/>
              </p:ext>
            </p:extLst>
          </p:nvPr>
        </p:nvGraphicFramePr>
        <p:xfrm>
          <a:off x="486033" y="1071684"/>
          <a:ext cx="11170508" cy="489178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219200"/>
                <a:gridCol w="5025081"/>
                <a:gridCol w="4926227"/>
              </a:tblGrid>
              <a:tr h="114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Критерий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Зачёт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Незачёт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  <a:tr h="369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Соответствие теме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 должен рассуждать на предложенную тему, выбрав путь ее раскрытия (например, отвечает на вопрос, поставленный в теме, или размышляет над предложенной проблемой и т.п.).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«Незачет» ставится только в случае, если сочинение не соответствует теме или в нем не прослеживается конкретной цели высказывания, то есть коммуникативного замысла.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  <a:tr h="49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Литературная аргументация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 доказывает свою позицию, формулируя аргументы и подкрепляя их примерами из художественных произведений, дневников, мемуаров, публицистики, произведений устного народного творчества (за исключением малых жанров), других источников отечественной или мировой литературы (достаточно опоры на один текст).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«Незачет» ставится при условии, если сочинение не содержит аргументации, написано без опоры на литературный материал, или в нем существенно искажено содержание выбранного текста, или литературный материал лишь упоминается в работе (аргументы примерами не подкрепляются).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  <a:tr h="230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Композиция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 должен выдерживать соотношение между тезисом и доказательствами.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«Незачет» ставится при условии, если грубые логические нарушения мешают пониманию смысла сказанного или отсутствует </a:t>
                      </a:r>
                      <a:r>
                        <a:rPr lang="ru-RU" sz="1400" dirty="0" err="1">
                          <a:effectLst/>
                        </a:rPr>
                        <a:t>тезисно</a:t>
                      </a:r>
                      <a:r>
                        <a:rPr lang="ru-RU" sz="1400" dirty="0">
                          <a:effectLst/>
                        </a:rPr>
                        <a:t>-доказательная часть.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  <a:tr h="3459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Качество речи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 должен точно выражать мысли, используя разнообразную лексику и различные грамматические конструкции, при необходимости уместно употреблять термины.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«Незачет» ставится при условии, если низкое качество речи (в том числе речевые ошибки) существенно затрудняет понимание смысла сочинения.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  <a:tr h="222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Грамотность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«Зачет» ставится при условии, если на 100 слов приходится в сумме менее шести ошибок: грамматических, орфографических, пунктуационных.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«Незачет» ставится при условии, если на 100 слов приходится в сумме более пяти ошибок: грамматических, орфографических, пунктуационных.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33167" y="266984"/>
            <a:ext cx="10214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9518711" y="-659027"/>
            <a:ext cx="3595407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57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4102" y="870036"/>
            <a:ext cx="10515600" cy="4351338"/>
          </a:xfrm>
        </p:spPr>
        <p:txBody>
          <a:bodyPr>
            <a:normAutofit/>
          </a:bodyPr>
          <a:lstStyle/>
          <a:p>
            <a:pPr marL="0" indent="3619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/>
              <a:t>С 2022/23 учебного года меняется подход к формированию комплектов тем итогового сочинения: они будут формироваться из закрытого банка тем итогового сочинения, тех, которые использовались на итоговом сочинении в предыдущие годы (более 1500 тем</a:t>
            </a:r>
            <a:r>
              <a:rPr lang="ru-RU" sz="3200" dirty="0" smtClean="0"/>
              <a:t>).                                  </a:t>
            </a:r>
            <a:r>
              <a:rPr lang="ru-RU" sz="3200" dirty="0"/>
              <a:t>В дальнейшем (с 2023 года) закрытый банк тем итогового сочинения будет ежегодно пополняться новыми темами.</a:t>
            </a:r>
          </a:p>
          <a:p>
            <a:pPr marL="0" indent="361950">
              <a:lnSpc>
                <a:spcPct val="100000"/>
              </a:lnSpc>
              <a:spcBef>
                <a:spcPts val="0"/>
              </a:spcBef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71076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649" y="219248"/>
            <a:ext cx="10941907" cy="435133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1200" b="1" dirty="0" smtClean="0">
                <a:solidFill>
                  <a:srgbClr val="FF0000"/>
                </a:solidFill>
              </a:rPr>
              <a:t>  Тематические </a:t>
            </a:r>
            <a:r>
              <a:rPr lang="ru-RU" sz="11200" b="1" dirty="0">
                <a:solidFill>
                  <a:srgbClr val="FF0000"/>
                </a:solidFill>
              </a:rPr>
              <a:t>разделы и подразделы закрытого банка тем итогового </a:t>
            </a:r>
            <a:r>
              <a:rPr lang="ru-RU" sz="11200" b="1" dirty="0" smtClean="0">
                <a:solidFill>
                  <a:srgbClr val="FF0000"/>
                </a:solidFill>
              </a:rPr>
              <a:t>сочинения</a:t>
            </a:r>
            <a:endParaRPr lang="ru-RU" sz="8000" dirty="0"/>
          </a:p>
          <a:p>
            <a:pPr lvl="0"/>
            <a:r>
              <a:rPr lang="ru-RU" sz="8000" b="1" u="sng" dirty="0"/>
              <a:t>Духовно-нравственные ориентиры в жизни</a:t>
            </a:r>
            <a:r>
              <a:rPr lang="ru-RU" sz="8000" dirty="0"/>
              <a:t> </a:t>
            </a:r>
            <a:r>
              <a:rPr lang="ru-RU" sz="8000" b="1" u="sng" dirty="0"/>
              <a:t>человека</a:t>
            </a:r>
            <a:endParaRPr lang="ru-RU" sz="8000" dirty="0"/>
          </a:p>
          <a:p>
            <a:pPr marL="0" indent="0">
              <a:buNone/>
            </a:pPr>
            <a:r>
              <a:rPr lang="ru-RU" sz="8000" dirty="0"/>
              <a:t>1.1. Внутренний мир человека и его личностные качества. </a:t>
            </a:r>
          </a:p>
          <a:p>
            <a:pPr marL="0" indent="0">
              <a:buNone/>
            </a:pPr>
            <a:r>
              <a:rPr lang="ru-RU" sz="8000" dirty="0"/>
              <a:t>1.2. Отношение человека к другому человеку (окружению), нравственные идеалы и выбор между добром и злом. </a:t>
            </a:r>
          </a:p>
          <a:p>
            <a:pPr marL="0" indent="0">
              <a:buNone/>
            </a:pPr>
            <a:r>
              <a:rPr lang="ru-RU" sz="8000" dirty="0"/>
              <a:t>1.3. Познание человеком самого себя. </a:t>
            </a:r>
          </a:p>
          <a:p>
            <a:pPr marL="0" indent="0">
              <a:buNone/>
            </a:pPr>
            <a:r>
              <a:rPr lang="ru-RU" sz="8000" dirty="0"/>
              <a:t>1.4. Свобода человека и ее ограничения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endParaRPr lang="ru-RU" sz="8000" dirty="0"/>
          </a:p>
          <a:p>
            <a:pPr lvl="0"/>
            <a:r>
              <a:rPr lang="ru-RU" sz="8000" dirty="0"/>
              <a:t> </a:t>
            </a:r>
            <a:r>
              <a:rPr lang="ru-RU" sz="8000" b="1" u="sng" dirty="0"/>
              <a:t>Семья, общество,</a:t>
            </a:r>
            <a:r>
              <a:rPr lang="ru-RU" sz="8000" dirty="0"/>
              <a:t> </a:t>
            </a:r>
            <a:r>
              <a:rPr lang="ru-RU" sz="8000" b="1" u="sng" dirty="0"/>
              <a:t>Отечество</a:t>
            </a:r>
            <a:endParaRPr lang="ru-RU" sz="8000" dirty="0"/>
          </a:p>
          <a:p>
            <a:pPr marL="0" indent="0">
              <a:buNone/>
            </a:pPr>
            <a:r>
              <a:rPr lang="ru-RU" sz="8000" dirty="0"/>
              <a:t>2.1. Семья, род; семейные ценности и традиции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r>
              <a:rPr lang="ru-RU" sz="8000" dirty="0" smtClean="0"/>
              <a:t>2.2</a:t>
            </a:r>
            <a:r>
              <a:rPr lang="ru-RU" sz="8000" dirty="0"/>
              <a:t>. Человек и общество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r>
              <a:rPr lang="ru-RU" sz="8000" dirty="0" smtClean="0"/>
              <a:t>2.3</a:t>
            </a:r>
            <a:r>
              <a:rPr lang="ru-RU" sz="8000" dirty="0"/>
              <a:t>. Родина, государство, гражданская позиция человека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endParaRPr lang="ru-RU" sz="8000" dirty="0"/>
          </a:p>
          <a:p>
            <a:pPr lvl="0"/>
            <a:r>
              <a:rPr lang="ru-RU" sz="8000" b="1" u="sng" dirty="0"/>
              <a:t>Природа и культура в жизни</a:t>
            </a:r>
            <a:r>
              <a:rPr lang="ru-RU" sz="8000" dirty="0"/>
              <a:t> </a:t>
            </a:r>
            <a:r>
              <a:rPr lang="ru-RU" sz="8000" b="1" u="sng" dirty="0"/>
              <a:t>человека</a:t>
            </a:r>
            <a:endParaRPr lang="ru-RU" sz="8000" dirty="0"/>
          </a:p>
          <a:p>
            <a:pPr marL="0" indent="0">
              <a:buNone/>
            </a:pPr>
            <a:r>
              <a:rPr lang="ru-RU" sz="8000" dirty="0"/>
              <a:t>3.1. Природа и человек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r>
              <a:rPr lang="ru-RU" sz="8000" dirty="0" smtClean="0"/>
              <a:t> </a:t>
            </a:r>
            <a:r>
              <a:rPr lang="ru-RU" sz="8000" dirty="0"/>
              <a:t>3.2. Наука и человек</a:t>
            </a:r>
            <a:r>
              <a:rPr lang="ru-RU" sz="8000" dirty="0" smtClean="0"/>
              <a:t>.</a:t>
            </a:r>
          </a:p>
          <a:p>
            <a:pPr marL="0" indent="0">
              <a:buNone/>
            </a:pPr>
            <a:r>
              <a:rPr lang="ru-RU" sz="8000" dirty="0" smtClean="0"/>
              <a:t> </a:t>
            </a:r>
            <a:r>
              <a:rPr lang="ru-RU" sz="8000" dirty="0"/>
              <a:t>3.3. Искусство и человек.</a:t>
            </a:r>
          </a:p>
          <a:p>
            <a:pPr marL="0" indent="361950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03044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649" y="219248"/>
            <a:ext cx="10941907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11200" b="1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b="1" i="1" dirty="0" smtClean="0"/>
              <a:t>В </a:t>
            </a:r>
            <a:r>
              <a:rPr lang="ru-RU" sz="3200" b="1" i="1" dirty="0"/>
              <a:t>каждый комплект тем итогового сочинения будут включены по две темы из каждого раздела банка</a:t>
            </a:r>
            <a:r>
              <a:rPr lang="ru-RU" sz="3200" b="1" i="1" dirty="0" smtClean="0"/>
              <a:t>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ru-RU" sz="32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dirty="0"/>
              <a:t>Темы 1, 2 «Духовно-нравственные ориентиры в жизни человека».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dirty="0"/>
              <a:t>Темы 3, 4 «Семья, общество, Отечество в жизни человека».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dirty="0"/>
              <a:t>Темы 5, 6 «Природа и культура в жизни человека».</a:t>
            </a:r>
          </a:p>
          <a:p>
            <a:pPr marL="0" indent="0" algn="ctr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7493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649" y="219248"/>
            <a:ext cx="10941907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11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14400" b="1" dirty="0">
                <a:solidFill>
                  <a:srgbClr val="FF0000"/>
                </a:solidFill>
              </a:rPr>
              <a:t>Пример </a:t>
            </a:r>
            <a:r>
              <a:rPr lang="ru-RU" sz="14400" b="1" dirty="0" smtClean="0">
                <a:solidFill>
                  <a:srgbClr val="FF0000"/>
                </a:solidFill>
              </a:rPr>
              <a:t>билета</a:t>
            </a:r>
          </a:p>
          <a:p>
            <a:pPr marL="0" indent="0" algn="ctr">
              <a:buNone/>
            </a:pPr>
            <a:endParaRPr lang="ru-RU" sz="9600" b="1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1) Как, по-Вашему, связаны понятия чести и совести?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2) Что Вы вкладываете в понятие «счастье»?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3) Семейные ценности и их место в жизни человека.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4) В чём может проявляться любовь к Отечеству?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5) Способно ли, с Вашей точки зрения, явление культуры (книга, музыкальное произведение, фильм, спектакль) изменить взгляды человека на жизнь?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9600" dirty="0"/>
              <a:t> 6) Чему человек может научиться у природы?</a:t>
            </a:r>
          </a:p>
          <a:p>
            <a:pPr marL="0" indent="0" algn="ctr">
              <a:buNone/>
            </a:pP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xmlns="" val="8980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212" y="1221091"/>
            <a:ext cx="10941907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sz="2400" b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b="1" dirty="0" smtClean="0"/>
              <a:t>Темы </a:t>
            </a:r>
            <a:r>
              <a:rPr lang="ru-RU" sz="3300" b="1" dirty="0"/>
              <a:t>этого раздела</a:t>
            </a:r>
            <a:r>
              <a:rPr lang="ru-RU" sz="3300" b="1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связаны со взглядом на человека как представителя семьи, социума, народа, поколения, эпохи</a:t>
            </a:r>
            <a:r>
              <a:rPr lang="ru-RU" sz="3300" dirty="0" smtClean="0"/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нацеливают на размышление о семейных и общественных ценностях, традициях и обычаях, межличностных отношениях и влиянии среды на человека</a:t>
            </a:r>
            <a:r>
              <a:rPr lang="ru-RU" sz="3300" dirty="0" smtClean="0"/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касаются вопросов исторического времени, гражданских идеалов, важности сохранения исторической памяти, роли личности в истории</a:t>
            </a:r>
            <a:r>
              <a:rPr lang="ru-RU" sz="3300" dirty="0" smtClean="0"/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позволяют задуматься о славе и бесславии, личном и общественном, своём вкладе в общественный прогресс</a:t>
            </a:r>
            <a:r>
              <a:rPr lang="ru-RU" sz="3300" dirty="0" smtClean="0"/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побуждают рассуждать об образовании и о воспитании, споре поколений и об общественном благополучии, о народном подвиге и направлениях развития </a:t>
            </a:r>
            <a:r>
              <a:rPr lang="ru-RU" sz="3300" dirty="0" smtClean="0"/>
              <a:t>общества</a:t>
            </a:r>
            <a:endParaRPr lang="ru-RU" sz="3300" dirty="0"/>
          </a:p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23154" y="334578"/>
            <a:ext cx="45994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u="sng" dirty="0" smtClean="0"/>
              <a:t>Семья, общество,</a:t>
            </a:r>
            <a:r>
              <a:rPr lang="ru-RU" sz="2800" dirty="0" smtClean="0"/>
              <a:t> </a:t>
            </a:r>
            <a:r>
              <a:rPr lang="ru-RU" sz="2800" b="1" u="sng" dirty="0" smtClean="0"/>
              <a:t>Отечество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66689" y="334578"/>
            <a:ext cx="1717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Раздел 2. </a:t>
            </a:r>
          </a:p>
        </p:txBody>
      </p:sp>
    </p:spTree>
    <p:extLst>
      <p:ext uri="{BB962C8B-B14F-4D97-AF65-F5344CB8AC3E}">
        <p14:creationId xmlns:p14="http://schemas.microsoft.com/office/powerpoint/2010/main" xmlns="" val="245638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5502" y="1221091"/>
            <a:ext cx="1094190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/>
          </a:p>
          <a:p>
            <a:pPr algn="ctr"/>
            <a:r>
              <a:rPr lang="ru-RU" sz="2400" dirty="0"/>
              <a:t>Семейные ценности и их место в жизни </a:t>
            </a:r>
            <a:r>
              <a:rPr lang="ru-RU" sz="2400" dirty="0" smtClean="0"/>
              <a:t>человека.</a:t>
            </a:r>
          </a:p>
          <a:p>
            <a:pPr algn="ctr"/>
            <a:r>
              <a:rPr lang="ru-RU" sz="2400" dirty="0" smtClean="0"/>
              <a:t>Какое </a:t>
            </a:r>
            <a:r>
              <a:rPr lang="ru-RU" sz="2400" dirty="0"/>
              <a:t>влияние семья оказывает на формирование личности</a:t>
            </a:r>
            <a:r>
              <a:rPr lang="ru-RU" sz="2400" dirty="0" smtClean="0"/>
              <a:t>?</a:t>
            </a:r>
          </a:p>
          <a:p>
            <a:pPr algn="ctr"/>
            <a:r>
              <a:rPr lang="ru-RU" sz="2400" dirty="0" smtClean="0"/>
              <a:t> </a:t>
            </a:r>
            <a:r>
              <a:rPr lang="ru-RU" sz="2400" dirty="0"/>
              <a:t>В чём может проявляться любовь к Отечеству? </a:t>
            </a:r>
            <a:endParaRPr lang="ru-RU" sz="2400" dirty="0" smtClean="0"/>
          </a:p>
          <a:p>
            <a:pPr algn="ctr"/>
            <a:r>
              <a:rPr lang="ru-RU" sz="2400" dirty="0" smtClean="0"/>
              <a:t>Что </a:t>
            </a:r>
            <a:r>
              <a:rPr lang="ru-RU" sz="2400" dirty="0"/>
              <a:t>такое гражданский долг? </a:t>
            </a:r>
            <a:endParaRPr lang="ru-RU" sz="2400" dirty="0" smtClean="0"/>
          </a:p>
          <a:p>
            <a:pPr algn="ctr"/>
            <a:r>
              <a:rPr lang="ru-RU" sz="2400" dirty="0" smtClean="0"/>
              <a:t>Какую </a:t>
            </a:r>
            <a:r>
              <a:rPr lang="ru-RU" sz="2400" dirty="0"/>
              <a:t>роль сильная личность может сыграть в жизни общества? </a:t>
            </a:r>
            <a:endParaRPr lang="ru-RU" sz="2400" dirty="0" smtClean="0"/>
          </a:p>
          <a:p>
            <a:pPr algn="ctr"/>
            <a:r>
              <a:rPr lang="ru-RU" sz="2400" dirty="0" smtClean="0"/>
              <a:t>Что </a:t>
            </a:r>
            <a:r>
              <a:rPr lang="ru-RU" sz="2400" dirty="0"/>
              <a:t>такое репутация человека в обществе? </a:t>
            </a:r>
            <a:endParaRPr lang="ru-RU" sz="2400" dirty="0" smtClean="0"/>
          </a:p>
          <a:p>
            <a:pPr algn="ctr"/>
            <a:r>
              <a:rPr lang="ru-RU" sz="2400" dirty="0" smtClean="0"/>
              <a:t>На </a:t>
            </a:r>
            <a:r>
              <a:rPr lang="ru-RU" sz="2400" dirty="0"/>
              <a:t>каких примерах можно воспитать достойных граждан? </a:t>
            </a:r>
            <a:endParaRPr lang="ru-RU" sz="2400" dirty="0" smtClean="0"/>
          </a:p>
          <a:p>
            <a:pPr algn="ctr"/>
            <a:r>
              <a:rPr lang="ru-RU" sz="2400" dirty="0" smtClean="0"/>
              <a:t>Может </a:t>
            </a:r>
            <a:r>
              <a:rPr lang="ru-RU" sz="2400" dirty="0"/>
              <a:t>ли старшее поколение понять младшее?</a:t>
            </a:r>
          </a:p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9403" y="367530"/>
            <a:ext cx="340766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Примеры тем:</a:t>
            </a:r>
          </a:p>
          <a:p>
            <a:pPr lvl="0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0017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5502" y="1221091"/>
            <a:ext cx="10941907" cy="43513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00B050"/>
                </a:solidFill>
              </a:rPr>
              <a:t>Небольшое, но универсальное: </a:t>
            </a:r>
          </a:p>
          <a:p>
            <a:pPr algn="just"/>
            <a:r>
              <a:rPr lang="ru-RU" sz="2400" dirty="0"/>
              <a:t>М. Шолохов «Судьба человека» (+1 раздел) (гражданская позиция, семейные ценности)</a:t>
            </a:r>
          </a:p>
          <a:p>
            <a:pPr algn="just"/>
            <a:r>
              <a:rPr lang="ru-RU" sz="2400" dirty="0"/>
              <a:t> М. Горький «Старуха </a:t>
            </a:r>
            <a:r>
              <a:rPr lang="ru-RU" sz="2400" dirty="0" err="1"/>
              <a:t>Изергиль</a:t>
            </a:r>
            <a:r>
              <a:rPr lang="ru-RU" sz="2400" dirty="0"/>
              <a:t>» (+1 раздел) (принятие и неприятие личности обществом) </a:t>
            </a:r>
            <a:endParaRPr lang="ru-RU" sz="2400" dirty="0" smtClean="0"/>
          </a:p>
          <a:p>
            <a:pPr algn="just"/>
            <a:r>
              <a:rPr lang="ru-RU" sz="2400" dirty="0" smtClean="0"/>
              <a:t>А.П</a:t>
            </a:r>
            <a:r>
              <a:rPr lang="ru-RU" sz="2400" dirty="0"/>
              <a:t>. Платонов «Юшка» (+1 раздел) (неприятие личности обществом) </a:t>
            </a:r>
            <a:endParaRPr lang="ru-RU" sz="2400" dirty="0" smtClean="0"/>
          </a:p>
          <a:p>
            <a:pPr algn="just"/>
            <a:r>
              <a:rPr lang="ru-RU" sz="2400" dirty="0" smtClean="0"/>
              <a:t>Н</a:t>
            </a:r>
            <a:r>
              <a:rPr lang="ru-RU" sz="2400" dirty="0"/>
              <a:t>. С. Лесков «Левша» (гражданская позиция</a:t>
            </a:r>
            <a:r>
              <a:rPr lang="ru-RU" sz="2400" dirty="0" smtClean="0"/>
              <a:t>)</a:t>
            </a:r>
          </a:p>
          <a:p>
            <a:pPr algn="just"/>
            <a:r>
              <a:rPr lang="ru-RU" sz="2400" dirty="0" smtClean="0"/>
              <a:t>В</a:t>
            </a:r>
            <a:r>
              <a:rPr lang="ru-RU" sz="2400" dirty="0"/>
              <a:t>. Астафьев «Фотография, на которой меня нет» (+1 раздел) (сохранение памяти)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7030A0"/>
                </a:solidFill>
              </a:rPr>
              <a:t>Большое, но универсальное: 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 algn="just"/>
            <a:r>
              <a:rPr lang="ru-RU" sz="2400" dirty="0" smtClean="0"/>
              <a:t>А.С</a:t>
            </a:r>
            <a:r>
              <a:rPr lang="ru-RU" sz="2400" dirty="0"/>
              <a:t>. Пушкин «Капитанская дочка» (+1 раздел) (семейные и общественные ценности, гражданская позиция) </a:t>
            </a:r>
            <a:endParaRPr lang="ru-RU" sz="2400" dirty="0" smtClean="0"/>
          </a:p>
          <a:p>
            <a:pPr algn="just"/>
            <a:r>
              <a:rPr lang="ru-RU" sz="2400" dirty="0" smtClean="0"/>
              <a:t>Н</a:t>
            </a:r>
            <a:r>
              <a:rPr lang="ru-RU" sz="2400" dirty="0"/>
              <a:t>. Гоголь «Тарас Бульба» (+1 раздел) (общественные ценности, гражданская позиция)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70C0"/>
                </a:solidFill>
              </a:rPr>
              <a:t>Не совсем универсальное, но тоже полезное: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sz="2400" dirty="0" smtClean="0"/>
              <a:t>Б</a:t>
            </a:r>
            <a:r>
              <a:rPr lang="ru-RU" sz="2400" dirty="0"/>
              <a:t>. Полевой «Повесть о настоящем человеке» (+1 раздел) (гражданская </a:t>
            </a:r>
            <a:r>
              <a:rPr lang="ru-RU" sz="2400" dirty="0" smtClean="0"/>
              <a:t>позиция) </a:t>
            </a:r>
            <a:endParaRPr lang="ru-RU" sz="2400" dirty="0"/>
          </a:p>
          <a:p>
            <a:pPr marL="0" indent="0"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3716719" y="433432"/>
            <a:ext cx="48594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</a:rPr>
              <a:t>Какие книги почитать? 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83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673" y="1567080"/>
            <a:ext cx="10941907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      А.С</a:t>
            </a:r>
            <a:r>
              <a:rPr lang="ru-RU" sz="2400" dirty="0"/>
              <a:t>. Пушкин, «Капитанская дочка». «Береги платье </a:t>
            </a:r>
            <a:r>
              <a:rPr lang="ru-RU" sz="2400" dirty="0" err="1"/>
              <a:t>снову</a:t>
            </a:r>
            <a:r>
              <a:rPr lang="ru-RU" sz="2400" dirty="0"/>
              <a:t>, а честь смолоду</a:t>
            </a:r>
            <a:r>
              <a:rPr lang="ru-RU" sz="2400" dirty="0" smtClean="0"/>
              <a:t>», — </a:t>
            </a:r>
            <a:r>
              <a:rPr lang="ru-RU" sz="2400" dirty="0"/>
              <a:t>такой наказ дал отец Петру Гриневу. В известной повести Александра Пушкина тесно взаимосвязаны темы семейных ценностей и воспитания. В роду Гриневых главными нравственными доминантами являются честь и достоинство. Пётр Гринев получил прекрасное воспитание. Благодаря этому главного героя смело можно называть человеком чести. Несмотря на столь юный возраст, Гринев вёл себя очень благородно в любой ситуации, являясь истинным офицером — опорой Родины. Например, главный герой совершил достойный поступок, защищая честь своей возлюбленной Марии и отвергнув предложение Пугачева предать присягу. Находясь перед нравственным выбором, Петр всегда ориентировался на отца, мысленно искал его одобрения. Усвоив правильную модель семьи, Гринев строил свои отношения с Марьей, руководствуясь примером старших. Это доказывает, что семья имеет </a:t>
            </a:r>
            <a:r>
              <a:rPr lang="ru-RU" sz="2400" dirty="0" smtClean="0"/>
              <a:t>важное </a:t>
            </a:r>
            <a:r>
              <a:rPr lang="ru-RU" sz="2400" dirty="0"/>
              <a:t>значение в жизни человека.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33167" y="266984"/>
            <a:ext cx="10214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Аргумент к подразделу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«Семья</a:t>
            </a:r>
            <a:r>
              <a:rPr lang="ru-RU" sz="2800" b="1" dirty="0">
                <a:solidFill>
                  <a:srgbClr val="FF0000"/>
                </a:solidFill>
              </a:rPr>
              <a:t>, род; семейные ценности и </a:t>
            </a:r>
            <a:r>
              <a:rPr lang="ru-RU" sz="2800" b="1" dirty="0" smtClean="0">
                <a:solidFill>
                  <a:srgbClr val="FF0000"/>
                </a:solidFill>
              </a:rPr>
              <a:t>традиции»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644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2497</Words>
  <Application>Microsoft Office PowerPoint</Application>
  <PresentationFormat>Произвольный</PresentationFormat>
  <Paragraphs>134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Подготовка к итоговому сочинению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итоговому сочинению</dc:title>
  <dc:creator>Elena</dc:creator>
  <cp:lastModifiedBy>Vitalik</cp:lastModifiedBy>
  <cp:revision>16</cp:revision>
  <dcterms:created xsi:type="dcterms:W3CDTF">2022-10-16T20:28:07Z</dcterms:created>
  <dcterms:modified xsi:type="dcterms:W3CDTF">2022-10-22T15:14:50Z</dcterms:modified>
</cp:coreProperties>
</file>