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11"/>
  </p:notesMasterIdLst>
  <p:sldIdLst>
    <p:sldId id="257" r:id="rId2"/>
    <p:sldId id="258" r:id="rId3"/>
    <p:sldId id="339" r:id="rId4"/>
    <p:sldId id="340" r:id="rId5"/>
    <p:sldId id="281" r:id="rId6"/>
    <p:sldId id="322" r:id="rId7"/>
    <p:sldId id="338" r:id="rId8"/>
    <p:sldId id="336" r:id="rId9"/>
    <p:sldId id="33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E3C7"/>
    <a:srgbClr val="CDC2EC"/>
    <a:srgbClr val="00FFFF"/>
    <a:srgbClr val="95E8F3"/>
    <a:srgbClr val="85DFFF"/>
    <a:srgbClr val="5DA15A"/>
    <a:srgbClr val="FFFF00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 varScale="1">
        <p:scale>
          <a:sx n="106" d="100"/>
          <a:sy n="106" d="100"/>
        </p:scale>
        <p:origin x="97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МБДОУ Симферопольского района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cat>
            <c:strRef>
              <c:f>Лист1!$A$2:$A$5</c:f>
              <c:strCache>
                <c:ptCount val="3"/>
                <c:pt idx="0">
                  <c:v>высокий уровень</c:v>
                </c:pt>
                <c:pt idx="1">
                  <c:v>средний уровень</c:v>
                </c:pt>
                <c:pt idx="2">
                  <c:v>низкий уровень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11</c:v>
                </c:pt>
                <c:pt idx="1">
                  <c:v>23</c:v>
                </c:pt>
                <c:pt idx="2" formatCode="General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Общее количество баллов по всем показателям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0.12616082871454534"/>
          <c:w val="0.95667159706880411"/>
          <c:h val="0.4210804722346663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'[Лист Microsoft Excel2.xlsx]Лист1'!$A$1:$A$40</c:f>
              <c:strCache>
                <c:ptCount val="40"/>
                <c:pt idx="0">
                  <c:v> «Звездочка» пос. Школьное»</c:v>
                </c:pt>
                <c:pt idx="1">
                  <c:v>СП детский сад «Ручеёк» с. Денисовка</c:v>
                </c:pt>
                <c:pt idx="2">
                  <c:v>  «Родничок» с.Родниково»</c:v>
                </c:pt>
                <c:pt idx="3">
                  <c:v>«Сказка» с. Пожарское»</c:v>
                </c:pt>
                <c:pt idx="4">
                  <c:v> «Березка» с. Урожайное»</c:v>
                </c:pt>
                <c:pt idx="5">
                  <c:v> «Солнышко» с. Мирное»</c:v>
                </c:pt>
                <c:pt idx="6">
                  <c:v>«Солнышко» пгт. Гвардейское»  </c:v>
                </c:pt>
                <c:pt idx="7">
                  <c:v>«Солнышко» с. Мазанка» </c:v>
                </c:pt>
                <c:pt idx="8">
                  <c:v> «Флажок» пгт. Гвардейское»</c:v>
                </c:pt>
                <c:pt idx="9">
                  <c:v>«Ромашка» с. Константиновка» </c:v>
                </c:pt>
                <c:pt idx="10">
                  <c:v>«Мурзилка» с.Верхнекурганное»</c:v>
                </c:pt>
                <c:pt idx="11">
                  <c:v>"Золотой ключик"с. Мирное» </c:v>
                </c:pt>
                <c:pt idx="12">
                  <c:v> «Теремок» с. Краснолесье» </c:v>
                </c:pt>
                <c:pt idx="13">
                  <c:v>"Орленок» с.Чистенькое» </c:v>
                </c:pt>
                <c:pt idx="14">
                  <c:v> «Колосок» с. Скворцово» </c:v>
                </c:pt>
                <c:pt idx="15">
                  <c:v>«Аленушка» с. Чистенькое» </c:v>
                </c:pt>
                <c:pt idx="16">
                  <c:v> «Солнышко» с. Новоандреевка»</c:v>
                </c:pt>
                <c:pt idx="17">
                  <c:v> «Лесная сказка пгт. Молодежное»</c:v>
                </c:pt>
                <c:pt idx="18">
                  <c:v>«Тополек» с. Кольчугино» </c:v>
                </c:pt>
                <c:pt idx="19">
                  <c:v>"Золотые зернышки» с. Широкое» </c:v>
                </c:pt>
                <c:pt idx="20">
                  <c:v> «Вишенка» с. Красное» </c:v>
                </c:pt>
                <c:pt idx="21">
                  <c:v> «Кизиловская начальная школа-детский сад «Росинка»</c:v>
                </c:pt>
                <c:pt idx="22">
                  <c:v> «Теремок» с. Залесье» </c:v>
                </c:pt>
                <c:pt idx="23">
                  <c:v> «Колобок» с. Перово» </c:v>
                </c:pt>
                <c:pt idx="24">
                  <c:v> «Журавушка» с. Журавлевка» </c:v>
                </c:pt>
                <c:pt idx="25">
                  <c:v> «Гвоздичка» с. Солнечное» </c:v>
                </c:pt>
                <c:pt idx="26">
                  <c:v>«Солнышко» с. Прудовое</c:v>
                </c:pt>
                <c:pt idx="27">
                  <c:v>МБОУ «Партизанская школа им А.П. Богданова СП «Радуга»,</c:v>
                </c:pt>
                <c:pt idx="28">
                  <c:v>МБОУ «Партизанская школа СП «Солнышко»</c:v>
                </c:pt>
                <c:pt idx="29">
                  <c:v> «Теремок» пгт. Гвардейское» </c:v>
                </c:pt>
                <c:pt idx="30">
                  <c:v>СП «Ласточка»  «Теремок» пгт. Гвардейское»</c:v>
                </c:pt>
                <c:pt idx="31">
                  <c:v>«Светлячок» с. Трудовое</c:v>
                </c:pt>
                <c:pt idx="32">
                  <c:v>«Солнышко» с. Колодезное», </c:v>
                </c:pt>
                <c:pt idx="33">
                  <c:v> «Яблонька» с. Маленкое»</c:v>
                </c:pt>
                <c:pt idx="34">
                  <c:v> «Ляле» пгт. Молодежное» </c:v>
                </c:pt>
                <c:pt idx="35">
                  <c:v>«Теремок» с. Раздолье» </c:v>
                </c:pt>
                <c:pt idx="36">
                  <c:v>СП «Весна» МБОУ «Лицей» </c:v>
                </c:pt>
                <c:pt idx="37">
                  <c:v> «Василек» с. Доброе» </c:v>
                </c:pt>
                <c:pt idx="38">
                  <c:v>«Журавлик» с. Укромное» </c:v>
                </c:pt>
                <c:pt idx="39">
                  <c:v>«Николаевская школа» СП «Морячок»</c:v>
                </c:pt>
              </c:strCache>
            </c:strRef>
          </c:cat>
          <c:val>
            <c:numRef>
              <c:f>'[Лист Microsoft Excel2.xlsx]Лист1'!$B$1:$B$40</c:f>
              <c:numCache>
                <c:formatCode>General</c:formatCode>
                <c:ptCount val="40"/>
                <c:pt idx="0">
                  <c:v>20</c:v>
                </c:pt>
                <c:pt idx="1">
                  <c:v>14</c:v>
                </c:pt>
                <c:pt idx="2">
                  <c:v>11</c:v>
                </c:pt>
                <c:pt idx="3">
                  <c:v>17</c:v>
                </c:pt>
                <c:pt idx="4">
                  <c:v>16</c:v>
                </c:pt>
                <c:pt idx="5">
                  <c:v>15</c:v>
                </c:pt>
                <c:pt idx="6">
                  <c:v>16</c:v>
                </c:pt>
                <c:pt idx="7">
                  <c:v>12</c:v>
                </c:pt>
                <c:pt idx="8">
                  <c:v>17</c:v>
                </c:pt>
                <c:pt idx="9">
                  <c:v>14</c:v>
                </c:pt>
                <c:pt idx="10">
                  <c:v>14</c:v>
                </c:pt>
                <c:pt idx="11">
                  <c:v>17</c:v>
                </c:pt>
                <c:pt idx="12">
                  <c:v>15.5</c:v>
                </c:pt>
                <c:pt idx="13">
                  <c:v>13</c:v>
                </c:pt>
                <c:pt idx="14">
                  <c:v>15</c:v>
                </c:pt>
                <c:pt idx="15">
                  <c:v>16</c:v>
                </c:pt>
                <c:pt idx="16">
                  <c:v>14</c:v>
                </c:pt>
                <c:pt idx="17" formatCode="0.0">
                  <c:v>15</c:v>
                </c:pt>
                <c:pt idx="18">
                  <c:v>7</c:v>
                </c:pt>
                <c:pt idx="19">
                  <c:v>13.5</c:v>
                </c:pt>
                <c:pt idx="20">
                  <c:v>17</c:v>
                </c:pt>
                <c:pt idx="21">
                  <c:v>18</c:v>
                </c:pt>
                <c:pt idx="22">
                  <c:v>13.5</c:v>
                </c:pt>
                <c:pt idx="23">
                  <c:v>14</c:v>
                </c:pt>
                <c:pt idx="24">
                  <c:v>12</c:v>
                </c:pt>
                <c:pt idx="25">
                  <c:v>11</c:v>
                </c:pt>
                <c:pt idx="26">
                  <c:v>15</c:v>
                </c:pt>
                <c:pt idx="27">
                  <c:v>12</c:v>
                </c:pt>
                <c:pt idx="28">
                  <c:v>14</c:v>
                </c:pt>
                <c:pt idx="29">
                  <c:v>14.5</c:v>
                </c:pt>
                <c:pt idx="31">
                  <c:v>14</c:v>
                </c:pt>
                <c:pt idx="32">
                  <c:v>13</c:v>
                </c:pt>
                <c:pt idx="33">
                  <c:v>15</c:v>
                </c:pt>
                <c:pt idx="34">
                  <c:v>16</c:v>
                </c:pt>
                <c:pt idx="35">
                  <c:v>10</c:v>
                </c:pt>
                <c:pt idx="36">
                  <c:v>11</c:v>
                </c:pt>
                <c:pt idx="37">
                  <c:v>9</c:v>
                </c:pt>
                <c:pt idx="38">
                  <c:v>13.5</c:v>
                </c:pt>
                <c:pt idx="39">
                  <c:v>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6F4-4D50-B5BF-8D5DF32594A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-447234016"/>
        <c:axId val="-447231840"/>
      </c:barChart>
      <c:catAx>
        <c:axId val="-447234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447231840"/>
        <c:crosses val="autoZero"/>
        <c:auto val="1"/>
        <c:lblAlgn val="ctr"/>
        <c:lblOffset val="100"/>
        <c:noMultiLvlLbl val="0"/>
      </c:catAx>
      <c:valAx>
        <c:axId val="-447231840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-4472340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7D9CB5-8057-4D8D-AFAC-2FB9DA334720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16E833-C954-4D07-9BEF-91CE5C6323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391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Ноябрь, 2018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6E833-C954-4D07-9BEF-91CE5C6323B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744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17.10.2022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235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65975-97EE-43A0-B42A-4C925E17FE4D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AC55A-790B-4C6E-B2B6-72E2AF9C0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037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65975-97EE-43A0-B42A-4C925E17FE4D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AC55A-790B-4C6E-B2B6-72E2AF9C0E3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75132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65975-97EE-43A0-B42A-4C925E17FE4D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AC55A-790B-4C6E-B2B6-72E2AF9C0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7085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65975-97EE-43A0-B42A-4C925E17FE4D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AC55A-790B-4C6E-B2B6-72E2AF9C0E3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358613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65975-97EE-43A0-B42A-4C925E17FE4D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AC55A-790B-4C6E-B2B6-72E2AF9C0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23960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17.10.2022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5932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17.10.2022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412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17.10.2022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839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17.10.2022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03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17.10.2022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79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17.10.2022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7580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17.10.2022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721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17.10.2022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321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17.10.2022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634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17.10.2022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5263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C65975-97EE-43A0-B42A-4C925E17FE4D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E1AC55A-790B-4C6E-B2B6-72E2AF9C0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770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1475656" y="1988841"/>
            <a:ext cx="6734552" cy="1627292"/>
            <a:chOff x="1981937" y="3725394"/>
            <a:chExt cx="6232516" cy="1404743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981937" y="3725394"/>
              <a:ext cx="6232516" cy="127528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2187089" y="4741066"/>
              <a:ext cx="5084703" cy="3890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70C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827584" y="243513"/>
            <a:ext cx="8064896" cy="6229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28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ОБРАЗОВАТЕЛЬНОЕ УЧРЕЖДЕНИЕ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 ОБРАЗОВАНИЯ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ДЕТСКОГО И ЮНОШЕСКОГО ТВОРЧЕСТВА»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0"/>
              </a:spcAft>
              <a:tabLst>
                <a:tab pos="2969895" algn="ctr"/>
                <a:tab pos="5940425" algn="r"/>
              </a:tabLst>
            </a:pPr>
            <a:r>
              <a:rPr lang="ru-RU" sz="20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Итоги проведения экспертизы рабочих программ воспитания и календарных планов воспитательной работы </a:t>
            </a:r>
          </a:p>
          <a:p>
            <a:pPr algn="ctr">
              <a:lnSpc>
                <a:spcPct val="106000"/>
              </a:lnSpc>
              <a:spcAft>
                <a:spcPts val="0"/>
              </a:spcAft>
              <a:tabLst>
                <a:tab pos="2969895" algn="ctr"/>
                <a:tab pos="5940425" algn="r"/>
              </a:tabLst>
            </a:pPr>
            <a:r>
              <a:rPr lang="ru-RU" sz="20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МБДОУ Симферопольского района </a:t>
            </a:r>
          </a:p>
          <a:p>
            <a:pPr algn="ctr">
              <a:lnSpc>
                <a:spcPct val="106000"/>
              </a:lnSpc>
              <a:spcAft>
                <a:spcPts val="0"/>
              </a:spcAft>
              <a:tabLst>
                <a:tab pos="2969895" algn="ctr"/>
                <a:tab pos="5940425" algn="r"/>
              </a:tabLst>
            </a:pPr>
            <a:r>
              <a:rPr lang="ru-RU" sz="2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</a:t>
            </a:r>
            <a:r>
              <a:rPr lang="ru-RU" sz="20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2022-2023 учебном году</a:t>
            </a:r>
            <a:endParaRPr lang="ru-RU" sz="20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методист МБОУ ДО «ЦДЮТ» 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Эмираметова И.В.</a:t>
            </a:r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 Мирное, 2022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27784" y="4941168"/>
            <a:ext cx="43924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548680"/>
            <a:ext cx="6768752" cy="4152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Приказ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управления образования администрации Симферопольского района Республики Крым от 12.09.2022 г. № 731 «О создании экспертной группы по экспертизе рабочих программ воспитания и календарных планов воспитательной работы в 2022-2023 учебном году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16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540385" algn="just"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Цель: 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Изучение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 анализ соответствия рабочих программ воспитания в учреждениях района требованиям нормативных документов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Наличие рабочих программ воспитания и календарных планов воспитательной работы на сайтах дошкольных образовательных учреждений; </a:t>
            </a:r>
          </a:p>
          <a:p>
            <a:pPr indent="540385" algn="just">
              <a:spcAft>
                <a:spcPts val="0"/>
              </a:spcAft>
            </a:pPr>
            <a:endParaRPr lang="ru-RU" sz="1600" b="1" dirty="0" smtClean="0">
              <a:solidFill>
                <a:srgbClr val="000000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indent="540385" algn="just">
              <a:spcAft>
                <a:spcPts val="0"/>
              </a:spcAft>
            </a:pP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Дата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проведения: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с 30.09.2022 по 15.10.2022 года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1600" b="1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1-05/1620890388_2-phonoteka_org-p-fon-dlya-tablitsi-v-prezentatsii-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54768"/>
            <a:ext cx="10721889" cy="691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2492896"/>
            <a:ext cx="248625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n w="19050">
                  <a:solidFill>
                    <a:sysClr val="windowText" lastClr="000000"/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ПОКАЗАТЕЛИ </a:t>
            </a:r>
            <a:endParaRPr lang="en-US" sz="2400" b="1" dirty="0" smtClean="0">
              <a:ln w="19050">
                <a:solidFill>
                  <a:sysClr val="windowText" lastClr="000000"/>
                </a:solidFill>
                <a:prstDash val="solid"/>
              </a:ln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n w="19050">
                  <a:solidFill>
                    <a:sysClr val="windowText" lastClr="000000"/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ЭКСПЕРТИЗЫ</a:t>
            </a:r>
            <a:r>
              <a:rPr lang="ru-RU" sz="2400" b="1" dirty="0">
                <a:ln w="19050">
                  <a:solidFill>
                    <a:sysClr val="windowText" lastClr="000000"/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</a:t>
            </a:r>
            <a:endParaRPr lang="ru-RU" sz="2400" b="1" dirty="0">
              <a:ln w="19050">
                <a:solidFill>
                  <a:sysClr val="windowText" lastClr="000000"/>
                </a:solidFill>
                <a:prstDash val="solid"/>
              </a:ln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40152" y="17044"/>
            <a:ext cx="47160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buClr>
                <a:srgbClr val="5FCBEF"/>
              </a:buClr>
              <a:buSzPct val="80000"/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Общие критерии к программе воспитания (соответствие структуре РПВ; </a:t>
            </a:r>
            <a:endParaRPr lang="en-US" sz="1600" b="1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 defTabSz="457200">
              <a:buClr>
                <a:srgbClr val="5FCBEF"/>
              </a:buClr>
              <a:buSzPct val="80000"/>
            </a:pP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требования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форматированию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en-US" sz="1600" b="1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 defTabSz="457200">
              <a:buClr>
                <a:srgbClr val="5FCBEF"/>
              </a:buClr>
              <a:buSzPct val="80000"/>
            </a:pP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требования к титульному листу)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516216" y="1628800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457200">
              <a:buClr>
                <a:srgbClr val="5FCBEF"/>
              </a:buClr>
              <a:buSzPct val="80000"/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Особенности воспитательного </a:t>
            </a:r>
            <a:endParaRPr lang="en-US" sz="1600" b="1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 defTabSz="457200">
              <a:buClr>
                <a:srgbClr val="5FCBEF"/>
              </a:buClr>
              <a:buSzPct val="80000"/>
            </a:pP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процесса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ДОУ</a:t>
            </a: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956376" y="2818690"/>
            <a:ext cx="2000676" cy="10104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57200">
              <a:lnSpc>
                <a:spcPct val="115000"/>
              </a:lnSpc>
              <a:spcBef>
                <a:spcPts val="1000"/>
              </a:spcBef>
              <a:buClr>
                <a:srgbClr val="5FCBEF"/>
              </a:buClr>
              <a:buSzPct val="80000"/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Соответствие цели </a:t>
            </a:r>
            <a:endParaRPr lang="en-US" sz="16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 defTabSz="457200">
              <a:buClr>
                <a:srgbClr val="5FCBEF"/>
              </a:buClr>
              <a:buSzPct val="80000"/>
            </a:pP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endParaRPr lang="en-US" sz="16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 defTabSz="457200">
              <a:spcBef>
                <a:spcPts val="1000"/>
              </a:spcBef>
              <a:buClr>
                <a:srgbClr val="5FCBEF"/>
              </a:buClr>
              <a:buSzPct val="80000"/>
            </a:pP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 воспитания</a:t>
            </a:r>
            <a:endParaRPr lang="ru-RU" sz="1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611078" y="4077072"/>
            <a:ext cx="396044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buClr>
                <a:srgbClr val="5FCBEF"/>
              </a:buClr>
              <a:buSzPct val="80000"/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Содержание деятельности </a:t>
            </a:r>
            <a:endParaRPr lang="ru-RU" sz="1400" b="1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 defTabSz="457200">
              <a:buClr>
                <a:srgbClr val="5FCBEF"/>
              </a:buClr>
              <a:buSzPct val="80000"/>
            </a:pP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направления воспитания, специфика 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деятельности,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включение всех участников ВОП 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реализацию программы; формы работы с 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родителями)</a:t>
            </a: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84168" y="568759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457200">
              <a:buClr>
                <a:srgbClr val="5FCBEF"/>
              </a:buClr>
              <a:buSzPct val="80000"/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Календарный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</a:t>
            </a:r>
          </a:p>
          <a:p>
            <a:pPr lvl="0" algn="ctr" defTabSz="457200">
              <a:buClr>
                <a:srgbClr val="5FCBEF"/>
              </a:buClr>
              <a:buSzPct val="80000"/>
            </a:pP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воспитательной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работы</a:t>
            </a: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Объект 6"/>
          <p:cNvPicPr>
            <a:picLocks noGrp="1"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4761515"/>
            <a:ext cx="3292733" cy="20964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Объект 3"/>
          <p:cNvPicPr>
            <a:picLocks noGrp="1"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780" y="-315416"/>
            <a:ext cx="3441833" cy="2397161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perspective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47035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stack.imgur.com/D7l6z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6348413" cy="1822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i.stack.imgur.com/D7l6z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178281"/>
            <a:ext cx="5040560" cy="1822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i.stack.imgur.com/D7l6z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44" y="4127814"/>
            <a:ext cx="6552728" cy="1803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5321"/>
          <a:stretch/>
        </p:blipFill>
        <p:spPr>
          <a:xfrm>
            <a:off x="611560" y="2206601"/>
            <a:ext cx="2304256" cy="186370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195736" y="703631"/>
            <a:ext cx="3942184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8600" algn="ctr">
              <a:lnSpc>
                <a:spcPct val="115000"/>
              </a:lnSpc>
            </a:pPr>
            <a:r>
              <a:rPr lang="ru-RU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Самостоятельно разработанные и утвержденные ООП ДО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08532" y="4454837"/>
            <a:ext cx="3870176" cy="1022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8600" algn="ctr">
              <a:lnSpc>
                <a:spcPct val="115000"/>
              </a:lnSpc>
            </a:pPr>
            <a:r>
              <a:rPr lang="ru-RU" b="1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Включает </a:t>
            </a:r>
            <a:r>
              <a:rPr lang="ru-RU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аспекты региональной парциальной программы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478402" y="1915411"/>
            <a:ext cx="2880319" cy="156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8600" algn="ctr">
              <a:lnSpc>
                <a:spcPct val="115000"/>
              </a:lnSpc>
            </a:pPr>
            <a:endParaRPr lang="ru-RU" b="1" dirty="0" smtClean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228600" algn="ctr">
              <a:lnSpc>
                <a:spcPct val="115000"/>
              </a:lnSpc>
            </a:pPr>
            <a:endParaRPr lang="ru-RU" b="1" dirty="0" smtClean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228600" algn="ctr">
              <a:lnSpc>
                <a:spcPct val="150000"/>
              </a:lnSpc>
            </a:pPr>
            <a:r>
              <a:rPr lang="ru-RU" b="1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разработана </a:t>
            </a:r>
            <a:r>
              <a:rPr lang="ru-RU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утверждена РПВ и КПВР</a:t>
            </a:r>
          </a:p>
        </p:txBody>
      </p:sp>
    </p:spTree>
    <p:extLst>
      <p:ext uri="{BB962C8B-B14F-4D97-AF65-F5344CB8AC3E}">
        <p14:creationId xmlns:p14="http://schemas.microsoft.com/office/powerpoint/2010/main" val="3545704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5"/>
          <p:cNvSpPr txBox="1">
            <a:spLocks/>
          </p:cNvSpPr>
          <p:nvPr/>
        </p:nvSpPr>
        <p:spPr>
          <a:xfrm>
            <a:off x="467544" y="1842847"/>
            <a:ext cx="6768752" cy="1055419"/>
          </a:xfrm>
          <a:prstGeom prst="homePlate">
            <a:avLst/>
          </a:prstGeom>
          <a:solidFill>
            <a:schemeClr val="bg2"/>
          </a:solidFill>
          <a:ln w="2540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1800" b="1">
                <a:solidFill>
                  <a:prstClr val="black"/>
                </a:solidFill>
              </a:rPr>
              <a:t>76% - недостаточно отражена специфика деятельности (Уклад)</a:t>
            </a:r>
            <a:endParaRPr lang="ru-RU" sz="1800" b="1" dirty="0">
              <a:solidFill>
                <a:prstClr val="black"/>
              </a:solidFill>
            </a:endParaRPr>
          </a:p>
        </p:txBody>
      </p:sp>
      <p:sp>
        <p:nvSpPr>
          <p:cNvPr id="11" name="Заголовок 5"/>
          <p:cNvSpPr txBox="1">
            <a:spLocks/>
          </p:cNvSpPr>
          <p:nvPr/>
        </p:nvSpPr>
        <p:spPr>
          <a:xfrm>
            <a:off x="503738" y="4149080"/>
            <a:ext cx="6804566" cy="1692991"/>
          </a:xfrm>
          <a:prstGeom prst="homePlate">
            <a:avLst>
              <a:gd name="adj" fmla="val 47223"/>
            </a:avLst>
          </a:prstGeom>
          <a:solidFill>
            <a:schemeClr val="bg2"/>
          </a:solidFill>
          <a:ln w="2540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chemeClr val="tx1"/>
                </a:solidFill>
              </a:rPr>
              <a:t>80 % учреждений не учли в вариативной части муниципальную программу по гражданско-патриотическому воспитанию детей дошкольного возраста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2" name="Заголовок 5"/>
          <p:cNvSpPr txBox="1">
            <a:spLocks/>
          </p:cNvSpPr>
          <p:nvPr/>
        </p:nvSpPr>
        <p:spPr>
          <a:xfrm>
            <a:off x="467544" y="2982762"/>
            <a:ext cx="6696743" cy="936104"/>
          </a:xfrm>
          <a:prstGeom prst="homePlate">
            <a:avLst/>
          </a:prstGeom>
          <a:solidFill>
            <a:schemeClr val="bg2"/>
          </a:solidFill>
          <a:ln w="2540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chemeClr val="tx1"/>
                </a:solidFill>
              </a:rPr>
              <a:t>87% - не учтена детская общность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10" name="Picture 2" descr="https://i.stack.imgur.com/D7l6z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6444208" cy="1822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28192" y="432262"/>
            <a:ext cx="47160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prstClr val="black"/>
                </a:solidFill>
              </a:rPr>
              <a:t> 100 </a:t>
            </a:r>
            <a:r>
              <a:rPr lang="ru-RU" sz="2000" b="1" dirty="0">
                <a:solidFill>
                  <a:prstClr val="black"/>
                </a:solidFill>
              </a:rPr>
              <a:t>% - РПВ размещены на сайтах </a:t>
            </a:r>
            <a:r>
              <a:rPr lang="ru-RU" sz="2000" b="1" dirty="0" smtClean="0">
                <a:solidFill>
                  <a:prstClr val="black"/>
                </a:solidFill>
              </a:rPr>
              <a:t>      МБДОУ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4478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57200" lvl="0" algn="ctr" defTabSz="9144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Типичные ошибки:</a:t>
            </a:r>
            <a:endParaRPr lang="ru-RU" sz="1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5063" y="1213268"/>
            <a:ext cx="7056784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just">
              <a:lnSpc>
                <a:spcPct val="115000"/>
              </a:lnSpc>
            </a:pPr>
            <a:r>
              <a:rPr lang="ru-RU" i="1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Несоответствие </a:t>
            </a:r>
            <a:r>
              <a:rPr lang="ru-RU" i="1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титульного листа требованиям методических рекомендаций </a:t>
            </a:r>
            <a:r>
              <a:rPr lang="ru-RU" i="1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КРИППО, форматирование</a:t>
            </a:r>
            <a:endParaRPr lang="ru-RU" i="1" dirty="0">
              <a:ln w="3175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79107" y="2273036"/>
            <a:ext cx="7056784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just">
              <a:lnSpc>
                <a:spcPct val="115000"/>
              </a:lnSpc>
            </a:pPr>
            <a:r>
              <a:rPr lang="ru-RU" i="1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указаны социальные партнеры и конкретные мероприятия по взаимодействию ДОУ с организациями муниципального образования</a:t>
            </a:r>
            <a:endParaRPr lang="ru-RU" i="1" dirty="0">
              <a:ln w="3175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5063" y="3332804"/>
            <a:ext cx="7080828" cy="96029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just">
              <a:lnSpc>
                <a:spcPct val="115000"/>
              </a:lnSpc>
            </a:pPr>
            <a:endParaRPr lang="ru-RU" i="1" dirty="0" smtClean="0">
              <a:ln w="3175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228600" algn="just">
              <a:lnSpc>
                <a:spcPct val="115000"/>
              </a:lnSpc>
            </a:pPr>
            <a:endParaRPr lang="ru-RU" i="1" dirty="0">
              <a:ln w="3175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228600" algn="just">
              <a:lnSpc>
                <a:spcPct val="115000"/>
              </a:lnSpc>
            </a:pPr>
            <a:endParaRPr lang="ru-RU" i="1" dirty="0" smtClean="0">
              <a:ln w="3175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228600" algn="just">
              <a:lnSpc>
                <a:spcPct val="115000"/>
              </a:lnSpc>
            </a:pPr>
            <a:r>
              <a:rPr lang="ru-RU" i="1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п.1.2.2. «Воспитывающая среда МБДОУ» – недостаточно расписаны особенности дошкольных учреждений по воспитательной работе</a:t>
            </a:r>
          </a:p>
          <a:p>
            <a:pPr lvl="1" indent="228600" algn="just">
              <a:lnSpc>
                <a:spcPct val="115000"/>
              </a:lnSpc>
            </a:pPr>
            <a:endParaRPr lang="ru-RU" i="1" dirty="0">
              <a:ln w="3175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indent="228600" algn="just">
              <a:lnSpc>
                <a:spcPct val="115000"/>
              </a:lnSpc>
            </a:pPr>
            <a:endParaRPr lang="ru-RU" i="1" dirty="0" smtClean="0">
              <a:ln w="3175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indent="228600" algn="just">
              <a:lnSpc>
                <a:spcPct val="115000"/>
              </a:lnSpc>
            </a:pP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9107" y="4534552"/>
            <a:ext cx="7080828" cy="96029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just">
              <a:lnSpc>
                <a:spcPct val="115000"/>
              </a:lnSpc>
            </a:pPr>
            <a:endParaRPr lang="ru-RU" i="1" dirty="0" smtClean="0">
              <a:ln w="3175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228600" algn="just">
              <a:lnSpc>
                <a:spcPct val="115000"/>
              </a:lnSpc>
            </a:pPr>
            <a:endParaRPr lang="ru-RU" i="1" dirty="0">
              <a:ln w="3175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228600" algn="just">
              <a:lnSpc>
                <a:spcPct val="115000"/>
              </a:lnSpc>
            </a:pPr>
            <a:r>
              <a:rPr lang="ru-RU" i="1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расписаны традиции МБДОУ, не прописаны федеральные, региональные, муниципальные праздники и памятные даты</a:t>
            </a:r>
            <a:endParaRPr lang="ru-RU" i="1" dirty="0">
              <a:ln w="3175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indent="228600" algn="just">
              <a:lnSpc>
                <a:spcPct val="115000"/>
              </a:lnSpc>
            </a:pPr>
            <a:endParaRPr lang="ru-RU" i="1" dirty="0" smtClean="0">
              <a:ln w="3175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indent="228600" algn="just">
              <a:lnSpc>
                <a:spcPct val="115000"/>
              </a:lnSpc>
            </a:pPr>
            <a:endParaRPr lang="ru-RU" dirty="0"/>
          </a:p>
        </p:txBody>
      </p:sp>
      <p:sp>
        <p:nvSpPr>
          <p:cNvPr id="9" name="Объект 4"/>
          <p:cNvSpPr txBox="1">
            <a:spLocks/>
          </p:cNvSpPr>
          <p:nvPr/>
        </p:nvSpPr>
        <p:spPr>
          <a:xfrm>
            <a:off x="371193" y="5815917"/>
            <a:ext cx="6940654" cy="6923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lnSpc>
                <a:spcPct val="115000"/>
              </a:lnSpc>
              <a:buNone/>
            </a:pPr>
            <a:r>
              <a:rPr lang="ru-RU" i="1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Недостаточно отражена специфика деятельности (Уклад)</a:t>
            </a:r>
            <a:endParaRPr lang="ru-RU" i="1" dirty="0">
              <a:ln w="3175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476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4"/>
          <p:cNvSpPr txBox="1">
            <a:spLocks/>
          </p:cNvSpPr>
          <p:nvPr/>
        </p:nvSpPr>
        <p:spPr>
          <a:xfrm>
            <a:off x="323528" y="404664"/>
            <a:ext cx="6824523" cy="8060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228600" algn="just">
              <a:lnSpc>
                <a:spcPct val="115000"/>
              </a:lnSpc>
            </a:pPr>
            <a:r>
              <a:rPr lang="ru-RU" i="1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отражены мероприятия по включению родителей, педагогов и социальных партнеров в реализацию программы</a:t>
            </a:r>
            <a:endParaRPr lang="ru-RU" i="1" dirty="0">
              <a:ln w="3175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4"/>
          <p:cNvSpPr txBox="1">
            <a:spLocks/>
          </p:cNvSpPr>
          <p:nvPr/>
        </p:nvSpPr>
        <p:spPr>
          <a:xfrm>
            <a:off x="395536" y="1556792"/>
            <a:ext cx="6824523" cy="148173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228600" algn="just">
              <a:lnSpc>
                <a:spcPct val="115000"/>
              </a:lnSpc>
            </a:pPr>
            <a:r>
              <a:rPr lang="ru-RU" i="1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календарном планировании воспитательной работы не отражены ответственные лица, недостаточно мероприятий либо прописаны не по направлениям, отсутствуют мероприятия с социальными партнерами</a:t>
            </a:r>
            <a:endParaRPr lang="ru-RU" i="1" dirty="0">
              <a:ln w="3175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83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tUpDiag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626697" cy="1320800"/>
          </a:xfrm>
        </p:spPr>
        <p:txBody>
          <a:bodyPr>
            <a:noAutofit/>
          </a:bodyPr>
          <a:lstStyle/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Вывод: 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40 МБДОУ Симферопольского района –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высокие баллы по результатам экспертизы РПВ и КПВР в 11 ДОУ, средний уровень – 23 МБДОУ, низкий – 6 МБДОУ</a:t>
            </a:r>
            <a:endParaRPr lang="ru-RU" sz="1800" dirty="0">
              <a:solidFill>
                <a:schemeClr val="tx1"/>
              </a:solidFill>
            </a:endParaRPr>
          </a:p>
        </p:txBody>
      </p:sp>
      <p:graphicFrame>
        <p:nvGraphicFramePr>
          <p:cNvPr id="12" name="Объект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2559725"/>
              </p:ext>
            </p:extLst>
          </p:nvPr>
        </p:nvGraphicFramePr>
        <p:xfrm>
          <a:off x="609600" y="2160588"/>
          <a:ext cx="6348413" cy="3881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27312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narVert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3987898"/>
              </p:ext>
            </p:extLst>
          </p:nvPr>
        </p:nvGraphicFramePr>
        <p:xfrm>
          <a:off x="251521" y="404665"/>
          <a:ext cx="8568951" cy="5904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43608" y="1052736"/>
            <a:ext cx="7848872" cy="3808765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247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4527</TotalTime>
  <Words>359</Words>
  <Application>Microsoft Office PowerPoint</Application>
  <PresentationFormat>Экран (4:3)</PresentationFormat>
  <Paragraphs>70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Arial Unicode MS</vt:lpstr>
      <vt:lpstr>Arial</vt:lpstr>
      <vt:lpstr>Calibri</vt:lpstr>
      <vt:lpstr>Times New Roman</vt:lpstr>
      <vt:lpstr>Trebuchet MS</vt:lpstr>
      <vt:lpstr>Wingdings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Типичные ошибки:</vt:lpstr>
      <vt:lpstr>Презентация PowerPoint</vt:lpstr>
      <vt:lpstr>Вывод: из 40 МБДОУ Симферопольского района – высокие баллы по результатам экспертизы РПВ и КПВР в 11 ДОУ, средний уровень – 23 МБДОУ, низкий – 6 МБДОУ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Елена</dc:creator>
  <cp:lastModifiedBy>Эмираметова Инна</cp:lastModifiedBy>
  <cp:revision>228</cp:revision>
  <dcterms:created xsi:type="dcterms:W3CDTF">2014-07-06T18:18:01Z</dcterms:created>
  <dcterms:modified xsi:type="dcterms:W3CDTF">2022-10-17T13:37:06Z</dcterms:modified>
</cp:coreProperties>
</file>