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11"/>
  </p:notesMasterIdLst>
  <p:sldIdLst>
    <p:sldId id="257" r:id="rId2"/>
    <p:sldId id="258" r:id="rId3"/>
    <p:sldId id="339" r:id="rId4"/>
    <p:sldId id="340" r:id="rId5"/>
    <p:sldId id="281" r:id="rId6"/>
    <p:sldId id="322" r:id="rId7"/>
    <p:sldId id="338" r:id="rId8"/>
    <p:sldId id="336" r:id="rId9"/>
    <p:sldId id="337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E3C7"/>
    <a:srgbClr val="CDC2EC"/>
    <a:srgbClr val="00FFFF"/>
    <a:srgbClr val="95E8F3"/>
    <a:srgbClr val="85DFFF"/>
    <a:srgbClr val="5DA15A"/>
    <a:srgbClr val="FFFF00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2" autoAdjust="0"/>
    <p:restoredTop sz="94660"/>
  </p:normalViewPr>
  <p:slideViewPr>
    <p:cSldViewPr>
      <p:cViewPr varScale="1">
        <p:scale>
          <a:sx n="106" d="100"/>
          <a:sy n="106" d="100"/>
        </p:scale>
        <p:origin x="97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МБДОУ Симферопольского района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cat>
            <c:strRef>
              <c:f>Лист1!$A$2:$A$5</c:f>
              <c:strCache>
                <c:ptCount val="3"/>
                <c:pt idx="0">
                  <c:v>высокий уровень</c:v>
                </c:pt>
                <c:pt idx="1">
                  <c:v>средний уровень</c:v>
                </c:pt>
                <c:pt idx="2">
                  <c:v>низкий уровень</c:v>
                </c:pt>
              </c:strCache>
            </c:strRef>
          </c:cat>
          <c:val>
            <c:numRef>
              <c:f>Лист1!$B$2:$B$5</c:f>
              <c:numCache>
                <c:formatCode>0.00%</c:formatCode>
                <c:ptCount val="4"/>
                <c:pt idx="0">
                  <c:v>11</c:v>
                </c:pt>
                <c:pt idx="1">
                  <c:v>23</c:v>
                </c:pt>
                <c:pt idx="2" formatCode="General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Общее количество баллов по всем показателям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12616082871454534"/>
          <c:w val="0.95667159706880411"/>
          <c:h val="0.42108047223466638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5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'[Лист Microsoft Excel2.xlsx]Лист1'!$A$1:$A$40</c:f>
              <c:strCache>
                <c:ptCount val="40"/>
                <c:pt idx="0">
                  <c:v> «Звездочка» пос. Школьное»</c:v>
                </c:pt>
                <c:pt idx="1">
                  <c:v>СП детский сад «Ручеёк» с. Денисовка</c:v>
                </c:pt>
                <c:pt idx="2">
                  <c:v>  «Родничок» с.Родниково»</c:v>
                </c:pt>
                <c:pt idx="3">
                  <c:v>«Сказка» с. Пожарское»</c:v>
                </c:pt>
                <c:pt idx="4">
                  <c:v> «Березка» с. Урожайное»</c:v>
                </c:pt>
                <c:pt idx="5">
                  <c:v> «Солнышко» с. Мирное»</c:v>
                </c:pt>
                <c:pt idx="6">
                  <c:v>«Солнышко» пгт. Гвардейское»  </c:v>
                </c:pt>
                <c:pt idx="7">
                  <c:v>«Солнышко» с. Мазанка» </c:v>
                </c:pt>
                <c:pt idx="8">
                  <c:v> «Флажок» пгт. Гвардейское»</c:v>
                </c:pt>
                <c:pt idx="9">
                  <c:v>«Ромашка» с. Константиновка» </c:v>
                </c:pt>
                <c:pt idx="10">
                  <c:v>«Мурзилка» с.Верхнекурганное»</c:v>
                </c:pt>
                <c:pt idx="11">
                  <c:v>"Золотой ключик"с. Мирное» </c:v>
                </c:pt>
                <c:pt idx="12">
                  <c:v> «Теремок» с. Краснолесье» </c:v>
                </c:pt>
                <c:pt idx="13">
                  <c:v>"Орленок» с.Чистенькое» </c:v>
                </c:pt>
                <c:pt idx="14">
                  <c:v> «Колосок» с. Скворцово» </c:v>
                </c:pt>
                <c:pt idx="15">
                  <c:v>«Аленушка» с. Чистенькое» </c:v>
                </c:pt>
                <c:pt idx="16">
                  <c:v> «Солнышко» с. Новоандреевка»</c:v>
                </c:pt>
                <c:pt idx="17">
                  <c:v> «Лесная сказка пгт. Молодежное»</c:v>
                </c:pt>
                <c:pt idx="18">
                  <c:v>«Тополек» с. Кольчугино» </c:v>
                </c:pt>
                <c:pt idx="19">
                  <c:v>"Золотые зернышки» с. Широкое» </c:v>
                </c:pt>
                <c:pt idx="20">
                  <c:v> «Вишенка» с. Красное» </c:v>
                </c:pt>
                <c:pt idx="21">
                  <c:v> «Кизиловская начальная школа-детский сад «Росинка»</c:v>
                </c:pt>
                <c:pt idx="22">
                  <c:v> «Теремок» с. Залесье» </c:v>
                </c:pt>
                <c:pt idx="23">
                  <c:v> «Колобок» с. Перово» </c:v>
                </c:pt>
                <c:pt idx="24">
                  <c:v> «Журавушка» с. Журавлевка» </c:v>
                </c:pt>
                <c:pt idx="25">
                  <c:v> «Гвоздичка» с. Солнечное» </c:v>
                </c:pt>
                <c:pt idx="26">
                  <c:v>«Солнышко» с. Прудовое</c:v>
                </c:pt>
                <c:pt idx="27">
                  <c:v>МБОУ «Партизанская школа им А.П. Богданова СП «Радуга»,</c:v>
                </c:pt>
                <c:pt idx="28">
                  <c:v>МБОУ «Партизанская школа СП «Солнышко»</c:v>
                </c:pt>
                <c:pt idx="29">
                  <c:v> «Теремок» пгт. Гвардейское» </c:v>
                </c:pt>
                <c:pt idx="30">
                  <c:v>СП «Ласточка»  «Теремок» пгт. Гвардейское»</c:v>
                </c:pt>
                <c:pt idx="31">
                  <c:v>«Светлячок» с. Трудовое</c:v>
                </c:pt>
                <c:pt idx="32">
                  <c:v>«Солнышко» с. Колодезное», </c:v>
                </c:pt>
                <c:pt idx="33">
                  <c:v> «Яблонька» с. Маленкое»</c:v>
                </c:pt>
                <c:pt idx="34">
                  <c:v> «Ляле» пгт. Молодежное» </c:v>
                </c:pt>
                <c:pt idx="35">
                  <c:v>«Теремок» с. Раздолье» </c:v>
                </c:pt>
                <c:pt idx="36">
                  <c:v>СП «Весна» МБОУ «Лицей» </c:v>
                </c:pt>
                <c:pt idx="37">
                  <c:v> «Василек» с. Доброе» </c:v>
                </c:pt>
                <c:pt idx="38">
                  <c:v>«Журавлик» с. Укромное» </c:v>
                </c:pt>
                <c:pt idx="39">
                  <c:v>«Николаевская школа» СП «Морячок»</c:v>
                </c:pt>
              </c:strCache>
            </c:strRef>
          </c:cat>
          <c:val>
            <c:numRef>
              <c:f>'[Лист Microsoft Excel2.xlsx]Лист1'!$B$1:$B$40</c:f>
              <c:numCache>
                <c:formatCode>General</c:formatCode>
                <c:ptCount val="40"/>
                <c:pt idx="0">
                  <c:v>20</c:v>
                </c:pt>
                <c:pt idx="1">
                  <c:v>14</c:v>
                </c:pt>
                <c:pt idx="2">
                  <c:v>11</c:v>
                </c:pt>
                <c:pt idx="3">
                  <c:v>17</c:v>
                </c:pt>
                <c:pt idx="4">
                  <c:v>16</c:v>
                </c:pt>
                <c:pt idx="5">
                  <c:v>15</c:v>
                </c:pt>
                <c:pt idx="6">
                  <c:v>16</c:v>
                </c:pt>
                <c:pt idx="7">
                  <c:v>12</c:v>
                </c:pt>
                <c:pt idx="8">
                  <c:v>17</c:v>
                </c:pt>
                <c:pt idx="9">
                  <c:v>14</c:v>
                </c:pt>
                <c:pt idx="10">
                  <c:v>14</c:v>
                </c:pt>
                <c:pt idx="11">
                  <c:v>17</c:v>
                </c:pt>
                <c:pt idx="12">
                  <c:v>15.5</c:v>
                </c:pt>
                <c:pt idx="13">
                  <c:v>13</c:v>
                </c:pt>
                <c:pt idx="14">
                  <c:v>15</c:v>
                </c:pt>
                <c:pt idx="15">
                  <c:v>16</c:v>
                </c:pt>
                <c:pt idx="16">
                  <c:v>14</c:v>
                </c:pt>
                <c:pt idx="17" formatCode="0.0">
                  <c:v>15</c:v>
                </c:pt>
                <c:pt idx="18">
                  <c:v>7</c:v>
                </c:pt>
                <c:pt idx="19">
                  <c:v>13.5</c:v>
                </c:pt>
                <c:pt idx="20">
                  <c:v>17</c:v>
                </c:pt>
                <c:pt idx="21">
                  <c:v>18</c:v>
                </c:pt>
                <c:pt idx="22">
                  <c:v>13.5</c:v>
                </c:pt>
                <c:pt idx="23">
                  <c:v>14</c:v>
                </c:pt>
                <c:pt idx="24">
                  <c:v>12</c:v>
                </c:pt>
                <c:pt idx="25">
                  <c:v>11</c:v>
                </c:pt>
                <c:pt idx="26">
                  <c:v>15</c:v>
                </c:pt>
                <c:pt idx="27">
                  <c:v>12</c:v>
                </c:pt>
                <c:pt idx="28">
                  <c:v>14</c:v>
                </c:pt>
                <c:pt idx="29">
                  <c:v>14.5</c:v>
                </c:pt>
                <c:pt idx="31">
                  <c:v>14</c:v>
                </c:pt>
                <c:pt idx="32">
                  <c:v>13</c:v>
                </c:pt>
                <c:pt idx="33">
                  <c:v>15</c:v>
                </c:pt>
                <c:pt idx="34">
                  <c:v>16</c:v>
                </c:pt>
                <c:pt idx="35">
                  <c:v>10</c:v>
                </c:pt>
                <c:pt idx="36">
                  <c:v>11</c:v>
                </c:pt>
                <c:pt idx="37">
                  <c:v>9</c:v>
                </c:pt>
                <c:pt idx="38">
                  <c:v>13.5</c:v>
                </c:pt>
                <c:pt idx="39">
                  <c:v>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6F4-4D50-B5BF-8D5DF32594A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-447234016"/>
        <c:axId val="-447231840"/>
      </c:barChart>
      <c:catAx>
        <c:axId val="-447234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447231840"/>
        <c:crosses val="autoZero"/>
        <c:auto val="1"/>
        <c:lblAlgn val="ctr"/>
        <c:lblOffset val="100"/>
        <c:noMultiLvlLbl val="0"/>
      </c:catAx>
      <c:valAx>
        <c:axId val="-447231840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-4472340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7D9CB5-8057-4D8D-AFAC-2FB9DA334720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16E833-C954-4D07-9BEF-91CE5C6323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6391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Ноябрь, 2018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6E833-C954-4D07-9BEF-91CE5C6323B6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6744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8C4FF4-6EE1-4A76-9B8F-B2F594D6C874}" type="datetimeFigureOut">
              <a:rPr lang="ru-RU" smtClean="0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17.10.2022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F7A747-1B53-4B3F-B8D2-D8AB0E128148}" type="slidenum">
              <a:rPr lang="ru-RU" smtClean="0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2235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65975-97EE-43A0-B42A-4C925E17FE4D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AC55A-790B-4C6E-B2B6-72E2AF9C0E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8037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65975-97EE-43A0-B42A-4C925E17FE4D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AC55A-790B-4C6E-B2B6-72E2AF9C0E3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751326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65975-97EE-43A0-B42A-4C925E17FE4D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AC55A-790B-4C6E-B2B6-72E2AF9C0E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47085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65975-97EE-43A0-B42A-4C925E17FE4D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AC55A-790B-4C6E-B2B6-72E2AF9C0E3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35861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65975-97EE-43A0-B42A-4C925E17FE4D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AC55A-790B-4C6E-B2B6-72E2AF9C0E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23960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4BD201-5F9C-4593-BEFD-74C971F0B552}" type="datetimeFigureOut">
              <a:rPr lang="ru-RU" smtClean="0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17.10.2022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22E6F0-797A-404D-B2F0-96032D2C16E5}" type="slidenum">
              <a:rPr lang="ru-RU" smtClean="0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35932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7A3035-02C7-4538-A480-C6887B19F5A6}" type="datetimeFigureOut">
              <a:rPr lang="ru-RU" smtClean="0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17.10.2022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18664C-3B03-4311-A452-8E87A1DF2E36}" type="slidenum">
              <a:rPr lang="ru-RU" smtClean="0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7412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152DDE1-E9F2-4B50-AB95-1A36B28481DE}" type="datetimeFigureOut">
              <a:rPr lang="ru-RU" smtClean="0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17.10.2022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87BA6C-DE82-4922-A007-5CB817EE4E20}" type="slidenum">
              <a:rPr lang="ru-RU" smtClean="0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1839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011FA9-72D4-4D0D-AA04-5200C8F96D1C}" type="datetimeFigureOut">
              <a:rPr lang="ru-RU" smtClean="0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17.10.2022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4CBFCBB-F7D8-4AD9-B5F9-93687358CA6B}" type="slidenum">
              <a:rPr lang="ru-RU" smtClean="0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303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8AA105-3B9A-485F-A7BD-B3B1C1BFF994}" type="datetimeFigureOut">
              <a:rPr lang="ru-RU" smtClean="0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17.10.2022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9217202-91A5-4841-8837-12B3422A9C13}" type="slidenum">
              <a:rPr lang="ru-RU" smtClean="0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579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03E727-7E97-4B76-A273-97C117DFD6DE}" type="datetimeFigureOut">
              <a:rPr lang="ru-RU" smtClean="0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17.10.2022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9F140D1-42AB-456C-B3EB-2E58162D29C5}" type="slidenum">
              <a:rPr lang="ru-RU" smtClean="0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7580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2FDA9A-A9AF-4522-BA4E-959710ABA8F2}" type="datetimeFigureOut">
              <a:rPr lang="ru-RU" smtClean="0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17.10.2022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C4C3DF-49FF-4AA4-A1AB-8615103FAECA}" type="slidenum">
              <a:rPr lang="ru-RU" smtClean="0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0721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81C31E6-6AC6-4E62-806B-D0CB1E8C6262}" type="datetimeFigureOut">
              <a:rPr lang="ru-RU" smtClean="0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17.10.2022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B0E188-B191-46AC-99B7-5113417AE6AB}" type="slidenum">
              <a:rPr lang="ru-RU" smtClean="0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4321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E59BE0-226E-4980-AAF5-F1A9DF7C7AE8}" type="datetimeFigureOut">
              <a:rPr lang="ru-RU" smtClean="0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17.10.2022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ED8319C-EFFD-43A6-A723-9E31BBA50F68}" type="slidenum">
              <a:rPr lang="ru-RU" smtClean="0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0634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94FB44-2B3A-4EA5-B708-4FEB9F41BBF1}" type="datetimeFigureOut">
              <a:rPr lang="ru-RU" smtClean="0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17.10.2022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C51498-F984-481A-8E8C-4DDFA9BC9183}" type="slidenum">
              <a:rPr lang="ru-RU" smtClean="0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263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C65975-97EE-43A0-B42A-4C925E17FE4D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E1AC55A-790B-4C6E-B2B6-72E2AF9C0E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9770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6"/>
          <p:cNvGrpSpPr/>
          <p:nvPr/>
        </p:nvGrpSpPr>
        <p:grpSpPr>
          <a:xfrm>
            <a:off x="1475656" y="1988841"/>
            <a:ext cx="6734552" cy="1627292"/>
            <a:chOff x="1981937" y="3725394"/>
            <a:chExt cx="6232516" cy="1404743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1981937" y="3725394"/>
              <a:ext cx="6232516" cy="127528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2187089" y="4741066"/>
              <a:ext cx="5084703" cy="38907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dirty="0">
                <a:solidFill>
                  <a:srgbClr val="0070C0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7" name="Прямоугольник 6"/>
          <p:cNvSpPr/>
          <p:nvPr/>
        </p:nvSpPr>
        <p:spPr>
          <a:xfrm>
            <a:off x="827584" y="243513"/>
            <a:ext cx="8064896" cy="6229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2800" b="1" i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ОБРАЗОВАТЕЛЬНОЕ УЧРЕЖДЕНИЕ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ДОПОЛНИТЕЛЬНОГО ОБРАЗОВАНИЯ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«ЦЕНТР ДЕТСКОГО И ЮНОШЕСКОГО ТВОРЧЕСТВА»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2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2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6000"/>
              </a:lnSpc>
              <a:spcAft>
                <a:spcPts val="0"/>
              </a:spcAft>
              <a:tabLst>
                <a:tab pos="2969895" algn="ctr"/>
                <a:tab pos="5940425" algn="r"/>
              </a:tabLst>
            </a:pPr>
            <a:r>
              <a:rPr lang="ru-RU" sz="20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Итоги проведения экспертизы рабочих программ воспитания и календарных планов воспитательной работы </a:t>
            </a:r>
          </a:p>
          <a:p>
            <a:pPr algn="ctr">
              <a:lnSpc>
                <a:spcPct val="106000"/>
              </a:lnSpc>
              <a:spcAft>
                <a:spcPts val="0"/>
              </a:spcAft>
              <a:tabLst>
                <a:tab pos="2969895" algn="ctr"/>
                <a:tab pos="5940425" algn="r"/>
              </a:tabLst>
            </a:pPr>
            <a:r>
              <a:rPr lang="ru-RU" sz="20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 МБДОУ Симферопольского района </a:t>
            </a:r>
          </a:p>
          <a:p>
            <a:pPr algn="ctr">
              <a:lnSpc>
                <a:spcPct val="106000"/>
              </a:lnSpc>
              <a:spcAft>
                <a:spcPts val="0"/>
              </a:spcAft>
              <a:tabLst>
                <a:tab pos="2969895" algn="ctr"/>
                <a:tab pos="5940425" algn="r"/>
              </a:tabLst>
            </a:pPr>
            <a:r>
              <a:rPr lang="ru-RU" sz="20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</a:t>
            </a:r>
            <a:r>
              <a:rPr lang="ru-RU" sz="20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2022-2023 учебном году</a:t>
            </a:r>
            <a:endParaRPr lang="ru-RU" sz="2000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2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Подготовила: </a:t>
            </a:r>
            <a:r>
              <a:rPr lang="ru-RU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методист МБОУ ДО «ЦДЮТ» </a:t>
            </a:r>
          </a:p>
          <a:p>
            <a:pPr lvl="0"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Эмираметова И.В.</a:t>
            </a:r>
            <a:endParaRPr lang="ru-RU" alt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с. Мирное, 2022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627784" y="4941168"/>
            <a:ext cx="43924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548680"/>
            <a:ext cx="6768752" cy="41526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sz="16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Приказ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управления образования администрации Симферопольского района Республики Крым от 12.09.2022 г. № 731 «О создании экспертной группы по экспертизе рабочих программ воспитания и календарных планов воспитательной работы в 2022-2023 учебном году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»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sz="1600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540385" algn="just">
              <a:spcAft>
                <a:spcPts val="0"/>
              </a:spcAft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Цель: </a:t>
            </a:r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Изучение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и анализ соответствия рабочих программ воспитания в учреждениях района требованиям нормативных документов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Наличие рабочих программ воспитания и календарных планов воспитательной работы на сайтах дошкольных образовательных учреждений; </a:t>
            </a:r>
          </a:p>
          <a:p>
            <a:pPr indent="540385" algn="just">
              <a:spcAft>
                <a:spcPts val="0"/>
              </a:spcAft>
            </a:pPr>
            <a:endParaRPr lang="ru-RU" sz="1600" b="1" dirty="0" smtClean="0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 indent="540385" algn="just"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Дата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проведения: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с 30.09.2022 по 15.10.2022 года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sz="1600" b="1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phonoteka.org/uploads/posts/2021-05/1620890388_2-phonoteka_org-p-fon-dlya-tablitsi-v-prezentatsii-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-54768"/>
            <a:ext cx="10721889" cy="6912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23528" y="2492896"/>
            <a:ext cx="248625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ln w="19050">
                  <a:solidFill>
                    <a:sysClr val="windowText" lastClr="000000"/>
                  </a:solidFill>
                  <a:prstDash val="solid"/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ПОКАЗАТЕЛИ </a:t>
            </a:r>
            <a:endParaRPr lang="en-US" sz="2400" b="1" dirty="0" smtClean="0">
              <a:ln w="19050">
                <a:solidFill>
                  <a:sysClr val="windowText" lastClr="000000"/>
                </a:solidFill>
                <a:prstDash val="solid"/>
              </a:ln>
              <a:solidFill>
                <a:schemeClr val="tx1">
                  <a:lumMod val="50000"/>
                  <a:lumOff val="50000"/>
                </a:schemeClr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n w="19050">
                  <a:solidFill>
                    <a:sysClr val="windowText" lastClr="000000"/>
                  </a:solidFill>
                  <a:prstDash val="solid"/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ЭКСПЕРТИЗЫ</a:t>
            </a:r>
            <a:r>
              <a:rPr lang="ru-RU" sz="2400" b="1" dirty="0">
                <a:ln w="19050">
                  <a:solidFill>
                    <a:sysClr val="windowText" lastClr="000000"/>
                  </a:solidFill>
                  <a:prstDash val="solid"/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</a:t>
            </a:r>
            <a:endParaRPr lang="ru-RU" sz="2400" b="1" dirty="0">
              <a:ln w="19050">
                <a:solidFill>
                  <a:sysClr val="windowText" lastClr="000000"/>
                </a:solidFill>
                <a:prstDash val="solid"/>
              </a:ln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940152" y="17044"/>
            <a:ext cx="471601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457200">
              <a:buClr>
                <a:srgbClr val="5FCBEF"/>
              </a:buClr>
              <a:buSzPct val="80000"/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Общие критерии к программе воспитания (соответствие структуре РПВ; </a:t>
            </a:r>
            <a:endParaRPr lang="en-US" sz="1600" b="1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 defTabSz="457200">
              <a:buClr>
                <a:srgbClr val="5FCBEF"/>
              </a:buClr>
              <a:buSzPct val="80000"/>
            </a:pP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требования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 форматированию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en-US" sz="1600" b="1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 defTabSz="457200">
              <a:buClr>
                <a:srgbClr val="5FCBEF"/>
              </a:buClr>
              <a:buSzPct val="80000"/>
            </a:pP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требования к титульному листу)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516216" y="1628800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defTabSz="457200">
              <a:buClr>
                <a:srgbClr val="5FCBEF"/>
              </a:buClr>
              <a:buSzPct val="80000"/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Особенности воспитательного </a:t>
            </a:r>
            <a:endParaRPr lang="en-US" sz="1600" b="1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 defTabSz="457200">
              <a:buClr>
                <a:srgbClr val="5FCBEF"/>
              </a:buClr>
              <a:buSzPct val="80000"/>
            </a:pP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процесса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ДОУ</a:t>
            </a:r>
            <a:endParaRPr lang="ru-RU" sz="1600" b="1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956376" y="2818690"/>
            <a:ext cx="2000676" cy="101040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457200">
              <a:lnSpc>
                <a:spcPct val="115000"/>
              </a:lnSpc>
              <a:spcBef>
                <a:spcPts val="1000"/>
              </a:spcBef>
              <a:buClr>
                <a:srgbClr val="5FCBEF"/>
              </a:buClr>
              <a:buSzPct val="80000"/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Соответствие цели </a:t>
            </a:r>
            <a:endParaRPr lang="en-US" sz="16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 defTabSz="457200">
              <a:buClr>
                <a:srgbClr val="5FCBEF"/>
              </a:buClr>
              <a:buSzPct val="80000"/>
            </a:pP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</a:t>
            </a:r>
            <a:endParaRPr lang="en-US" sz="16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 defTabSz="457200">
              <a:spcBef>
                <a:spcPts val="1000"/>
              </a:spcBef>
              <a:buClr>
                <a:srgbClr val="5FCBEF"/>
              </a:buClr>
              <a:buSzPct val="80000"/>
            </a:pP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 воспитания</a:t>
            </a:r>
            <a:endParaRPr lang="ru-RU" sz="1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611078" y="4077072"/>
            <a:ext cx="396044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457200">
              <a:buClr>
                <a:srgbClr val="5FCBEF"/>
              </a:buClr>
              <a:buSzPct val="80000"/>
            </a:pP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Содержание деятельности </a:t>
            </a:r>
            <a:endParaRPr lang="ru-RU" sz="1400" b="1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 defTabSz="457200">
              <a:buClr>
                <a:srgbClr val="5FCBEF"/>
              </a:buClr>
              <a:buSzPct val="80000"/>
            </a:pPr>
            <a:r>
              <a:rPr 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направления воспитания, специфика </a:t>
            </a:r>
            <a:r>
              <a:rPr 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деятельности, </a:t>
            </a: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включение всех участников ВОП </a:t>
            </a:r>
            <a:r>
              <a:rPr 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реализацию программы; формы работы с </a:t>
            </a:r>
            <a:r>
              <a:rPr 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родителями)</a:t>
            </a:r>
            <a:endParaRPr lang="ru-RU" sz="1400" b="1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084168" y="5687596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defTabSz="457200">
              <a:buClr>
                <a:srgbClr val="5FCBEF"/>
              </a:buClr>
              <a:buSzPct val="80000"/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Календарный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</a:t>
            </a:r>
          </a:p>
          <a:p>
            <a:pPr lvl="0" algn="ctr" defTabSz="457200">
              <a:buClr>
                <a:srgbClr val="5FCBEF"/>
              </a:buClr>
              <a:buSzPct val="80000"/>
            </a:pP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воспитательной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работы</a:t>
            </a:r>
            <a:endParaRPr lang="ru-RU" sz="1600" b="1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1" name="Объект 6"/>
          <p:cNvPicPr>
            <a:picLocks noGrp="1"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4761515"/>
            <a:ext cx="3292733" cy="209648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Объект 3"/>
          <p:cNvPicPr>
            <a:picLocks noGrp="1"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780" y="-315416"/>
            <a:ext cx="3441833" cy="2397161"/>
          </a:xfrm>
          <a:prstGeom prst="ellipse">
            <a:avLst/>
          </a:prstGeom>
          <a:ln>
            <a:noFill/>
          </a:ln>
          <a:effectLst>
            <a:softEdge rad="112500"/>
          </a:effectLst>
          <a:scene3d>
            <a:camera prst="perspectiveLeft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1470358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.stack.imgur.com/D7l6z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348413" cy="1822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s://i.stack.imgur.com/D7l6z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178281"/>
            <a:ext cx="5040560" cy="1822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s://i.stack.imgur.com/D7l6z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144" y="4127814"/>
            <a:ext cx="6552728" cy="1803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/>
          <a:srcRect l="15321"/>
          <a:stretch/>
        </p:blipFill>
        <p:spPr>
          <a:xfrm>
            <a:off x="611560" y="2206601"/>
            <a:ext cx="2304256" cy="1863704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2195736" y="703631"/>
            <a:ext cx="3942184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28600" algn="ctr">
              <a:lnSpc>
                <a:spcPct val="115000"/>
              </a:lnSpc>
            </a:pPr>
            <a:r>
              <a:rPr lang="ru-RU" b="1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Самостоятельно разработанные и утвержденные ООП ДО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408532" y="4454837"/>
            <a:ext cx="3870176" cy="10224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28600" algn="ctr">
              <a:lnSpc>
                <a:spcPct val="115000"/>
              </a:lnSpc>
            </a:pPr>
            <a:r>
              <a:rPr lang="ru-RU" b="1" dirty="0" smtClean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Включает </a:t>
            </a:r>
            <a:r>
              <a:rPr lang="ru-RU" b="1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аспекты региональной парциальной программы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478402" y="1915411"/>
            <a:ext cx="2880319" cy="156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28600" algn="ctr">
              <a:lnSpc>
                <a:spcPct val="115000"/>
              </a:lnSpc>
            </a:pPr>
            <a:endParaRPr lang="ru-RU" b="1" dirty="0" smtClean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228600" algn="ctr">
              <a:lnSpc>
                <a:spcPct val="115000"/>
              </a:lnSpc>
            </a:pPr>
            <a:endParaRPr lang="ru-RU" b="1" dirty="0" smtClean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228600" algn="ctr">
              <a:lnSpc>
                <a:spcPct val="150000"/>
              </a:lnSpc>
            </a:pPr>
            <a:r>
              <a:rPr lang="ru-RU" b="1" dirty="0" smtClean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разработана </a:t>
            </a:r>
            <a:r>
              <a:rPr lang="ru-RU" b="1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утверждена РПВ и КПВР</a:t>
            </a:r>
          </a:p>
        </p:txBody>
      </p:sp>
    </p:spTree>
    <p:extLst>
      <p:ext uri="{BB962C8B-B14F-4D97-AF65-F5344CB8AC3E}">
        <p14:creationId xmlns:p14="http://schemas.microsoft.com/office/powerpoint/2010/main" val="3545704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5"/>
          <p:cNvSpPr txBox="1">
            <a:spLocks/>
          </p:cNvSpPr>
          <p:nvPr/>
        </p:nvSpPr>
        <p:spPr>
          <a:xfrm>
            <a:off x="467544" y="1842847"/>
            <a:ext cx="6768752" cy="1055419"/>
          </a:xfrm>
          <a:prstGeom prst="homePlate">
            <a:avLst/>
          </a:prstGeom>
          <a:solidFill>
            <a:schemeClr val="bg2"/>
          </a:solidFill>
          <a:ln w="2540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1800" b="1">
                <a:solidFill>
                  <a:prstClr val="black"/>
                </a:solidFill>
              </a:rPr>
              <a:t>76% - недостаточно отражена специфика деятельности (Уклад)</a:t>
            </a:r>
            <a:endParaRPr lang="ru-RU" sz="1800" b="1" dirty="0">
              <a:solidFill>
                <a:prstClr val="black"/>
              </a:solidFill>
            </a:endParaRPr>
          </a:p>
        </p:txBody>
      </p:sp>
      <p:sp>
        <p:nvSpPr>
          <p:cNvPr id="11" name="Заголовок 5"/>
          <p:cNvSpPr txBox="1">
            <a:spLocks/>
          </p:cNvSpPr>
          <p:nvPr/>
        </p:nvSpPr>
        <p:spPr>
          <a:xfrm>
            <a:off x="503738" y="4149080"/>
            <a:ext cx="6804566" cy="1692991"/>
          </a:xfrm>
          <a:prstGeom prst="homePlate">
            <a:avLst>
              <a:gd name="adj" fmla="val 47223"/>
            </a:avLst>
          </a:prstGeom>
          <a:solidFill>
            <a:schemeClr val="bg2"/>
          </a:solidFill>
          <a:ln w="2540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 smtClean="0">
                <a:solidFill>
                  <a:schemeClr val="tx1"/>
                </a:solidFill>
              </a:rPr>
              <a:t>80 % учреждений не учли в вариативной части муниципальную программу по гражданско-патриотическому воспитанию детей дошкольного возраста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12" name="Заголовок 5"/>
          <p:cNvSpPr txBox="1">
            <a:spLocks/>
          </p:cNvSpPr>
          <p:nvPr/>
        </p:nvSpPr>
        <p:spPr>
          <a:xfrm>
            <a:off x="467544" y="2982762"/>
            <a:ext cx="6696743" cy="936104"/>
          </a:xfrm>
          <a:prstGeom prst="homePlate">
            <a:avLst/>
          </a:prstGeom>
          <a:solidFill>
            <a:schemeClr val="bg2"/>
          </a:solidFill>
          <a:ln w="2540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 smtClean="0">
                <a:solidFill>
                  <a:schemeClr val="tx1"/>
                </a:solidFill>
              </a:rPr>
              <a:t>87% - не учтена детская общность</a:t>
            </a:r>
            <a:endParaRPr lang="ru-RU" sz="2000" b="1" dirty="0">
              <a:solidFill>
                <a:schemeClr val="tx1"/>
              </a:solidFill>
            </a:endParaRPr>
          </a:p>
        </p:txBody>
      </p:sp>
      <p:pic>
        <p:nvPicPr>
          <p:cNvPr id="10" name="Picture 2" descr="https://i.stack.imgur.com/D7l6z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9392"/>
            <a:ext cx="6444208" cy="1822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728192" y="432262"/>
            <a:ext cx="47160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prstClr val="black"/>
                </a:solidFill>
              </a:rPr>
              <a:t> 100 </a:t>
            </a:r>
            <a:r>
              <a:rPr lang="ru-RU" sz="2000" b="1" dirty="0">
                <a:solidFill>
                  <a:prstClr val="black"/>
                </a:solidFill>
              </a:rPr>
              <a:t>% - РПВ размещены на сайтах </a:t>
            </a:r>
            <a:r>
              <a:rPr lang="ru-RU" sz="2000" b="1" dirty="0" smtClean="0">
                <a:solidFill>
                  <a:prstClr val="black"/>
                </a:solidFill>
              </a:rPr>
              <a:t>      МБДОУ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4478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57200" lvl="0" algn="ctr" defTabSz="9144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1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Типичные ошибки:</a:t>
            </a:r>
            <a:endParaRPr lang="ru-RU" sz="1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5063" y="1213268"/>
            <a:ext cx="7056784" cy="79208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228600" algn="just">
              <a:lnSpc>
                <a:spcPct val="115000"/>
              </a:lnSpc>
            </a:pPr>
            <a:r>
              <a:rPr lang="ru-RU" i="1" dirty="0" smtClean="0">
                <a:ln w="317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Несоответствие </a:t>
            </a:r>
            <a:r>
              <a:rPr lang="ru-RU" i="1" dirty="0" smtClean="0">
                <a:ln w="317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титульного листа требованиям методических рекомендаций </a:t>
            </a:r>
            <a:r>
              <a:rPr lang="ru-RU" i="1" dirty="0" smtClean="0">
                <a:ln w="317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КРИППО, форматирование</a:t>
            </a:r>
            <a:endParaRPr lang="ru-RU" i="1" dirty="0">
              <a:ln w="31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79107" y="2273036"/>
            <a:ext cx="7056784" cy="79208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228600" algn="just">
              <a:lnSpc>
                <a:spcPct val="115000"/>
              </a:lnSpc>
            </a:pPr>
            <a:r>
              <a:rPr lang="ru-RU" i="1" dirty="0" smtClean="0">
                <a:ln w="317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указаны социальные партнеры и конкретные мероприятия по взаимодействию ДОУ с организациями муниципального образования</a:t>
            </a:r>
            <a:endParaRPr lang="ru-RU" i="1" dirty="0">
              <a:ln w="31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55063" y="3332804"/>
            <a:ext cx="7080828" cy="96029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228600" algn="just">
              <a:lnSpc>
                <a:spcPct val="115000"/>
              </a:lnSpc>
            </a:pPr>
            <a:endParaRPr lang="ru-RU" i="1" dirty="0" smtClean="0">
              <a:ln w="31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228600" algn="just">
              <a:lnSpc>
                <a:spcPct val="115000"/>
              </a:lnSpc>
            </a:pPr>
            <a:endParaRPr lang="ru-RU" i="1" dirty="0">
              <a:ln w="31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228600" algn="just">
              <a:lnSpc>
                <a:spcPct val="115000"/>
              </a:lnSpc>
            </a:pPr>
            <a:endParaRPr lang="ru-RU" i="1" dirty="0" smtClean="0">
              <a:ln w="31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228600" algn="just">
              <a:lnSpc>
                <a:spcPct val="115000"/>
              </a:lnSpc>
            </a:pPr>
            <a:r>
              <a:rPr lang="ru-RU" i="1" dirty="0" smtClean="0">
                <a:ln w="317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п.1.2.2. «Воспитывающая среда МБДОУ» – недостаточно расписаны особенности дошкольных учреждений по воспитательной работе</a:t>
            </a:r>
          </a:p>
          <a:p>
            <a:pPr lvl="1" indent="228600" algn="just">
              <a:lnSpc>
                <a:spcPct val="115000"/>
              </a:lnSpc>
            </a:pPr>
            <a:endParaRPr lang="ru-RU" i="1" dirty="0">
              <a:ln w="31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indent="228600" algn="just">
              <a:lnSpc>
                <a:spcPct val="115000"/>
              </a:lnSpc>
            </a:pPr>
            <a:endParaRPr lang="ru-RU" i="1" dirty="0" smtClean="0">
              <a:ln w="31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indent="228600" algn="just">
              <a:lnSpc>
                <a:spcPct val="115000"/>
              </a:lnSpc>
            </a:pP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79107" y="4534552"/>
            <a:ext cx="7080828" cy="96029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228600" algn="just">
              <a:lnSpc>
                <a:spcPct val="115000"/>
              </a:lnSpc>
            </a:pPr>
            <a:endParaRPr lang="ru-RU" i="1" dirty="0" smtClean="0">
              <a:ln w="31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228600" algn="just">
              <a:lnSpc>
                <a:spcPct val="115000"/>
              </a:lnSpc>
            </a:pPr>
            <a:endParaRPr lang="ru-RU" i="1" dirty="0">
              <a:ln w="31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228600" algn="just">
              <a:lnSpc>
                <a:spcPct val="115000"/>
              </a:lnSpc>
            </a:pPr>
            <a:r>
              <a:rPr lang="ru-RU" i="1" dirty="0" smtClean="0">
                <a:ln w="317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расписаны традиции МБДОУ, не прописаны федеральные, региональные, муниципальные праздники и памятные даты</a:t>
            </a:r>
            <a:endParaRPr lang="ru-RU" i="1" dirty="0">
              <a:ln w="31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indent="228600" algn="just">
              <a:lnSpc>
                <a:spcPct val="115000"/>
              </a:lnSpc>
            </a:pPr>
            <a:endParaRPr lang="ru-RU" i="1" dirty="0" smtClean="0">
              <a:ln w="31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indent="228600" algn="just">
              <a:lnSpc>
                <a:spcPct val="115000"/>
              </a:lnSpc>
            </a:pPr>
            <a:endParaRPr lang="ru-RU" dirty="0"/>
          </a:p>
        </p:txBody>
      </p:sp>
      <p:sp>
        <p:nvSpPr>
          <p:cNvPr id="9" name="Объект 4"/>
          <p:cNvSpPr txBox="1">
            <a:spLocks/>
          </p:cNvSpPr>
          <p:nvPr/>
        </p:nvSpPr>
        <p:spPr>
          <a:xfrm>
            <a:off x="371193" y="5815917"/>
            <a:ext cx="6940654" cy="69234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just">
              <a:lnSpc>
                <a:spcPct val="115000"/>
              </a:lnSpc>
              <a:buNone/>
            </a:pPr>
            <a:r>
              <a:rPr lang="ru-RU" i="1" dirty="0" smtClean="0">
                <a:ln w="317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Недостаточно отражена специфика деятельности (Уклад)</a:t>
            </a:r>
            <a:endParaRPr lang="ru-RU" i="1" dirty="0">
              <a:ln w="31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9476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4"/>
          <p:cNvSpPr txBox="1">
            <a:spLocks/>
          </p:cNvSpPr>
          <p:nvPr/>
        </p:nvSpPr>
        <p:spPr>
          <a:xfrm>
            <a:off x="323528" y="404664"/>
            <a:ext cx="6824523" cy="80609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228600" algn="just">
              <a:lnSpc>
                <a:spcPct val="115000"/>
              </a:lnSpc>
            </a:pPr>
            <a:r>
              <a:rPr lang="ru-RU" i="1" dirty="0" smtClean="0">
                <a:ln w="317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отражены мероприятия по включению родителей, педагогов и социальных партнеров в реализацию программы</a:t>
            </a:r>
            <a:endParaRPr lang="ru-RU" i="1" dirty="0">
              <a:ln w="31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Объект 4"/>
          <p:cNvSpPr txBox="1">
            <a:spLocks/>
          </p:cNvSpPr>
          <p:nvPr/>
        </p:nvSpPr>
        <p:spPr>
          <a:xfrm>
            <a:off x="395536" y="1556792"/>
            <a:ext cx="6824523" cy="148173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228600" algn="just">
              <a:lnSpc>
                <a:spcPct val="115000"/>
              </a:lnSpc>
            </a:pPr>
            <a:r>
              <a:rPr lang="ru-RU" i="1" dirty="0" smtClean="0">
                <a:ln w="317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календарном планировании воспитательной работы не отражены ответственные лица, недостаточно мероприятий либо прописаны не по направлениям, отсутствуют мероприятия с социальными партнерами</a:t>
            </a:r>
            <a:endParaRPr lang="ru-RU" i="1" dirty="0">
              <a:ln w="31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3831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626697" cy="1320800"/>
          </a:xfrm>
        </p:spPr>
        <p:txBody>
          <a:bodyPr>
            <a:noAutofit/>
          </a:bodyPr>
          <a:lstStyle/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Вывод: 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40 МБДОУ Симферопольского района –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высокие баллы по результатам экспертизы РПВ и КПВР в 11 ДОУ, средний уровень – 23 МБДОУ, низкий – 6 МБДОУ</a:t>
            </a:r>
            <a:endParaRPr lang="ru-RU" sz="1800" dirty="0">
              <a:solidFill>
                <a:schemeClr val="tx1"/>
              </a:solidFill>
            </a:endParaRPr>
          </a:p>
        </p:txBody>
      </p:sp>
      <p:graphicFrame>
        <p:nvGraphicFramePr>
          <p:cNvPr id="12" name="Объект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2559725"/>
              </p:ext>
            </p:extLst>
          </p:nvPr>
        </p:nvGraphicFramePr>
        <p:xfrm>
          <a:off x="609600" y="2160588"/>
          <a:ext cx="6348413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27312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narVert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3987898"/>
              </p:ext>
            </p:extLst>
          </p:nvPr>
        </p:nvGraphicFramePr>
        <p:xfrm>
          <a:off x="251521" y="404665"/>
          <a:ext cx="8568951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43608" y="1052736"/>
            <a:ext cx="7848872" cy="3808765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247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4527</TotalTime>
  <Words>359</Words>
  <Application>Microsoft Office PowerPoint</Application>
  <PresentationFormat>Экран (4:3)</PresentationFormat>
  <Paragraphs>70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Arial Unicode MS</vt:lpstr>
      <vt:lpstr>Arial</vt:lpstr>
      <vt:lpstr>Calibri</vt:lpstr>
      <vt:lpstr>Times New Roman</vt:lpstr>
      <vt:lpstr>Trebuchet MS</vt:lpstr>
      <vt:lpstr>Wingdings</vt:lpstr>
      <vt:lpstr>Wingdings 3</vt:lpstr>
      <vt:lpstr>Грань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Типичные ошибки:</vt:lpstr>
      <vt:lpstr>Презентация PowerPoint</vt:lpstr>
      <vt:lpstr>Вывод: из 40 МБДОУ Симферопольского района – высокие баллы по результатам экспертизы РПВ и КПВР в 11 ДОУ, средний уровень – 23 МБДОУ, низкий – 6 МБДОУ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Шаблон презентации</dc:title>
  <dc:creator>Елена</dc:creator>
  <cp:lastModifiedBy>Эмираметова Инна</cp:lastModifiedBy>
  <cp:revision>228</cp:revision>
  <dcterms:created xsi:type="dcterms:W3CDTF">2014-07-06T18:18:01Z</dcterms:created>
  <dcterms:modified xsi:type="dcterms:W3CDTF">2022-10-17T13:37:06Z</dcterms:modified>
</cp:coreProperties>
</file>