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5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81" d="100"/>
          <a:sy n="81" d="100"/>
        </p:scale>
        <p:origin x="72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3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23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51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4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36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2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5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09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35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7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862A4-6293-429C-BECF-C31C6725B4CA}" type="datetimeFigureOut">
              <a:rPr lang="ru-RU" smtClean="0"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1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:\Users\User\Downloads\i (2)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01428" y="-144463"/>
            <a:ext cx="800005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МБДОУ «Детский сад «Флажок»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пгт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Гвардейское»</a:t>
            </a:r>
          </a:p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Симферопольского района РК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9416" y="1929548"/>
            <a:ext cx="10369151" cy="30116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23391" y="1823880"/>
            <a:ext cx="1080119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600" dirty="0">
                <a:latin typeface="Times New Roman" pitchFamily="18" charset="0"/>
                <a:cs typeface="Times New Roman" pitchFamily="18" charset="0"/>
              </a:rPr>
              <a:t>«Методы выявления и оценка результата образовательной музыкальной деятельности».</a:t>
            </a: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Музыкальный руководитель: Сулейманова З.М.</a:t>
            </a: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668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3C5DA50A-B815-407E-ADFC-B639E6652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4C1FB8B-5833-4869-AAED-B944EF0FC5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692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>
            <a:extLst>
              <a:ext uri="{FF2B5EF4-FFF2-40B4-BE49-F238E27FC236}">
                <a16:creationId xmlns:a16="http://schemas.microsoft.com/office/drawing/2014/main" id="{FBC3804A-2A66-480C-8B7C-A16BC4C325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utoShape 2" descr="C:\Users\User\Downloads\i (3)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C:\Users\User\Downloads\i (3).webp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7" descr="C:\Users\User\Downloads\i (3).webp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9" descr="C:\Users\User\Downloads\i (3).webp"/>
          <p:cNvSpPr>
            <a:spLocks noChangeAspect="1" noChangeArrowheads="1"/>
          </p:cNvSpPr>
          <p:nvPr/>
        </p:nvSpPr>
        <p:spPr bwMode="auto">
          <a:xfrm>
            <a:off x="2136775" y="3127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83A326-7B67-490F-B2E9-CF1AAB5D7B19}"/>
              </a:ext>
            </a:extLst>
          </p:cNvPr>
          <p:cNvSpPr txBox="1"/>
          <p:nvPr/>
        </p:nvSpPr>
        <p:spPr>
          <a:xfrm>
            <a:off x="1984375" y="2420888"/>
            <a:ext cx="85122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002060"/>
                </a:solidFill>
                <a:latin typeface="Monotype Corsiva" panose="03010101010201010101" pitchFamily="66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24392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4A96D0-5B2C-4567-9830-7B904FFEE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 descr="https://cdn1.ozone.ru/s3/multimedia-d/c600/6678032593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2" r="17925"/>
          <a:stretch/>
        </p:blipFill>
        <p:spPr bwMode="auto">
          <a:xfrm>
            <a:off x="551384" y="400695"/>
            <a:ext cx="4680520" cy="604867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E7771872-F5F1-4F1A-8532-74885F69F9C3}"/>
              </a:ext>
            </a:extLst>
          </p:cNvPr>
          <p:cNvSpPr/>
          <p:nvPr/>
        </p:nvSpPr>
        <p:spPr>
          <a:xfrm>
            <a:off x="5762364" y="2060848"/>
            <a:ext cx="5871422" cy="22322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AFB632-6B52-4378-A743-E5DA0B45FCCC}"/>
              </a:ext>
            </a:extLst>
          </p:cNvPr>
          <p:cNvSpPr txBox="1"/>
          <p:nvPr/>
        </p:nvSpPr>
        <p:spPr>
          <a:xfrm>
            <a:off x="5906380" y="2246333"/>
            <a:ext cx="57606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rgbClr val="333333"/>
              </a:solidFill>
              <a:latin typeface="Times New Roman"/>
              <a:ea typeface="Times New Roman"/>
            </a:endParaRPr>
          </a:p>
          <a:p>
            <a:pPr algn="ctr"/>
            <a:r>
              <a:rPr lang="ru-RU" sz="3200" b="1" dirty="0">
                <a:solidFill>
                  <a:srgbClr val="333333"/>
                </a:solidFill>
                <a:latin typeface="Times New Roman"/>
                <a:ea typeface="Times New Roman"/>
              </a:rPr>
              <a:t>Федеральная образовательная программа</a:t>
            </a:r>
            <a:endParaRPr lang="ru-RU" sz="32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4437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C8AAEAF6-1285-4A9C-AD27-636657CC5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836712"/>
            <a:ext cx="10945216" cy="54726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531326" y="836712"/>
            <a:ext cx="9505056" cy="566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tabLst>
                <a:tab pos="1043940" algn="l"/>
              </a:tabLst>
            </a:pPr>
            <a:endParaRPr lang="en-US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itchFamily="18" charset="0"/>
              </a:rPr>
              <a:t>Мониторинг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(от англ. </a:t>
            </a:r>
            <a:r>
              <a:rPr lang="ru-RU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monitoring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— слежение, контроль) — это специальная форма наблюдения (слежения) за текущим изменением тех или иных процессов или объектов в пространстве и во времени, осуществляемая на постоянной основе.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Диагностика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(греч. </a:t>
            </a:r>
            <a:r>
              <a:rPr lang="ru-RU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diagnostikos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— способный распознавать) — процесс распознавания и оценки свойств, особенностей и состояний человека.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2510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54A45CF8-96B6-4CF8-B05B-379C22875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95400" y="928462"/>
            <a:ext cx="10585176" cy="4444753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11424" y="1027179"/>
            <a:ext cx="99371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12700" indent="449580" algn="just"/>
            <a:r>
              <a:rPr lang="ru-RU" sz="3000" b="1" dirty="0">
                <a:solidFill>
                  <a:srgbClr val="333333"/>
                </a:solidFill>
                <a:latin typeface="Times New Roman"/>
                <a:ea typeface="Times New Roman"/>
              </a:rPr>
              <a:t>Цель педагогической диагностики - динамика музыкального развития ребёнка и </a:t>
            </a:r>
            <a:r>
              <a:rPr lang="ru-RU" sz="3000" b="1" dirty="0">
                <a:latin typeface="Times New Roman"/>
                <a:ea typeface="Times New Roman"/>
              </a:rPr>
              <a:t>успешность освоения им Программы</a:t>
            </a:r>
            <a:r>
              <a:rPr lang="ru-RU" sz="3000" dirty="0">
                <a:latin typeface="Times New Roman"/>
                <a:ea typeface="Times New Roman"/>
              </a:rPr>
              <a:t>.</a:t>
            </a:r>
          </a:p>
          <a:p>
            <a:pPr marR="12700" algn="just">
              <a:tabLst>
                <a:tab pos="2536190" algn="l"/>
              </a:tabLst>
            </a:pPr>
            <a:r>
              <a:rPr lang="ru-RU" sz="3000" dirty="0">
                <a:latin typeface="Times New Roman"/>
                <a:ea typeface="Times New Roman"/>
              </a:rPr>
              <a:t>          </a:t>
            </a:r>
            <a:r>
              <a:rPr lang="ru-RU" sz="3000" b="1" dirty="0">
                <a:latin typeface="Times New Roman"/>
                <a:ea typeface="Times New Roman"/>
              </a:rPr>
              <a:t>Задачи:</a:t>
            </a:r>
            <a:endParaRPr lang="ru-RU" sz="3000" dirty="0">
              <a:latin typeface="Times New Roman"/>
              <a:ea typeface="Times New Roman"/>
            </a:endParaRPr>
          </a:p>
          <a:p>
            <a:pPr marL="12700" marR="12700" indent="469900" algn="just"/>
            <a:r>
              <a:rPr lang="ru-RU" sz="3000" dirty="0">
                <a:latin typeface="Times New Roman"/>
                <a:ea typeface="Times New Roman"/>
              </a:rPr>
              <a:t>1) </a:t>
            </a:r>
            <a:r>
              <a:rPr lang="ru-RU" sz="3000" b="1" dirty="0">
                <a:latin typeface="Times New Roman"/>
                <a:ea typeface="Times New Roman"/>
              </a:rPr>
              <a:t>индивидуализации образования</a:t>
            </a:r>
            <a:r>
              <a:rPr lang="ru-RU" sz="3000" dirty="0">
                <a:latin typeface="Times New Roman"/>
                <a:ea typeface="Times New Roman"/>
              </a:rPr>
              <a:t> (в том числе поддержки ребёнка, построения его образовательной траектории или профессиональной коррекции особенностей его развития);</a:t>
            </a:r>
          </a:p>
          <a:p>
            <a:pPr marL="12700" indent="469900" algn="just"/>
            <a:r>
              <a:rPr lang="ru-RU" sz="3000" dirty="0">
                <a:latin typeface="Times New Roman"/>
                <a:ea typeface="Times New Roman"/>
              </a:rPr>
              <a:t>2</a:t>
            </a:r>
            <a:r>
              <a:rPr lang="ru-RU" sz="3000" b="1" dirty="0">
                <a:latin typeface="Times New Roman"/>
                <a:ea typeface="Times New Roman"/>
              </a:rPr>
              <a:t>)   оптимизации работы с группой </a:t>
            </a:r>
            <a:r>
              <a:rPr lang="ru-RU" sz="3000" b="1" dirty="0">
                <a:solidFill>
                  <a:srgbClr val="333333"/>
                </a:solidFill>
                <a:latin typeface="Times New Roman"/>
                <a:ea typeface="Times New Roman"/>
              </a:rPr>
              <a:t>детей.</a:t>
            </a:r>
            <a:endParaRPr lang="ru-RU" sz="3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5529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8A36CD9-7E06-416E-8062-060C746AC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911424" y="1065178"/>
            <a:ext cx="10153128" cy="4596069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343472" y="1065178"/>
            <a:ext cx="9289032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ru-RU" sz="3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Методы</a:t>
            </a:r>
            <a:r>
              <a:rPr lang="ru-RU" sz="30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15000"/>
              </a:lnSpc>
            </a:pPr>
            <a:endParaRPr lang="ru-RU" sz="30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r>
              <a:rPr lang="ru-RU" sz="3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Наблюдение</a:t>
            </a:r>
            <a:r>
              <a:rPr lang="ru-RU" sz="3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30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endParaRPr lang="ru-RU" sz="30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r>
              <a:rPr lang="ru-RU" sz="3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Анализ продуктов музыкальной деятельности</a:t>
            </a:r>
            <a:r>
              <a:rPr lang="ru-RU" sz="3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tabLst>
                <a:tab pos="457200" algn="l"/>
              </a:tabLst>
            </a:pPr>
            <a:endParaRPr lang="ru-RU" sz="30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r>
              <a:rPr lang="ru-RU" sz="3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Беседа с детьми</a:t>
            </a:r>
            <a:r>
              <a:rPr lang="ru-RU" sz="3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</a:p>
          <a:p>
            <a:pPr marL="342900" indent="-342900">
              <a:tabLst>
                <a:tab pos="457200" algn="l"/>
              </a:tabLst>
            </a:pPr>
            <a:endParaRPr lang="ru-RU" sz="3000" b="1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342900" indent="-342900">
              <a:tabLst>
                <a:tab pos="457200" algn="l"/>
              </a:tabLst>
            </a:pPr>
            <a:r>
              <a:rPr lang="ru-RU" sz="30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Анализ специальных диагностических ситуаций</a:t>
            </a:r>
            <a:r>
              <a:rPr lang="ru-RU" sz="30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72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3C5DA50A-B815-407E-ADFC-B639E6652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875420" y="1196752"/>
            <a:ext cx="10441160" cy="415376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</a:pP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Карта развития ребёнка</a:t>
            </a:r>
          </a:p>
          <a:p>
            <a:pPr>
              <a:lnSpc>
                <a:spcPct val="115000"/>
              </a:lnSpc>
            </a:pP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Диаграмма</a:t>
            </a:r>
          </a:p>
          <a:p>
            <a:pPr>
              <a:lnSpc>
                <a:spcPct val="115000"/>
              </a:lnSpc>
            </a:pP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Портфолио</a:t>
            </a:r>
          </a:p>
          <a:p>
            <a:pPr>
              <a:lnSpc>
                <a:spcPct val="115000"/>
              </a:lnSpc>
            </a:pP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Дневник</a:t>
            </a:r>
          </a:p>
          <a:p>
            <a:pPr>
              <a:lnSpc>
                <a:spcPct val="115000"/>
              </a:lnSpc>
            </a:pPr>
            <a:r>
              <a:rPr lang="ru-RU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Таблица </a:t>
            </a:r>
            <a:r>
              <a:rPr lang="en-US" sz="4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Excel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20034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991064" y="1225824"/>
            <a:ext cx="10217503" cy="4291407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847528" y="1561242"/>
            <a:ext cx="8008154" cy="4213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3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Оценка диагностики</a:t>
            </a:r>
            <a:endParaRPr lang="ru-RU" sz="3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3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endParaRPr lang="ru-RU" sz="3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3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Сформирован</a:t>
            </a:r>
          </a:p>
          <a:p>
            <a:pPr>
              <a:lnSpc>
                <a:spcPct val="115000"/>
              </a:lnSpc>
            </a:pPr>
            <a:r>
              <a:rPr lang="ru-RU" sz="3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Частично сформирован</a:t>
            </a:r>
          </a:p>
          <a:p>
            <a:pPr>
              <a:lnSpc>
                <a:spcPct val="115000"/>
              </a:lnSpc>
            </a:pPr>
            <a:r>
              <a:rPr lang="ru-RU" sz="3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Не сформирован</a:t>
            </a: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9392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8CE1E9C5-9EAC-4097-9976-C8FA5AB72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1019436" y="908720"/>
            <a:ext cx="10153128" cy="518457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27448" y="976446"/>
            <a:ext cx="9865096" cy="4196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Критерии диагностики  музыкальной  деятельности по возрастным группам.</a:t>
            </a:r>
            <a:endParaRPr lang="ru-RU" sz="26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en-US" sz="2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ru-RU" sz="2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Младшая группа </a:t>
            </a: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(5) - Слушание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	           </a:t>
            </a:r>
            <a:r>
              <a:rPr lang="en-US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</a:t>
            </a: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- Пение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- Песенное творчество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- Музыкально-ритмические движения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- Игра на детских музыкальных инструментах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Средняя группа  </a:t>
            </a: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(6) 5- Развитие танцевально-игрового творчества</a:t>
            </a:r>
          </a:p>
        </p:txBody>
      </p:sp>
    </p:spTree>
    <p:extLst>
      <p:ext uri="{BB962C8B-B14F-4D97-AF65-F5344CB8AC3E}">
        <p14:creationId xmlns:p14="http://schemas.microsoft.com/office/powerpoint/2010/main" val="478458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D2AE087-CB52-41A7-8FAC-E0D2654F1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839416" y="1180728"/>
            <a:ext cx="10513168" cy="50446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27448" y="1480674"/>
            <a:ext cx="9937104" cy="4196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Старшая группа</a:t>
            </a: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(6) </a:t>
            </a:r>
          </a:p>
          <a:p>
            <a:pPr algn="just"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5 - Музыкально-игровое и танцевальное творчество.</a:t>
            </a: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endParaRPr lang="en-US" sz="2600" b="1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tabLst>
                <a:tab pos="1043940" algn="l"/>
              </a:tabLst>
            </a:pPr>
            <a:r>
              <a:rPr lang="ru-RU" sz="2600" b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Подготовительная группа </a:t>
            </a: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(7)</a:t>
            </a:r>
          </a:p>
          <a:p>
            <a:pPr algn="just">
              <a:lnSpc>
                <a:spcPct val="115000"/>
              </a:lnSpc>
              <a:tabLst>
                <a:tab pos="1043940" algn="l"/>
              </a:tabLst>
            </a:pPr>
            <a:r>
              <a:rPr lang="ru-RU" sz="2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7 -  Педагог активизирует использование песен, музыкально-ритмических движений, игру на музыкальных инструментах, музыкально-театрализованную деятельность в повседневной жизни и различных видах досуговой деятельности для реализации музыкально-творческих способностей ребёнка.</a:t>
            </a:r>
          </a:p>
        </p:txBody>
      </p:sp>
    </p:spTree>
    <p:extLst>
      <p:ext uri="{BB962C8B-B14F-4D97-AF65-F5344CB8AC3E}">
        <p14:creationId xmlns:p14="http://schemas.microsoft.com/office/powerpoint/2010/main" val="3564567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290</Words>
  <Application>Microsoft Office PowerPoint</Application>
  <PresentationFormat>Широкоэкранный</PresentationFormat>
  <Paragraphs>57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Monotype Corsiva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admin</cp:lastModifiedBy>
  <cp:revision>7</cp:revision>
  <dcterms:created xsi:type="dcterms:W3CDTF">2024-04-12T18:43:29Z</dcterms:created>
  <dcterms:modified xsi:type="dcterms:W3CDTF">2024-04-22T05:49:29Z</dcterms:modified>
</cp:coreProperties>
</file>