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256" r:id="rId2"/>
    <p:sldId id="257" r:id="rId3"/>
    <p:sldId id="258" r:id="rId4"/>
    <p:sldId id="259" r:id="rId5"/>
    <p:sldId id="264" r:id="rId6"/>
    <p:sldId id="260" r:id="rId7"/>
    <p:sldId id="263" r:id="rId8"/>
    <p:sldId id="261"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799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184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532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705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951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150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289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438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434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61015F-7CC6-4D0A-9D87-873EA4C304CC}"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599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510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390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294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057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C68B11-C5A8-448C-8CE9-B1A273C79CFC}"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946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16CA0-919D-4A49-9C8A-62FDFB3A5183}"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06230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0298CD5-6C1E-4009-B41F-6DF62E31D3BE}" type="datetimeFigureOut">
              <a:rPr lang="en-US" smtClean="0"/>
              <a:pPr/>
              <a:t>12/14/2022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0207600"/>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fincult.info/entertainment/game/tayna-poteryannoy-kopilki/" TargetMode="External"/><Relationship Id="rId7" Type="http://schemas.openxmlformats.org/officeDocument/2006/relationships/image" Target="../media/image4.jpeg"/><Relationship Id="rId2" Type="http://schemas.openxmlformats.org/officeDocument/2006/relationships/hyperlink" Target="https://doligra.ru/stepuspeh" TargetMode="External"/><Relationship Id="rId1" Type="http://schemas.openxmlformats.org/officeDocument/2006/relationships/slideLayout" Target="../slideLayouts/slideLayout3.xml"/><Relationship Id="rId6" Type="http://schemas.openxmlformats.org/officeDocument/2006/relationships/hyperlink" Target="https://fincult.info/entertainment/game/kosmicheski_detektiv/" TargetMode="External"/><Relationship Id="rId5" Type="http://schemas.openxmlformats.org/officeDocument/2006/relationships/hyperlink" Target="https://vbudushee.ru/library/delovaya-igra-finansovyy-teatr/" TargetMode="External"/><Relationship Id="rId4" Type="http://schemas.openxmlformats.org/officeDocument/2006/relationships/hyperlink" Target="https://vbudushee.ru/library/kurs-yunyy-finansis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1" y="685799"/>
            <a:ext cx="8402123" cy="3507260"/>
          </a:xfrm>
        </p:spPr>
        <p:txBody>
          <a:bodyPr>
            <a:noAutofit/>
          </a:bodyPr>
          <a:lstStyle/>
          <a:p>
            <a:pPr algn="ctr"/>
            <a:r>
              <a:rPr lang="ru-RU" sz="3200" b="1" dirty="0" smtClean="0"/>
              <a:t>Информационно-коммуникационные </a:t>
            </a:r>
            <a:r>
              <a:rPr lang="ru-RU" sz="3200" b="1" dirty="0"/>
              <a:t>технологии в формировании первичных представлений по финансовой грамотности в образовательной деятельности старших </a:t>
            </a:r>
            <a:r>
              <a:rPr lang="ru-RU" sz="3200" b="1" dirty="0" smtClean="0"/>
              <a:t>дошкольников.</a:t>
            </a:r>
            <a:r>
              <a:rPr lang="ru-RU" sz="3200" dirty="0"/>
              <a:t/>
            </a:r>
            <a:br>
              <a:rPr lang="ru-RU" sz="3200" dirty="0"/>
            </a:br>
            <a:endParaRPr lang="ru-RU" sz="3200" dirty="0"/>
          </a:p>
        </p:txBody>
      </p:sp>
      <p:sp>
        <p:nvSpPr>
          <p:cNvPr id="3" name="Подзаголовок 2"/>
          <p:cNvSpPr>
            <a:spLocks noGrp="1"/>
          </p:cNvSpPr>
          <p:nvPr>
            <p:ph type="subTitle" idx="1"/>
          </p:nvPr>
        </p:nvSpPr>
        <p:spPr>
          <a:xfrm>
            <a:off x="684212" y="4827373"/>
            <a:ext cx="6400800" cy="963827"/>
          </a:xfrm>
        </p:spPr>
        <p:txBody>
          <a:bodyPr>
            <a:normAutofit fontScale="70000" lnSpcReduction="20000"/>
          </a:bodyPr>
          <a:lstStyle/>
          <a:p>
            <a:r>
              <a:rPr lang="ru-RU" sz="3200" b="1" dirty="0" smtClean="0">
                <a:solidFill>
                  <a:schemeClr val="tx1">
                    <a:lumMod val="95000"/>
                  </a:schemeClr>
                </a:solidFill>
              </a:rPr>
              <a:t>Интерактивная консультация для воспитателей старших групп МБДОУ Симферопольского района</a:t>
            </a:r>
            <a:endParaRPr lang="ru-RU" sz="3200" b="1" dirty="0">
              <a:solidFill>
                <a:schemeClr val="tx1">
                  <a:lumMod val="95000"/>
                </a:schemeClr>
              </a:solidFill>
            </a:endParaRPr>
          </a:p>
        </p:txBody>
      </p:sp>
    </p:spTree>
    <p:extLst>
      <p:ext uri="{BB962C8B-B14F-4D97-AF65-F5344CB8AC3E}">
        <p14:creationId xmlns:p14="http://schemas.microsoft.com/office/powerpoint/2010/main" val="89007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89470"/>
            <a:ext cx="11244178" cy="659027"/>
          </a:xfrm>
        </p:spPr>
        <p:txBody>
          <a:bodyPr>
            <a:normAutofit/>
          </a:bodyPr>
          <a:lstStyle/>
          <a:p>
            <a:pPr algn="ctr"/>
            <a:r>
              <a:rPr lang="ru-RU" sz="2800" b="1" dirty="0">
                <a:solidFill>
                  <a:schemeClr val="accent1">
                    <a:lumMod val="60000"/>
                    <a:lumOff val="40000"/>
                  </a:schemeClr>
                </a:solidFill>
              </a:rPr>
              <a:t>Образовательный веб-</a:t>
            </a:r>
            <a:r>
              <a:rPr lang="ru-RU" sz="2800" b="1" dirty="0" err="1">
                <a:solidFill>
                  <a:schemeClr val="accent1">
                    <a:lumMod val="60000"/>
                    <a:lumOff val="40000"/>
                  </a:schemeClr>
                </a:solidFill>
              </a:rPr>
              <a:t>квест</a:t>
            </a:r>
            <a:r>
              <a:rPr lang="ru-RU" sz="2800" b="1" dirty="0">
                <a:solidFill>
                  <a:schemeClr val="accent1">
                    <a:lumMod val="60000"/>
                    <a:lumOff val="40000"/>
                  </a:schemeClr>
                </a:solidFill>
              </a:rPr>
              <a:t> (интернет-проект)</a:t>
            </a:r>
            <a:r>
              <a:rPr lang="ru-RU" sz="2800" dirty="0">
                <a:solidFill>
                  <a:schemeClr val="accent1">
                    <a:lumMod val="60000"/>
                    <a:lumOff val="40000"/>
                  </a:schemeClr>
                </a:solidFill>
              </a:rPr>
              <a:t> </a:t>
            </a:r>
            <a:endParaRPr lang="ru-RU" sz="2800" dirty="0">
              <a:solidFill>
                <a:schemeClr val="accent1">
                  <a:lumMod val="60000"/>
                  <a:lumOff val="40000"/>
                </a:schemeClr>
              </a:solidFill>
            </a:endParaRPr>
          </a:p>
        </p:txBody>
      </p:sp>
      <p:sp>
        <p:nvSpPr>
          <p:cNvPr id="3" name="Текст 2"/>
          <p:cNvSpPr>
            <a:spLocks noGrp="1"/>
          </p:cNvSpPr>
          <p:nvPr>
            <p:ph type="body" idx="1"/>
          </p:nvPr>
        </p:nvSpPr>
        <p:spPr>
          <a:xfrm>
            <a:off x="167781" y="848497"/>
            <a:ext cx="3590487" cy="5651157"/>
          </a:xfrm>
        </p:spPr>
        <p:txBody>
          <a:bodyPr>
            <a:normAutofit lnSpcReduction="10000"/>
          </a:bodyPr>
          <a:lstStyle/>
          <a:p>
            <a:endParaRPr lang="ru-RU" dirty="0" smtClean="0"/>
          </a:p>
          <a:p>
            <a:r>
              <a:rPr lang="ru-RU" dirty="0" smtClean="0"/>
              <a:t>Это </a:t>
            </a:r>
            <a:r>
              <a:rPr lang="ru-RU" dirty="0"/>
              <a:t>созданный педагогом сайт в Интернете, который содержит проблемное задание с элементами ролевой игры. Для выполнения задания требуются ресурсы Интернета. Разрабатываются такие веб-</a:t>
            </a:r>
            <a:r>
              <a:rPr lang="ru-RU" dirty="0" err="1"/>
              <a:t>квесты</a:t>
            </a:r>
            <a:r>
              <a:rPr lang="ru-RU" dirty="0"/>
              <a:t> для максимальной интеграции Интернета в образовательную деятельность. В процессе прохождения веб-</a:t>
            </a:r>
            <a:r>
              <a:rPr lang="ru-RU" dirty="0" err="1"/>
              <a:t>квеста</a:t>
            </a:r>
            <a:r>
              <a:rPr lang="ru-RU" dirty="0"/>
              <a:t> дети и родители смогут проверить свои знания в области экономики и финансов путём выполнения заданий различных типов.</a:t>
            </a:r>
          </a:p>
          <a:p>
            <a:endParaRPr lang="ru-RU" dirty="0"/>
          </a:p>
        </p:txBody>
      </p:sp>
      <p:pic>
        <p:nvPicPr>
          <p:cNvPr id="4" name="Рисунок 3"/>
          <p:cNvPicPr>
            <a:picLocks noChangeAspect="1"/>
          </p:cNvPicPr>
          <p:nvPr/>
        </p:nvPicPr>
        <p:blipFill>
          <a:blip r:embed="rId2"/>
          <a:stretch>
            <a:fillRect/>
          </a:stretch>
        </p:blipFill>
        <p:spPr>
          <a:xfrm>
            <a:off x="3903538" y="1241571"/>
            <a:ext cx="7832659" cy="4934437"/>
          </a:xfrm>
          <a:prstGeom prst="rect">
            <a:avLst/>
          </a:prstGeom>
        </p:spPr>
      </p:pic>
    </p:spTree>
    <p:extLst>
      <p:ext uri="{BB962C8B-B14F-4D97-AF65-F5344CB8AC3E}">
        <p14:creationId xmlns:p14="http://schemas.microsoft.com/office/powerpoint/2010/main" val="19157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68842" y="345988"/>
            <a:ext cx="7694141" cy="5770606"/>
          </a:xfrm>
          <a:prstGeom prst="rect">
            <a:avLst/>
          </a:prstGeom>
        </p:spPr>
      </p:pic>
    </p:spTree>
    <p:extLst>
      <p:ext uri="{BB962C8B-B14F-4D97-AF65-F5344CB8AC3E}">
        <p14:creationId xmlns:p14="http://schemas.microsoft.com/office/powerpoint/2010/main" val="90665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378942" y="230188"/>
            <a:ext cx="6993924" cy="2360612"/>
          </a:xfrm>
        </p:spPr>
        <p:txBody>
          <a:bodyPr>
            <a:normAutofit/>
          </a:bodyPr>
          <a:lstStyle/>
          <a:p>
            <a:r>
              <a:rPr lang="ru-RU" sz="2400" b="1" dirty="0"/>
              <a:t>НОД с использованием ИКТ может быть:</a:t>
            </a:r>
            <a:r>
              <a:rPr lang="ru-RU" sz="2400" dirty="0"/>
              <a:t/>
            </a:r>
            <a:br>
              <a:rPr lang="ru-RU" sz="2400" dirty="0"/>
            </a:br>
            <a:r>
              <a:rPr lang="ru-RU" sz="2400" dirty="0"/>
              <a:t>- фронтальной;</a:t>
            </a:r>
            <a:br>
              <a:rPr lang="ru-RU" sz="2400" dirty="0"/>
            </a:br>
            <a:r>
              <a:rPr lang="ru-RU" sz="2400" dirty="0"/>
              <a:t> - индивидуальной;</a:t>
            </a:r>
            <a:br>
              <a:rPr lang="ru-RU" sz="2400" dirty="0"/>
            </a:br>
            <a:r>
              <a:rPr lang="ru-RU" sz="2400" dirty="0"/>
              <a:t>- групповой.</a:t>
            </a:r>
            <a:br>
              <a:rPr lang="ru-RU" sz="2400" dirty="0"/>
            </a:br>
            <a:endParaRPr lang="ru-RU" sz="2400" dirty="0"/>
          </a:p>
        </p:txBody>
      </p:sp>
      <p:sp>
        <p:nvSpPr>
          <p:cNvPr id="6" name="Текст 5"/>
          <p:cNvSpPr>
            <a:spLocks noGrp="1"/>
          </p:cNvSpPr>
          <p:nvPr>
            <p:ph type="body" sz="half" idx="4294967295"/>
          </p:nvPr>
        </p:nvSpPr>
        <p:spPr>
          <a:xfrm>
            <a:off x="6170613" y="963827"/>
            <a:ext cx="6021387" cy="5470311"/>
          </a:xfrm>
        </p:spPr>
        <p:txBody>
          <a:bodyPr>
            <a:normAutofit fontScale="85000" lnSpcReduction="20000"/>
          </a:bodyPr>
          <a:lstStyle/>
          <a:p>
            <a:r>
              <a:rPr lang="ru-RU" sz="1900" b="1" dirty="0">
                <a:solidFill>
                  <a:schemeClr val="bg1"/>
                </a:solidFill>
              </a:rPr>
              <a:t>ИКТ имеют ряд преимуществ:</a:t>
            </a:r>
          </a:p>
          <a:p>
            <a:r>
              <a:rPr lang="ru-RU" sz="1900" b="1" dirty="0" smtClean="0">
                <a:solidFill>
                  <a:schemeClr val="tx1"/>
                </a:solidFill>
              </a:rPr>
              <a:t>- практика показывает, что предъявление информации на экране компьютера в игровой форме вызывает у детей огромный интерес;</a:t>
            </a:r>
          </a:p>
          <a:p>
            <a:r>
              <a:rPr lang="ru-RU" sz="1900" b="1" dirty="0" smtClean="0">
                <a:solidFill>
                  <a:schemeClr val="tx1"/>
                </a:solidFill>
              </a:rPr>
              <a:t>- </a:t>
            </a:r>
            <a:r>
              <a:rPr lang="ru-RU" sz="1900" b="1" dirty="0">
                <a:solidFill>
                  <a:schemeClr val="tx1"/>
                </a:solidFill>
              </a:rPr>
              <a:t>информационные технологии обеспечивают личностно-ориентированный подход;</a:t>
            </a:r>
          </a:p>
          <a:p>
            <a:r>
              <a:rPr lang="ru-RU" sz="1900" b="1" dirty="0">
                <a:solidFill>
                  <a:schemeClr val="tx1"/>
                </a:solidFill>
              </a:rPr>
              <a:t>- возможности компьютера позволяют увеличить объём предлагаемого для ознакомления материала.</a:t>
            </a:r>
          </a:p>
          <a:p>
            <a:r>
              <a:rPr lang="ru-RU" sz="1900" b="1" dirty="0">
                <a:solidFill>
                  <a:schemeClr val="tx1"/>
                </a:solidFill>
              </a:rPr>
              <a:t> -  ИКТ несет в себе образный тип информации, понятный дошкольникам;</a:t>
            </a:r>
          </a:p>
          <a:p>
            <a:r>
              <a:rPr lang="ru-RU" sz="1900" b="1" dirty="0">
                <a:solidFill>
                  <a:schemeClr val="tx1"/>
                </a:solidFill>
              </a:rPr>
              <a:t> - движения, звук, мультипликация надолго привлекает внимание ребенка;</a:t>
            </a:r>
          </a:p>
          <a:p>
            <a:r>
              <a:rPr lang="ru-RU" sz="1900" b="1" dirty="0">
                <a:solidFill>
                  <a:schemeClr val="tx1"/>
                </a:solidFill>
              </a:rPr>
              <a:t> - проблемные задачи, поощрение ребенка при их правильном решении самим компьютером являются стимулом познавательной активности детей;</a:t>
            </a:r>
          </a:p>
          <a:p>
            <a:r>
              <a:rPr lang="ru-RU" sz="1900" b="1" dirty="0">
                <a:solidFill>
                  <a:schemeClr val="tx1"/>
                </a:solidFill>
              </a:rPr>
              <a:t> - ребенок сам регулирует темп и количество решаемых игровых обучающих задач;</a:t>
            </a:r>
          </a:p>
          <a:p>
            <a:r>
              <a:rPr lang="ru-RU" sz="1900" b="1" dirty="0">
                <a:solidFill>
                  <a:schemeClr val="tx1"/>
                </a:solidFill>
              </a:rPr>
              <a:t> - в процессе своей деятельности за компьютером дошкольник приобретает уверенность в себе, у него повышается самооценка.</a:t>
            </a:r>
          </a:p>
          <a:p>
            <a:endParaRPr lang="ru-RU" dirty="0"/>
          </a:p>
        </p:txBody>
      </p:sp>
      <p:sp>
        <p:nvSpPr>
          <p:cNvPr id="7" name="Прямоугольник 6"/>
          <p:cNvSpPr/>
          <p:nvPr/>
        </p:nvSpPr>
        <p:spPr>
          <a:xfrm>
            <a:off x="164757" y="1433582"/>
            <a:ext cx="5239265" cy="5016758"/>
          </a:xfrm>
          <a:prstGeom prst="rect">
            <a:avLst/>
          </a:prstGeom>
        </p:spPr>
        <p:txBody>
          <a:bodyPr wrap="square">
            <a:spAutoFit/>
          </a:bodyPr>
          <a:lstStyle/>
          <a:p>
            <a:pPr indent="450215">
              <a:lnSpc>
                <a:spcPts val="1575"/>
              </a:lnSpc>
              <a:spcAft>
                <a:spcPts val="0"/>
              </a:spcAft>
            </a:pPr>
            <a:endParaRPr lang="ru-RU" b="1"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75"/>
              </a:lnSpc>
              <a:spcAft>
                <a:spcPts val="0"/>
              </a:spcAft>
            </a:pPr>
            <a:endParaRPr lang="ru-RU"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75"/>
              </a:lnSpc>
              <a:spcAft>
                <a:spcPts val="0"/>
              </a:spcAft>
            </a:pPr>
            <a:endParaRPr lang="ru-RU" b="1"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75"/>
              </a:lnSpc>
              <a:spcAft>
                <a:spcPts val="0"/>
              </a:spcAft>
            </a:pPr>
            <a:r>
              <a:rPr lang="ru-RU" b="1"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Требования СП:</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-при использовании компьютера на занятиях с детьми 5–7 лет необходимо проводить в течение дня не более одного такого занятия. Возможно их применение не более трех раз в неделю в дни большей работоспособности: во вторник, в среду и в четверг.</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-после завершения занятия с детьми проводится гимнастика для глаз.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-продолжительность непрерывной работы за компьютером на развивающих занятиях в виде игры: для детей 5 лет должна не превышать 10 минут, а для детей 6–7 лет 15 минут.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-положение экрана видеомонитора должно соответствовать уровню глаз или быть немного ниже, но находится на расстоянии не ближе 50 см.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-ребенок, который носит очки, должен работать за компьютером в них.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ts val="1575"/>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-на занятиях детей с компьютером  обязательно должен присутствовать воспитатель.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46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56519"/>
            <a:ext cx="8534401" cy="947351"/>
          </a:xfrm>
        </p:spPr>
        <p:txBody>
          <a:bodyPr>
            <a:noAutofit/>
          </a:bodyPr>
          <a:lstStyle/>
          <a:p>
            <a:pPr algn="ctr"/>
            <a:r>
              <a:rPr lang="ru-RU" sz="2000" b="1" dirty="0"/>
              <a:t>Одно из актуальных направлений внедрения ИКТ в образовательный процесс ДОО – </a:t>
            </a:r>
            <a:r>
              <a:rPr lang="ru-RU" sz="2000" b="1" dirty="0">
                <a:solidFill>
                  <a:schemeClr val="accent1">
                    <a:lumMod val="60000"/>
                    <a:lumOff val="40000"/>
                  </a:schemeClr>
                </a:solidFill>
              </a:rPr>
              <a:t>мультимедийные презентационные технологии. </a:t>
            </a:r>
            <a:endParaRPr lang="ru-RU" sz="2000" b="1" dirty="0">
              <a:solidFill>
                <a:schemeClr val="accent1">
                  <a:lumMod val="60000"/>
                  <a:lumOff val="40000"/>
                </a:schemeClr>
              </a:solidFill>
            </a:endParaRPr>
          </a:p>
        </p:txBody>
      </p:sp>
      <p:sp>
        <p:nvSpPr>
          <p:cNvPr id="3" name="Текст 2"/>
          <p:cNvSpPr>
            <a:spLocks noGrp="1"/>
          </p:cNvSpPr>
          <p:nvPr>
            <p:ph type="body" idx="1"/>
          </p:nvPr>
        </p:nvSpPr>
        <p:spPr>
          <a:xfrm>
            <a:off x="198182" y="1293340"/>
            <a:ext cx="4406770" cy="5329881"/>
          </a:xfrm>
        </p:spPr>
        <p:txBody>
          <a:bodyPr>
            <a:normAutofit fontScale="92500" lnSpcReduction="10000"/>
          </a:bodyPr>
          <a:lstStyle/>
          <a:p>
            <a:r>
              <a:rPr lang="ru-RU" dirty="0"/>
              <a:t>В работе по формированию ОФГ используются в основном экскурсии на экономические объекты (заводы, магазины, хозяйства, шахты, биржи, банки) и культурно-художественные (музеи, учебные заведения). </a:t>
            </a:r>
            <a:endParaRPr lang="ru-RU" dirty="0" smtClean="0"/>
          </a:p>
          <a:p>
            <a:r>
              <a:rPr lang="ru-RU" dirty="0"/>
              <a:t>Провести экскурсию можно разными способами: </a:t>
            </a:r>
            <a:endParaRPr lang="ru-RU" dirty="0" smtClean="0"/>
          </a:p>
          <a:p>
            <a:pPr marL="285750" indent="-285750">
              <a:buFontTx/>
              <a:buChar char="-"/>
            </a:pPr>
            <a:r>
              <a:rPr lang="ru-RU" b="1" dirty="0" err="1" smtClean="0"/>
              <a:t>фотопутешествие</a:t>
            </a:r>
            <a:r>
              <a:rPr lang="ru-RU" b="1" dirty="0" smtClean="0"/>
              <a:t> </a:t>
            </a:r>
            <a:r>
              <a:rPr lang="ru-RU" dirty="0"/>
              <a:t>(с каким-либо героем); </a:t>
            </a:r>
            <a:endParaRPr lang="ru-RU" dirty="0" smtClean="0"/>
          </a:p>
          <a:p>
            <a:pPr marL="285750" indent="-285750">
              <a:buFontTx/>
              <a:buChar char="-"/>
            </a:pPr>
            <a:r>
              <a:rPr lang="ru-RU" b="1" dirty="0"/>
              <a:t>в</a:t>
            </a:r>
            <a:r>
              <a:rPr lang="ru-RU" b="1" dirty="0" smtClean="0"/>
              <a:t>иртуальный гость </a:t>
            </a:r>
            <a:r>
              <a:rPr lang="ru-RU" dirty="0" smtClean="0"/>
              <a:t>(родитель, представить общественности, представитель предприятия и др.)</a:t>
            </a:r>
            <a:endParaRPr lang="ru-RU" dirty="0"/>
          </a:p>
          <a:p>
            <a:r>
              <a:rPr lang="ru-RU" b="1" dirty="0"/>
              <a:t>- </a:t>
            </a:r>
            <a:r>
              <a:rPr lang="ru-RU" b="1" dirty="0" err="1"/>
              <a:t>видеоэкскурсия</a:t>
            </a:r>
            <a:r>
              <a:rPr lang="ru-RU" dirty="0"/>
              <a:t>, проводимая ребёнком, членами его семьи (комментарии); </a:t>
            </a:r>
          </a:p>
          <a:p>
            <a:r>
              <a:rPr lang="ru-RU" dirty="0"/>
              <a:t>- </a:t>
            </a:r>
            <a:r>
              <a:rPr lang="ru-RU" b="1" dirty="0" err="1"/>
              <a:t>видеопутешествие</a:t>
            </a:r>
            <a:r>
              <a:rPr lang="ru-RU" dirty="0"/>
              <a:t> (какой-либо семьи). </a:t>
            </a:r>
            <a:endParaRPr lang="ru-RU" dirty="0"/>
          </a:p>
        </p:txBody>
      </p:sp>
      <p:pic>
        <p:nvPicPr>
          <p:cNvPr id="5" name="Рисунок 4"/>
          <p:cNvPicPr>
            <a:picLocks noChangeAspect="1"/>
          </p:cNvPicPr>
          <p:nvPr/>
        </p:nvPicPr>
        <p:blipFill>
          <a:blip r:embed="rId2"/>
          <a:stretch>
            <a:fillRect/>
          </a:stretch>
        </p:blipFill>
        <p:spPr>
          <a:xfrm>
            <a:off x="4550031" y="1739213"/>
            <a:ext cx="7320694" cy="4117890"/>
          </a:xfrm>
          <a:prstGeom prst="rect">
            <a:avLst/>
          </a:prstGeom>
        </p:spPr>
      </p:pic>
    </p:spTree>
    <p:extLst>
      <p:ext uri="{BB962C8B-B14F-4D97-AF65-F5344CB8AC3E}">
        <p14:creationId xmlns:p14="http://schemas.microsoft.com/office/powerpoint/2010/main" val="7968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15330"/>
            <a:ext cx="8534401" cy="856735"/>
          </a:xfrm>
        </p:spPr>
        <p:txBody>
          <a:bodyPr>
            <a:normAutofit fontScale="90000"/>
          </a:bodyPr>
          <a:lstStyle/>
          <a:p>
            <a:pPr algn="ctr"/>
            <a:r>
              <a:rPr lang="ru-RU" sz="3100" b="1" dirty="0">
                <a:solidFill>
                  <a:schemeClr val="accent1">
                    <a:lumMod val="60000"/>
                    <a:lumOff val="40000"/>
                  </a:schemeClr>
                </a:solidFill>
              </a:rPr>
              <a:t>Фильмы познавательного содержания и мультфильмы</a:t>
            </a:r>
            <a:r>
              <a:rPr lang="ru-RU" b="1" dirty="0"/>
              <a:t>.</a:t>
            </a:r>
            <a:endParaRPr lang="ru-RU" dirty="0"/>
          </a:p>
        </p:txBody>
      </p:sp>
      <p:sp>
        <p:nvSpPr>
          <p:cNvPr id="3" name="Текст 2"/>
          <p:cNvSpPr>
            <a:spLocks noGrp="1"/>
          </p:cNvSpPr>
          <p:nvPr>
            <p:ph type="body" idx="1"/>
          </p:nvPr>
        </p:nvSpPr>
        <p:spPr>
          <a:xfrm>
            <a:off x="684213" y="1087395"/>
            <a:ext cx="3813646" cy="5544064"/>
          </a:xfrm>
        </p:spPr>
        <p:txBody>
          <a:bodyPr/>
          <a:lstStyle/>
          <a:p>
            <a:r>
              <a:rPr lang="ru-RU" b="1" dirty="0"/>
              <a:t>Предлагаем вам небольшую подборку, которая поможет ребёнку окунуться в мир финансов.</a:t>
            </a:r>
            <a:endParaRPr lang="ru-RU" dirty="0"/>
          </a:p>
          <a:p>
            <a:r>
              <a:rPr lang="ru-RU" b="1" dirty="0"/>
              <a:t>«</a:t>
            </a:r>
            <a:r>
              <a:rPr lang="ru-RU" b="1" dirty="0" err="1"/>
              <a:t>Смешарики</a:t>
            </a:r>
            <a:r>
              <a:rPr lang="ru-RU" b="1" dirty="0"/>
              <a:t>. Азбука финансовой грамотности» </a:t>
            </a:r>
            <a:r>
              <a:rPr lang="ru-RU" dirty="0"/>
              <a:t>...</a:t>
            </a:r>
          </a:p>
          <a:p>
            <a:r>
              <a:rPr lang="ru-RU" b="1" dirty="0"/>
              <a:t>«Богатый бобрёнок» </a:t>
            </a:r>
            <a:r>
              <a:rPr lang="ru-RU" dirty="0"/>
              <a:t>Интерактивный </a:t>
            </a:r>
            <a:r>
              <a:rPr lang="ru-RU" b="1" dirty="0"/>
              <a:t>мультфильм</a:t>
            </a:r>
            <a:r>
              <a:rPr lang="ru-RU" dirty="0"/>
              <a:t> также создан при поддержке Минфина. ...</a:t>
            </a:r>
          </a:p>
          <a:p>
            <a:r>
              <a:rPr lang="ru-RU" b="1" dirty="0"/>
              <a:t>«Азбука денег. Уроки тётушки Совы»</a:t>
            </a:r>
            <a:r>
              <a:rPr lang="ru-RU" dirty="0"/>
              <a:t> ...</a:t>
            </a:r>
          </a:p>
          <a:p>
            <a:r>
              <a:rPr lang="ru-RU" b="1" dirty="0"/>
              <a:t>«</a:t>
            </a:r>
            <a:r>
              <a:rPr lang="ru-RU" b="1" dirty="0" err="1"/>
              <a:t>Фиксики</a:t>
            </a:r>
            <a:r>
              <a:rPr lang="ru-RU" b="1" dirty="0"/>
              <a:t>»</a:t>
            </a:r>
            <a:r>
              <a:rPr lang="ru-RU" dirty="0"/>
              <a:t> ...</a:t>
            </a:r>
          </a:p>
          <a:p>
            <a:r>
              <a:rPr lang="ru-RU" b="1" dirty="0"/>
              <a:t>«Три кота»</a:t>
            </a:r>
          </a:p>
          <a:p>
            <a:endParaRPr lang="ru-RU" dirty="0"/>
          </a:p>
        </p:txBody>
      </p:sp>
      <p:pic>
        <p:nvPicPr>
          <p:cNvPr id="4" name="Рисунок 3"/>
          <p:cNvPicPr>
            <a:picLocks noChangeAspect="1"/>
          </p:cNvPicPr>
          <p:nvPr/>
        </p:nvPicPr>
        <p:blipFill>
          <a:blip r:embed="rId2"/>
          <a:stretch>
            <a:fillRect/>
          </a:stretch>
        </p:blipFill>
        <p:spPr>
          <a:xfrm>
            <a:off x="4425549" y="1181614"/>
            <a:ext cx="7601695" cy="4275953"/>
          </a:xfrm>
          <a:prstGeom prst="rect">
            <a:avLst/>
          </a:prstGeom>
        </p:spPr>
      </p:pic>
    </p:spTree>
    <p:extLst>
      <p:ext uri="{BB962C8B-B14F-4D97-AF65-F5344CB8AC3E}">
        <p14:creationId xmlns:p14="http://schemas.microsoft.com/office/powerpoint/2010/main" val="368094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552" y="222422"/>
            <a:ext cx="6626654" cy="6433752"/>
          </a:xfrm>
        </p:spPr>
        <p:txBody>
          <a:bodyPr>
            <a:normAutofit/>
          </a:bodyPr>
          <a:lstStyle/>
          <a:p>
            <a:pPr algn="ctr"/>
            <a:endParaRPr lang="ru-RU" sz="2800" b="1" dirty="0">
              <a:solidFill>
                <a:schemeClr val="accent1">
                  <a:lumMod val="60000"/>
                  <a:lumOff val="40000"/>
                </a:schemeClr>
              </a:solidFill>
            </a:endParaRPr>
          </a:p>
        </p:txBody>
      </p:sp>
      <p:sp>
        <p:nvSpPr>
          <p:cNvPr id="3" name="Текст 2"/>
          <p:cNvSpPr>
            <a:spLocks noGrp="1"/>
          </p:cNvSpPr>
          <p:nvPr>
            <p:ph type="body" idx="1"/>
          </p:nvPr>
        </p:nvSpPr>
        <p:spPr>
          <a:xfrm>
            <a:off x="684211" y="148281"/>
            <a:ext cx="4530341" cy="6507893"/>
          </a:xfrm>
        </p:spPr>
        <p:txBody>
          <a:bodyPr>
            <a:normAutofit lnSpcReduction="10000"/>
          </a:bodyPr>
          <a:lstStyle/>
          <a:p>
            <a:pPr algn="just"/>
            <a:r>
              <a:rPr lang="ru-RU" sz="1400" dirty="0">
                <a:solidFill>
                  <a:schemeClr val="bg1"/>
                </a:solidFill>
              </a:rPr>
              <a:t>Использование презентационных средств позволяет внести эффект наглядности в занятия и помогает ребёнку усвоить материал быстрее, акцентировать внимание на значимых моментах излагаемой информации; создавать наглядные образы в виде схем, рисунков, графических композиций. В работе по формированию ОФГ используются в основном экскурсии на экономические объекты </a:t>
            </a:r>
            <a:r>
              <a:rPr lang="ru-RU" sz="1400" dirty="0" smtClean="0">
                <a:solidFill>
                  <a:schemeClr val="bg1"/>
                </a:solidFill>
              </a:rPr>
              <a:t>.</a:t>
            </a:r>
          </a:p>
          <a:p>
            <a:pPr algn="just"/>
            <a:r>
              <a:rPr lang="ru-RU" sz="1400" dirty="0">
                <a:solidFill>
                  <a:schemeClr val="bg1"/>
                </a:solidFill>
              </a:rPr>
              <a:t>Наглядный материал в слайд-шоу </a:t>
            </a:r>
            <a:r>
              <a:rPr lang="ru-RU" sz="1400" dirty="0" smtClean="0">
                <a:solidFill>
                  <a:schemeClr val="bg1"/>
                </a:solidFill>
              </a:rPr>
              <a:t>позволяет </a:t>
            </a:r>
            <a:r>
              <a:rPr lang="ru-RU" sz="1400" dirty="0">
                <a:solidFill>
                  <a:schemeClr val="bg1"/>
                </a:solidFill>
              </a:rPr>
              <a:t>выстроить объяснение логично, научно, при этом включается зрительная, слуховая и моторная память воспитанников. С помощью виртуальных экскурсий можно побывать в любой точке нашего земного шара и не один раз. </a:t>
            </a:r>
            <a:endParaRPr lang="ru-RU" sz="1400" dirty="0" smtClean="0">
              <a:solidFill>
                <a:schemeClr val="bg1"/>
              </a:solidFill>
            </a:endParaRPr>
          </a:p>
          <a:p>
            <a:pPr algn="just"/>
            <a:r>
              <a:rPr lang="ru-RU" sz="1400" dirty="0">
                <a:solidFill>
                  <a:schemeClr val="bg1"/>
                </a:solidFill>
              </a:rPr>
              <a:t>Во время виртуальных экскурсий необходимо использовать прием постановки проблемных вопросов по теме и содержанию экскурсии. Но ведущим является наблюдение. В процессе экскурсии важно поддерживать мыслительную активность детей. С этой целью используются приемы, стимулирующие познавательный поиск: детям предлагается задать вопросы о том, что они воспринимают, что их заинтересовало, что кажется непонятным; вспомнить соответствующее стихотворение, пословицу, народную примету, загадку.</a:t>
            </a:r>
          </a:p>
          <a:p>
            <a:pPr algn="just"/>
            <a:endParaRPr lang="ru-RU" sz="1400" dirty="0">
              <a:solidFill>
                <a:schemeClr val="tx1"/>
              </a:solidFill>
            </a:endParaRPr>
          </a:p>
        </p:txBody>
      </p:sp>
      <p:pic>
        <p:nvPicPr>
          <p:cNvPr id="4098" name="Picture 2" descr="Виртуальные экскурсии для детей и взрослых | «Детский сад №29 «Луч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405" y="1005016"/>
            <a:ext cx="6527801" cy="55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6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97708"/>
            <a:ext cx="10972330" cy="584887"/>
          </a:xfrm>
        </p:spPr>
        <p:txBody>
          <a:bodyPr>
            <a:noAutofit/>
          </a:bodyPr>
          <a:lstStyle/>
          <a:p>
            <a:pPr algn="ctr"/>
            <a:r>
              <a:rPr lang="ru-RU" sz="2800" b="1" dirty="0" smtClean="0">
                <a:solidFill>
                  <a:schemeClr val="accent1">
                    <a:lumMod val="60000"/>
                    <a:lumOff val="40000"/>
                  </a:schemeClr>
                </a:solidFill>
              </a:rPr>
              <a:t>Компьютерные игры по финансовой грамотности</a:t>
            </a:r>
            <a:endParaRPr lang="ru-RU" sz="2800" b="1" dirty="0">
              <a:solidFill>
                <a:schemeClr val="accent1">
                  <a:lumMod val="60000"/>
                  <a:lumOff val="40000"/>
                </a:schemeClr>
              </a:solidFill>
            </a:endParaRPr>
          </a:p>
        </p:txBody>
      </p:sp>
      <p:sp>
        <p:nvSpPr>
          <p:cNvPr id="3" name="Текст 2"/>
          <p:cNvSpPr>
            <a:spLocks noGrp="1"/>
          </p:cNvSpPr>
          <p:nvPr>
            <p:ph type="body" idx="1"/>
          </p:nvPr>
        </p:nvSpPr>
        <p:spPr>
          <a:xfrm>
            <a:off x="684213" y="782595"/>
            <a:ext cx="3805409" cy="5211805"/>
          </a:xfrm>
        </p:spPr>
        <p:txBody>
          <a:bodyPr>
            <a:normAutofit fontScale="77500" lnSpcReduction="20000"/>
          </a:bodyPr>
          <a:lstStyle/>
          <a:p>
            <a:r>
              <a:rPr lang="ru-RU" b="1" dirty="0" smtClean="0"/>
              <a:t>Подборка компьютерных игр по финансовой грамотности для детей дошкольного возраста</a:t>
            </a:r>
          </a:p>
          <a:p>
            <a:r>
              <a:rPr lang="en-US" u="sng" dirty="0">
                <a:hlinkClick r:id="rId2"/>
              </a:rPr>
              <a:t>https://</a:t>
            </a:r>
            <a:r>
              <a:rPr lang="en-US" u="sng" dirty="0" smtClean="0">
                <a:hlinkClick r:id="rId2"/>
              </a:rPr>
              <a:t>doligra.ru/stepuspeh</a:t>
            </a:r>
            <a:endParaRPr lang="ru-RU" u="sng" dirty="0" smtClean="0"/>
          </a:p>
          <a:p>
            <a:r>
              <a:rPr lang="en-US" dirty="0"/>
              <a:t/>
            </a:r>
            <a:br>
              <a:rPr lang="en-US" dirty="0"/>
            </a:br>
            <a:r>
              <a:rPr lang="ru-RU" sz="2400" b="1" dirty="0" smtClean="0">
                <a:solidFill>
                  <a:schemeClr val="tx1"/>
                </a:solidFill>
              </a:rPr>
              <a:t>Тайна потерянной копилки</a:t>
            </a:r>
            <a:r>
              <a:rPr lang="ru-RU" sz="2400" b="1" dirty="0" smtClean="0">
                <a:solidFill>
                  <a:schemeClr val="tx1"/>
                </a:solidFill>
                <a:hlinkClick r:id="rId3"/>
              </a:rPr>
              <a:t> </a:t>
            </a:r>
            <a:r>
              <a:rPr lang="en-US" dirty="0" smtClean="0">
                <a:hlinkClick r:id="rId3"/>
              </a:rPr>
              <a:t>https</a:t>
            </a:r>
            <a:r>
              <a:rPr lang="en-US" dirty="0">
                <a:hlinkClick r:id="rId3"/>
              </a:rPr>
              <a:t>://fincult.info/entertainment/game/tayna-poteryannoy-kopilki</a:t>
            </a:r>
            <a:r>
              <a:rPr lang="en-US" dirty="0" smtClean="0">
                <a:hlinkClick r:id="rId3"/>
              </a:rPr>
              <a:t>/</a:t>
            </a:r>
            <a:r>
              <a:rPr lang="en-US" dirty="0"/>
              <a:t/>
            </a:r>
            <a:br>
              <a:rPr lang="en-US" dirty="0"/>
            </a:br>
            <a:endParaRPr lang="en-US" dirty="0"/>
          </a:p>
          <a:p>
            <a:r>
              <a:rPr lang="ru-RU" b="1" u="sng" dirty="0" smtClean="0">
                <a:solidFill>
                  <a:schemeClr val="tx1"/>
                </a:solidFill>
                <a:hlinkClick r:id="rId4"/>
              </a:rPr>
              <a:t>Курс «Юный финансист» </a:t>
            </a:r>
            <a:r>
              <a:rPr lang="en-US" u="sng" dirty="0" smtClean="0">
                <a:hlinkClick r:id="rId4"/>
              </a:rPr>
              <a:t>https</a:t>
            </a:r>
            <a:r>
              <a:rPr lang="en-US" u="sng" dirty="0">
                <a:hlinkClick r:id="rId4"/>
              </a:rPr>
              <a:t>://vbudushee.ru/library/kurs-yunyy-finansist/</a:t>
            </a:r>
            <a:r>
              <a:rPr lang="en-US" dirty="0"/>
              <a:t/>
            </a:r>
            <a:br>
              <a:rPr lang="en-US" dirty="0"/>
            </a:br>
            <a:endParaRPr lang="en-US" dirty="0"/>
          </a:p>
          <a:p>
            <a:r>
              <a:rPr lang="ru-RU" b="1" u="sng" dirty="0" smtClean="0">
                <a:hlinkClick r:id="rId5"/>
              </a:rPr>
              <a:t>Деловая игра «Финансовый театр»</a:t>
            </a:r>
          </a:p>
          <a:p>
            <a:r>
              <a:rPr lang="en-US" u="sng" dirty="0" smtClean="0">
                <a:hlinkClick r:id="rId5"/>
              </a:rPr>
              <a:t>https</a:t>
            </a:r>
            <a:r>
              <a:rPr lang="en-US" u="sng" dirty="0">
                <a:hlinkClick r:id="rId5"/>
              </a:rPr>
              <a:t>://vbudushee.ru/library/delovaya-igra-finansovyy-teatr/</a:t>
            </a:r>
            <a:r>
              <a:rPr lang="en-US" dirty="0"/>
              <a:t/>
            </a:r>
            <a:br>
              <a:rPr lang="en-US" dirty="0"/>
            </a:br>
            <a:endParaRPr lang="ru-RU" dirty="0" smtClean="0"/>
          </a:p>
          <a:p>
            <a:r>
              <a:rPr lang="ru-RU" b="1" u="sng" dirty="0" smtClean="0"/>
              <a:t>Космический детектив: загадка семи банкнот</a:t>
            </a:r>
            <a:endParaRPr lang="en-US" b="1" u="sng" dirty="0"/>
          </a:p>
          <a:p>
            <a:r>
              <a:rPr lang="en-US" u="sng" dirty="0">
                <a:hlinkClick r:id="rId6"/>
              </a:rPr>
              <a:t>https://fincult.info/entertainment/game/kosmicheski_detektiv/</a:t>
            </a:r>
            <a:r>
              <a:rPr lang="en-US" dirty="0"/>
              <a:t/>
            </a:r>
            <a:br>
              <a:rPr lang="en-US" dirty="0"/>
            </a:br>
            <a:endParaRPr lang="en-US" dirty="0"/>
          </a:p>
          <a:p>
            <a:r>
              <a:rPr lang="en-US" dirty="0"/>
              <a:t/>
            </a:r>
            <a:br>
              <a:rPr lang="en-US" dirty="0"/>
            </a:br>
            <a:endParaRPr lang="ru-RU" dirty="0"/>
          </a:p>
        </p:txBody>
      </p:sp>
      <p:pic>
        <p:nvPicPr>
          <p:cNvPr id="1026" name="Picture 2" descr="Деловая игра «Финансовый театр»"/>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7403" y="758653"/>
            <a:ext cx="3847071" cy="219985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8"/>
          <a:stretch>
            <a:fillRect/>
          </a:stretch>
        </p:blipFill>
        <p:spPr>
          <a:xfrm>
            <a:off x="5626443" y="3023286"/>
            <a:ext cx="5626443" cy="3628348"/>
          </a:xfrm>
          <a:prstGeom prst="rect">
            <a:avLst/>
          </a:prstGeom>
        </p:spPr>
      </p:pic>
    </p:spTree>
    <p:extLst>
      <p:ext uri="{BB962C8B-B14F-4D97-AF65-F5344CB8AC3E}">
        <p14:creationId xmlns:p14="http://schemas.microsoft.com/office/powerpoint/2010/main" val="17696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698" y="1622853"/>
            <a:ext cx="6532134" cy="4753233"/>
          </a:xfrm>
        </p:spPr>
        <p:txBody>
          <a:bodyPr>
            <a:normAutofit fontScale="90000"/>
          </a:bodyPr>
          <a:lstStyle/>
          <a:p>
            <a:r>
              <a:rPr lang="ru-RU" sz="1800" b="1" dirty="0"/>
              <a:t>И</a:t>
            </a:r>
            <a:r>
              <a:rPr lang="ru-RU" sz="1800" b="1" dirty="0">
                <a:latin typeface="Times New Roman" panose="02020603050405020304" pitchFamily="18" charset="0"/>
                <a:cs typeface="Times New Roman" panose="02020603050405020304" pitchFamily="18" charset="0"/>
              </a:rPr>
              <a:t>нтеллектуальные </a:t>
            </a:r>
            <a:r>
              <a:rPr lang="ru-RU" sz="1800" b="1" dirty="0" smtClean="0">
                <a:latin typeface="Times New Roman" panose="02020603050405020304" pitchFamily="18" charset="0"/>
                <a:cs typeface="Times New Roman" panose="02020603050405020304" pitchFamily="18" charset="0"/>
              </a:rPr>
              <a:t>игры с применением ИКТ</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600" dirty="0" smtClean="0">
                <a:solidFill>
                  <a:schemeClr val="bg1"/>
                </a:solidFill>
                <a:latin typeface="Times New Roman" panose="02020603050405020304" pitchFamily="18" charset="0"/>
                <a:cs typeface="Times New Roman" panose="02020603050405020304" pitchFamily="18" charset="0"/>
              </a:rPr>
              <a:t>несут </a:t>
            </a:r>
            <a:r>
              <a:rPr lang="ru-RU" sz="1600" dirty="0">
                <a:solidFill>
                  <a:schemeClr val="bg1"/>
                </a:solidFill>
                <a:latin typeface="Times New Roman" panose="02020603050405020304" pitchFamily="18" charset="0"/>
                <a:cs typeface="Times New Roman" panose="02020603050405020304" pitchFamily="18" charset="0"/>
              </a:rPr>
              <a:t>в себе огромный потенциал и позволяют развивать:</a:t>
            </a:r>
            <a:br>
              <a:rPr lang="ru-RU" sz="1600" dirty="0">
                <a:solidFill>
                  <a:schemeClr val="bg1"/>
                </a:solidFill>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Память. </a:t>
            </a:r>
            <a:r>
              <a:rPr lang="ru-RU" sz="1600" dirty="0">
                <a:solidFill>
                  <a:schemeClr val="bg1"/>
                </a:solidFill>
                <a:latin typeface="Times New Roman" panose="02020603050405020304" pitchFamily="18" charset="0"/>
                <a:cs typeface="Times New Roman" panose="02020603050405020304" pitchFamily="18" charset="0"/>
              </a:rPr>
              <a:t>В процессе игры работает как непроизвольная, так и произвольная память – даже дети дошкольного возраста прекрасно запомнят информацию, поданную в такой форме.</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smtClean="0">
                <a:solidFill>
                  <a:schemeClr val="bg1"/>
                </a:solidFill>
                <a:latin typeface="Times New Roman" panose="02020603050405020304" pitchFamily="18" charset="0"/>
                <a:cs typeface="Times New Roman" panose="02020603050405020304" pitchFamily="18" charset="0"/>
              </a:rPr>
              <a:t/>
            </a:r>
            <a:br>
              <a:rPr lang="ru-RU" sz="1800" dirty="0" smtClean="0">
                <a:solidFill>
                  <a:schemeClr val="bg1"/>
                </a:solidFill>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Внимание</a:t>
            </a:r>
            <a:r>
              <a:rPr lang="ru-RU" sz="1800" b="1" dirty="0">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В интересной игре ребенок максимально сосредотачивает его, стараясь не упустить из виду малейшие детали.</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Мышление</a:t>
            </a:r>
            <a:r>
              <a:rPr lang="ru-RU" sz="1800" b="1" dirty="0">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Думая над сложной, но увлекательной задачей, </a:t>
            </a:r>
            <a:r>
              <a:rPr lang="ru-RU" sz="1600" dirty="0" smtClean="0">
                <a:solidFill>
                  <a:schemeClr val="bg1"/>
                </a:solidFill>
                <a:latin typeface="Times New Roman" panose="02020603050405020304" pitchFamily="18" charset="0"/>
                <a:cs typeface="Times New Roman" panose="02020603050405020304" pitchFamily="18" charset="0"/>
              </a:rPr>
              <a:t>дошкольник </a:t>
            </a:r>
            <a:r>
              <a:rPr lang="ru-RU" sz="1600" dirty="0">
                <a:solidFill>
                  <a:schemeClr val="bg1"/>
                </a:solidFill>
                <a:latin typeface="Times New Roman" panose="02020603050405020304" pitchFamily="18" charset="0"/>
                <a:cs typeface="Times New Roman" panose="02020603050405020304" pitchFamily="18" charset="0"/>
              </a:rPr>
              <a:t>сможет превосходно натренировать этот навык, усвоить алгоритмы решения на будущее.</a:t>
            </a:r>
            <a:br>
              <a:rPr lang="ru-RU" sz="1600" dirty="0">
                <a:solidFill>
                  <a:schemeClr val="bg1"/>
                </a:solidFill>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Логику</a:t>
            </a:r>
            <a:r>
              <a:rPr lang="ru-RU" sz="1800" b="1" dirty="0">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Интеллектуальные игры неразрывно связаны с логическим мышлением, позволяют привить его основы детям младшего возраста и усовершенствовать у более старших школьников</a:t>
            </a:r>
            <a:r>
              <a:rPr lang="ru-RU" sz="1600" dirty="0" smtClean="0">
                <a:solidFill>
                  <a:schemeClr val="bg1"/>
                </a:solidFill>
                <a:latin typeface="Times New Roman" panose="02020603050405020304" pitchFamily="18" charset="0"/>
                <a:cs typeface="Times New Roman" panose="02020603050405020304" pitchFamily="18" charset="0"/>
              </a:rPr>
              <a:t>.</a:t>
            </a:r>
            <a:br>
              <a:rPr lang="ru-RU" sz="1600" dirty="0" smtClean="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Речь. </a:t>
            </a:r>
            <a:r>
              <a:rPr lang="ru-RU" sz="1600" dirty="0">
                <a:solidFill>
                  <a:schemeClr val="bg1"/>
                </a:solidFill>
                <a:latin typeface="Times New Roman" panose="02020603050405020304" pitchFamily="18" charset="0"/>
                <a:cs typeface="Times New Roman" panose="02020603050405020304" pitchFamily="18" charset="0"/>
              </a:rPr>
              <a:t>Ряд игр, </a:t>
            </a:r>
            <a:r>
              <a:rPr lang="ru-RU" sz="1600" dirty="0" err="1">
                <a:solidFill>
                  <a:schemeClr val="bg1"/>
                </a:solidFill>
                <a:latin typeface="Times New Roman" panose="02020603050405020304" pitchFamily="18" charset="0"/>
                <a:cs typeface="Times New Roman" panose="02020603050405020304" pitchFamily="18" charset="0"/>
              </a:rPr>
              <a:t>задействуя</a:t>
            </a:r>
            <a:r>
              <a:rPr lang="ru-RU" sz="1600" dirty="0">
                <a:solidFill>
                  <a:schemeClr val="bg1"/>
                </a:solidFill>
                <a:latin typeface="Times New Roman" panose="02020603050405020304" pitchFamily="18" charset="0"/>
                <a:cs typeface="Times New Roman" panose="02020603050405020304" pitchFamily="18" charset="0"/>
              </a:rPr>
              <a:t> речь ребенка, развивают артикулярный аппарат и помогают усваивать новые грамматические конструкции.</a:t>
            </a:r>
            <a:br>
              <a:rPr lang="ru-RU" sz="1600" dirty="0">
                <a:solidFill>
                  <a:schemeClr val="bg1"/>
                </a:solidFill>
                <a:latin typeface="Times New Roman" panose="02020603050405020304" pitchFamily="18" charset="0"/>
                <a:cs typeface="Times New Roman" panose="02020603050405020304" pitchFamily="18" charset="0"/>
              </a:rPr>
            </a:br>
            <a:r>
              <a:rPr lang="ru-RU" sz="1600" dirty="0">
                <a:solidFill>
                  <a:schemeClr val="bg1"/>
                </a:solidFill>
                <a:latin typeface="Times New Roman" panose="02020603050405020304" pitchFamily="18" charset="0"/>
                <a:cs typeface="Times New Roman" panose="02020603050405020304" pitchFamily="18" charset="0"/>
              </a:rPr>
              <a:t>Игра может иметь свою специфику и быть направлена на развитие только одного из этих процессов или же тренировать несколько навыков.</a:t>
            </a:r>
            <a:br>
              <a:rPr lang="ru-RU" sz="1600" dirty="0">
                <a:solidFill>
                  <a:schemeClr val="bg1"/>
                </a:solidFill>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074" name="Picture 2" descr="Урок социально-бытовой ориентировки в 5-м класс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6216" y="1252151"/>
            <a:ext cx="5252351" cy="393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7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214184"/>
            <a:ext cx="8534401" cy="856735"/>
          </a:xfrm>
        </p:spPr>
        <p:txBody>
          <a:bodyPr>
            <a:normAutofit fontScale="90000"/>
          </a:bodyPr>
          <a:lstStyle/>
          <a:p>
            <a:pPr algn="ctr"/>
            <a:r>
              <a:rPr lang="ru-RU" sz="2800" b="1" dirty="0">
                <a:solidFill>
                  <a:schemeClr val="accent1">
                    <a:lumMod val="60000"/>
                    <a:lumOff val="40000"/>
                  </a:schemeClr>
                </a:solidFill>
              </a:rPr>
              <a:t>Создание мультфильмов в </a:t>
            </a:r>
            <a:r>
              <a:rPr lang="ru-RU" sz="2800" b="1" dirty="0" smtClean="0">
                <a:solidFill>
                  <a:schemeClr val="accent1">
                    <a:lumMod val="60000"/>
                    <a:lumOff val="40000"/>
                  </a:schemeClr>
                </a:solidFill>
              </a:rPr>
              <a:t>ДОУ</a:t>
            </a:r>
            <a:br>
              <a:rPr lang="ru-RU" sz="2800" b="1" dirty="0" smtClean="0">
                <a:solidFill>
                  <a:schemeClr val="accent1">
                    <a:lumMod val="60000"/>
                    <a:lumOff val="40000"/>
                  </a:schemeClr>
                </a:solidFill>
              </a:rPr>
            </a:br>
            <a:r>
              <a:rPr lang="ru-RU" sz="2800" b="1" dirty="0" smtClean="0">
                <a:solidFill>
                  <a:schemeClr val="accent1">
                    <a:lumMod val="60000"/>
                    <a:lumOff val="40000"/>
                  </a:schemeClr>
                </a:solidFill>
              </a:rPr>
              <a:t>Мультфильм «История возникновения денег»</a:t>
            </a:r>
            <a:endParaRPr lang="ru-RU" sz="2800" dirty="0">
              <a:solidFill>
                <a:schemeClr val="accent1">
                  <a:lumMod val="60000"/>
                  <a:lumOff val="40000"/>
                </a:schemeClr>
              </a:solidFill>
            </a:endParaRPr>
          </a:p>
        </p:txBody>
      </p:sp>
      <p:pic>
        <p:nvPicPr>
          <p:cNvPr id="5" name="Рисунок 4"/>
          <p:cNvPicPr>
            <a:picLocks noChangeAspect="1"/>
          </p:cNvPicPr>
          <p:nvPr/>
        </p:nvPicPr>
        <p:blipFill>
          <a:blip r:embed="rId2"/>
          <a:stretch>
            <a:fillRect/>
          </a:stretch>
        </p:blipFill>
        <p:spPr>
          <a:xfrm>
            <a:off x="684211" y="1227438"/>
            <a:ext cx="9753600" cy="5486400"/>
          </a:xfrm>
          <a:prstGeom prst="rect">
            <a:avLst/>
          </a:prstGeom>
        </p:spPr>
      </p:pic>
      <p:sp>
        <p:nvSpPr>
          <p:cNvPr id="3" name="Текст 2"/>
          <p:cNvSpPr>
            <a:spLocks noGrp="1"/>
          </p:cNvSpPr>
          <p:nvPr>
            <p:ph type="body" idx="1"/>
          </p:nvPr>
        </p:nvSpPr>
        <p:spPr>
          <a:xfrm>
            <a:off x="684213" y="1227438"/>
            <a:ext cx="11054706" cy="4766962"/>
          </a:xfrm>
        </p:spPr>
        <p:txBody>
          <a:bodyPr/>
          <a:lstStyle/>
          <a:p>
            <a:endParaRPr lang="ru-RU" dirty="0"/>
          </a:p>
        </p:txBody>
      </p:sp>
    </p:spTree>
    <p:extLst>
      <p:ext uri="{BB962C8B-B14F-4D97-AF65-F5344CB8AC3E}">
        <p14:creationId xmlns:p14="http://schemas.microsoft.com/office/powerpoint/2010/main" val="13452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238898"/>
            <a:ext cx="11013519" cy="642552"/>
          </a:xfrm>
        </p:spPr>
        <p:txBody>
          <a:bodyPr>
            <a:noAutofit/>
          </a:bodyPr>
          <a:lstStyle/>
          <a:p>
            <a:pPr algn="ctr"/>
            <a:r>
              <a:rPr lang="ru-RU" sz="2800" b="1" dirty="0">
                <a:solidFill>
                  <a:schemeClr val="accent1">
                    <a:lumMod val="60000"/>
                    <a:lumOff val="40000"/>
                  </a:schemeClr>
                </a:solidFill>
              </a:rPr>
              <a:t>Маленький </a:t>
            </a:r>
            <a:r>
              <a:rPr lang="ru-RU" sz="2800" b="1" dirty="0" err="1">
                <a:solidFill>
                  <a:schemeClr val="accent1">
                    <a:lumMod val="60000"/>
                    <a:lumOff val="40000"/>
                  </a:schemeClr>
                </a:solidFill>
              </a:rPr>
              <a:t>блогер</a:t>
            </a:r>
            <a:r>
              <a:rPr lang="ru-RU" sz="2800" b="1" dirty="0">
                <a:solidFill>
                  <a:schemeClr val="accent1">
                    <a:lumMod val="60000"/>
                    <a:lumOff val="40000"/>
                  </a:schemeClr>
                </a:solidFill>
              </a:rPr>
              <a:t> – маленький финансист.</a:t>
            </a:r>
            <a:endParaRPr lang="ru-RU" sz="2800" dirty="0">
              <a:solidFill>
                <a:schemeClr val="accent1">
                  <a:lumMod val="60000"/>
                  <a:lumOff val="40000"/>
                </a:schemeClr>
              </a:solidFill>
            </a:endParaRPr>
          </a:p>
        </p:txBody>
      </p:sp>
      <p:sp>
        <p:nvSpPr>
          <p:cNvPr id="3" name="Текст 2"/>
          <p:cNvSpPr>
            <a:spLocks noGrp="1"/>
          </p:cNvSpPr>
          <p:nvPr>
            <p:ph type="body" idx="1"/>
          </p:nvPr>
        </p:nvSpPr>
        <p:spPr>
          <a:xfrm>
            <a:off x="684213" y="972065"/>
            <a:ext cx="4991657" cy="5022335"/>
          </a:xfrm>
        </p:spPr>
        <p:txBody>
          <a:bodyPr>
            <a:normAutofit fontScale="92500" lnSpcReduction="20000"/>
          </a:bodyPr>
          <a:lstStyle/>
          <a:p>
            <a:r>
              <a:rPr lang="ru-RU" dirty="0"/>
              <a:t>Организация работы с </a:t>
            </a:r>
            <a:r>
              <a:rPr lang="ru-RU" dirty="0" err="1"/>
              <a:t>блогерами</a:t>
            </a:r>
            <a:r>
              <a:rPr lang="ru-RU" dirty="0"/>
              <a:t>: </a:t>
            </a:r>
          </a:p>
          <a:p>
            <a:r>
              <a:rPr lang="ru-RU" b="1" dirty="0"/>
              <a:t>1 этап: организационный.</a:t>
            </a:r>
            <a:r>
              <a:rPr lang="ru-RU" dirty="0"/>
              <a:t> Составляется тематический план видеороликов по итогам бесед с родителями. Происходит обучение педагогов работе с контентом. </a:t>
            </a:r>
          </a:p>
          <a:p>
            <a:r>
              <a:rPr lang="ru-RU" b="1" dirty="0"/>
              <a:t>2 этап: практический.</a:t>
            </a:r>
            <a:r>
              <a:rPr lang="ru-RU" dirty="0"/>
              <a:t> Проведение познавательного занятия по знакомству с профессией </a:t>
            </a:r>
            <a:r>
              <a:rPr lang="ru-RU" dirty="0" err="1"/>
              <a:t>блогера</a:t>
            </a:r>
            <a:r>
              <a:rPr lang="ru-RU" dirty="0"/>
              <a:t>. Разработка с родителями сценария ролика. </a:t>
            </a:r>
            <a:endParaRPr lang="ru-RU" dirty="0" smtClean="0"/>
          </a:p>
          <a:p>
            <a:r>
              <a:rPr lang="ru-RU" dirty="0" smtClean="0"/>
              <a:t>Проведение </a:t>
            </a:r>
            <a:r>
              <a:rPr lang="ru-RU" dirty="0"/>
              <a:t>педагогом-психологом психологических упражнений для снятия напряжения перед камерой, расслабления, концентрации внимания. Упражнения для развития актёрского мастерства. Организуется репетиция сценария. </a:t>
            </a:r>
          </a:p>
          <a:p>
            <a:r>
              <a:rPr lang="ru-RU" b="1" dirty="0"/>
              <a:t>3 этап: итоговый.</a:t>
            </a:r>
            <a:r>
              <a:rPr lang="ru-RU" dirty="0"/>
              <a:t> Редактирование записанных видеороликов и размещение на </a:t>
            </a:r>
            <a:r>
              <a:rPr lang="ru-RU" dirty="0" err="1"/>
              <a:t>видеохостинге</a:t>
            </a:r>
            <a:r>
              <a:rPr lang="ru-RU" dirty="0"/>
              <a:t> </a:t>
            </a:r>
            <a:r>
              <a:rPr lang="ru-RU" dirty="0" err="1"/>
              <a:t>You</a:t>
            </a:r>
            <a:r>
              <a:rPr lang="ru-RU" dirty="0"/>
              <a:t> </a:t>
            </a:r>
            <a:r>
              <a:rPr lang="ru-RU" dirty="0" err="1"/>
              <a:t>Tube</a:t>
            </a:r>
            <a:r>
              <a:rPr lang="ru-RU" dirty="0"/>
              <a:t> и социальных сетях.</a:t>
            </a:r>
          </a:p>
          <a:p>
            <a:endParaRPr lang="ru-RU" dirty="0"/>
          </a:p>
        </p:txBody>
      </p:sp>
      <p:pic>
        <p:nvPicPr>
          <p:cNvPr id="2050" name="Picture 2" descr="Маленький финансист» / 2019 / Проекты / ЕВРАЗ: Город друзей - Город ид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0" y="972065"/>
            <a:ext cx="6655240" cy="446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27141"/>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223</TotalTime>
  <Words>669</Words>
  <Application>Microsoft Office PowerPoint</Application>
  <PresentationFormat>Широкоэкранный</PresentationFormat>
  <Paragraphs>60</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Century Gothic</vt:lpstr>
      <vt:lpstr>Times New Roman</vt:lpstr>
      <vt:lpstr>Wingdings 3</vt:lpstr>
      <vt:lpstr>Сектор</vt:lpstr>
      <vt:lpstr>Информационно-коммуникационные технологии в формировании первичных представлений по финансовой грамотности в образовательной деятельности старших дошкольников. </vt:lpstr>
      <vt:lpstr>НОД с использованием ИКТ может быть: - фронтальной;  - индивидуальной; - групповой. </vt:lpstr>
      <vt:lpstr>Одно из актуальных направлений внедрения ИКТ в образовательный процесс ДОО – мультимедийные презентационные технологии. </vt:lpstr>
      <vt:lpstr>Фильмы познавательного содержания и мультфильмы.</vt:lpstr>
      <vt:lpstr>Презентация PowerPoint</vt:lpstr>
      <vt:lpstr>Компьютерные игры по финансовой грамотности</vt:lpstr>
      <vt:lpstr>Интеллектуальные игры с применением ИКТ несут в себе огромный потенциал и позволяют развивать: Память. В процессе игры работает как непроизвольная, так и произвольная память – даже дети дошкольного возраста прекрасно запомнят информацию, поданную в такой форме.  Внимание. В интересной игре ребенок максимально сосредотачивает его, стараясь не упустить из виду малейшие детали.  Мышление. Думая над сложной, но увлекательной задачей, дошкольник сможет превосходно натренировать этот навык, усвоить алгоритмы решения на будущее.  Логику. Интеллектуальные игры неразрывно связаны с логическим мышлением, позволяют привить его основы детям младшего возраста и усовершенствовать у более старших школьников.  Речь. Ряд игр, задействуя речь ребенка, развивают артикулярный аппарат и помогают усваивать новые грамматические конструкции. Игра может иметь свою специфику и быть направлена на развитие только одного из этих процессов или же тренировать несколько навыков.   </vt:lpstr>
      <vt:lpstr>Создание мультфильмов в ДОУ Мультфильм «История возникновения денег»</vt:lpstr>
      <vt:lpstr>Маленький блогер – маленький финансист.</vt:lpstr>
      <vt:lpstr>Образовательный веб-квест (интернет-проект)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«Информационно-коммуникационные технологии в формировании первичных представлений по финансовой грамотности в образовательной деятельности старших дошкольников».</dc:title>
  <dc:creator>User</dc:creator>
  <cp:lastModifiedBy>User</cp:lastModifiedBy>
  <cp:revision>14</cp:revision>
  <dcterms:created xsi:type="dcterms:W3CDTF">2022-12-14T11:30:13Z</dcterms:created>
  <dcterms:modified xsi:type="dcterms:W3CDTF">2022-12-14T15:13:15Z</dcterms:modified>
</cp:coreProperties>
</file>