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6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FAF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F3B1F-C94A-4147-BC65-13CB2137D91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89D2FFC-B4A2-43DA-A90B-56E5D6442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F3B1F-C94A-4147-BC65-13CB2137D91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2FFC-B4A2-43DA-A90B-56E5D6442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F3B1F-C94A-4147-BC65-13CB2137D91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2FFC-B4A2-43DA-A90B-56E5D6442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F3B1F-C94A-4147-BC65-13CB2137D91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89D2FFC-B4A2-43DA-A90B-56E5D6442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F3B1F-C94A-4147-BC65-13CB2137D91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2FFC-B4A2-43DA-A90B-56E5D64427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F3B1F-C94A-4147-BC65-13CB2137D91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2FFC-B4A2-43DA-A90B-56E5D6442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F3B1F-C94A-4147-BC65-13CB2137D91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89D2FFC-B4A2-43DA-A90B-56E5D64427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F3B1F-C94A-4147-BC65-13CB2137D91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2FFC-B4A2-43DA-A90B-56E5D6442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F3B1F-C94A-4147-BC65-13CB2137D91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2FFC-B4A2-43DA-A90B-56E5D6442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F3B1F-C94A-4147-BC65-13CB2137D91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2FFC-B4A2-43DA-A90B-56E5D64427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F3B1F-C94A-4147-BC65-13CB2137D91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D2FFC-B4A2-43DA-A90B-56E5D64427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70F3B1F-C94A-4147-BC65-13CB2137D91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89D2FFC-B4A2-43DA-A90B-56E5D64427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://pantikapei.ru/wp-content/uploads/2014/03/chaiki.jpg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pantikapei.ru/v-krymu-obitaet-18-vidov-ryb-zanesennyx-v-krasnuyu-knigu-ukrainy.html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xtour.org/img/crimea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1204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37530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•  район </a:t>
            </a:r>
            <a:r>
              <a:rPr lang="ru-RU" sz="3200" b="1" i="1" dirty="0">
                <a:solidFill>
                  <a:schemeClr val="accent6">
                    <a:lumMod val="75000"/>
                  </a:schemeClr>
                </a:solidFill>
              </a:rPr>
              <a:t>степи,</a:t>
            </a:r>
          </a:p>
          <a:p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•северного </a:t>
            </a:r>
            <a:r>
              <a:rPr lang="ru-RU" sz="3200" b="1" i="1" dirty="0">
                <a:solidFill>
                  <a:schemeClr val="accent6">
                    <a:lumMod val="75000"/>
                  </a:schemeClr>
                </a:solidFill>
              </a:rPr>
              <a:t>предгорья,</a:t>
            </a:r>
          </a:p>
          <a:p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•горного </a:t>
            </a:r>
            <a:r>
              <a:rPr lang="ru-RU" sz="3200" b="1" i="1" dirty="0">
                <a:solidFill>
                  <a:schemeClr val="accent6">
                    <a:lumMod val="75000"/>
                  </a:schemeClr>
                </a:solidFill>
              </a:rPr>
              <a:t>леса,</a:t>
            </a:r>
          </a:p>
          <a:p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•</a:t>
            </a:r>
            <a:r>
              <a:rPr lang="ru-RU" sz="3200" b="1" i="1" dirty="0" err="1" smtClean="0">
                <a:solidFill>
                  <a:schemeClr val="accent6">
                    <a:lumMod val="75000"/>
                  </a:schemeClr>
                </a:solidFill>
              </a:rPr>
              <a:t>яйл</a:t>
            </a:r>
            <a:r>
              <a:rPr lang="ru-RU" sz="3200" b="1" i="1" dirty="0">
                <a:solidFill>
                  <a:schemeClr val="accent6">
                    <a:lumMod val="75000"/>
                  </a:schemeClr>
                </a:solidFill>
              </a:rPr>
              <a:t>,</a:t>
            </a:r>
          </a:p>
          <a:p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•южного </a:t>
            </a:r>
            <a:r>
              <a:rPr lang="ru-RU" sz="3200" b="1" i="1" dirty="0">
                <a:solidFill>
                  <a:schemeClr val="accent6">
                    <a:lumMod val="75000"/>
                  </a:schemeClr>
                </a:solidFill>
              </a:rPr>
              <a:t>берега,</a:t>
            </a:r>
          </a:p>
          <a:p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•скалистого </a:t>
            </a:r>
            <a:r>
              <a:rPr lang="ru-RU" sz="3200" b="1" i="1" dirty="0">
                <a:solidFill>
                  <a:schemeClr val="accent6">
                    <a:lumMod val="75000"/>
                  </a:schemeClr>
                </a:solidFill>
              </a:rPr>
              <a:t>низменного побережья.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5576" y="404664"/>
            <a:ext cx="69517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Животные сообщества Крыма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AutoShape 2" descr="Картинки по запросу животные фауна кры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160759"/>
            <a:ext cx="3313222" cy="2196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1493" y="980728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2593" y="4821037"/>
            <a:ext cx="3061012" cy="2036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676775"/>
            <a:ext cx="335280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0"/>
          <a:stretch/>
        </p:blipFill>
        <p:spPr bwMode="auto">
          <a:xfrm>
            <a:off x="7427293" y="2362891"/>
            <a:ext cx="1729175" cy="2689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5672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9175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1800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427984" cy="4348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0"/>
            <a:ext cx="4687437" cy="328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5508" y="2982813"/>
            <a:ext cx="4358492" cy="3990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510" y="4348281"/>
            <a:ext cx="2726301" cy="250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/>
        </p:blipFill>
        <p:spPr bwMode="auto">
          <a:xfrm>
            <a:off x="2267744" y="3789040"/>
            <a:ext cx="2952327" cy="306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0341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48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7792" y="4503022"/>
            <a:ext cx="87284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chemeClr val="accent6">
                    <a:lumMod val="75000"/>
                  </a:schemeClr>
                </a:solidFill>
              </a:rPr>
              <a:t>дрофа, кулик-шилоклювка, стрепет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789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0"/>
            <a:ext cx="90364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</a:rPr>
              <a:t>	В </a:t>
            </a:r>
            <a:r>
              <a:rPr lang="ru-RU" sz="2000" b="1" i="1" dirty="0">
                <a:solidFill>
                  <a:srgbClr val="FF0000"/>
                </a:solidFill>
              </a:rPr>
              <a:t>предгорьях Крыма </a:t>
            </a: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фауна представлена смешанным типом видов животных из степей и лесов. Здесь можно встретить маленькую ласку, из птиц — садовых овсянок, соловьев, скворцов, галок, грачей, филинов, сычей, сорок, иволг. </a:t>
            </a:r>
            <a:endParaRPr lang="ru-RU" sz="2000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список обитателей предгорных районов полуострова ученые вносят также виды пресноводных рыб, которые живут в горных реках: щиповка, </a:t>
            </a:r>
            <a:r>
              <a:rPr lang="ru-RU" sz="2000" b="1" i="1" dirty="0" err="1">
                <a:solidFill>
                  <a:schemeClr val="accent6">
                    <a:lumMod val="75000"/>
                  </a:schemeClr>
                </a:solidFill>
              </a:rPr>
              <a:t>быстрянка</a:t>
            </a: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, пескарь и др. Из крупных млекопитающих указывают барсука, косулю, оленя, куницу. </a:t>
            </a:r>
          </a:p>
        </p:txBody>
      </p:sp>
      <p:pic>
        <p:nvPicPr>
          <p:cNvPr id="15362" name="Picture 2" descr="http://www.zoougolok.com/images/photoalbum/album_1/ovsyanka_sadova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087" y="2554545"/>
            <a:ext cx="339849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8171" y="2276872"/>
            <a:ext cx="3433889" cy="24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7041" y="4131389"/>
            <a:ext cx="2704971" cy="2726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9569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7298" y="404664"/>
            <a:ext cx="55495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</a:rPr>
              <a:t>Животный мир крымского горного леса </a:t>
            </a:r>
            <a:endParaRPr lang="ru-RU" sz="2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4338" name="Picture 2" descr="http://www.pershinoleg.com/content/gallery/Cuculiformes/Cuculus%20canorus/_MG_1414%20co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0"/>
          <a:stretch/>
        </p:blipFill>
        <p:spPr bwMode="auto">
          <a:xfrm>
            <a:off x="4860031" y="3938954"/>
            <a:ext cx="4177979" cy="2793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9399" y="898584"/>
            <a:ext cx="3703698" cy="24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1" y="4157773"/>
            <a:ext cx="3888432" cy="25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1336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56" y="60219"/>
            <a:ext cx="89313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</a:rPr>
              <a:t>	Фауну </a:t>
            </a:r>
            <a:r>
              <a:rPr lang="ru-RU" sz="2400" b="1" i="1" dirty="0" err="1">
                <a:solidFill>
                  <a:srgbClr val="FF0000"/>
                </a:solidFill>
              </a:rPr>
              <a:t>яйл</a:t>
            </a:r>
            <a:r>
              <a:rPr lang="ru-RU" sz="2400" b="1" i="1" dirty="0">
                <a:solidFill>
                  <a:srgbClr val="FF0000"/>
                </a:solidFill>
              </a:rPr>
              <a:t>,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</a:rPr>
              <a:t> главным образом, представляют пернатые: сипы, орлы-белохвосты, стервятники, </a:t>
            </a:r>
            <a:r>
              <a:rPr lang="ru-RU" sz="2400" b="1" i="1" dirty="0" err="1">
                <a:solidFill>
                  <a:schemeClr val="accent6">
                    <a:lumMod val="75000"/>
                  </a:schemeClr>
                </a:solidFill>
              </a:rPr>
              <a:t>чекканы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</a:rPr>
              <a:t>-каменки, синие каменные дрозды, горные коноплянки. Из мелких обитателей на крымских </a:t>
            </a:r>
            <a:r>
              <a:rPr lang="ru-RU" sz="2400" b="1" i="1" dirty="0" err="1">
                <a:solidFill>
                  <a:schemeClr val="accent6">
                    <a:lumMod val="75000"/>
                  </a:schemeClr>
                </a:solidFill>
              </a:rPr>
              <a:t>яйлах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</a:rPr>
              <a:t> живут ящерицы и разнообразные насекомые</a:t>
            </a:r>
            <a:r>
              <a:rPr lang="ru-RU" dirty="0"/>
              <a:t>.</a:t>
            </a:r>
          </a:p>
        </p:txBody>
      </p:sp>
      <p:sp>
        <p:nvSpPr>
          <p:cNvPr id="3" name="AutoShape 2" descr="Картинки по запросу чекан каменка кры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Картинки по запросу чекан каменка крым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1844824"/>
            <a:ext cx="3663851" cy="3663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83887" y="3212976"/>
            <a:ext cx="4880601" cy="3166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5890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	Район </a:t>
            </a:r>
            <a:r>
              <a:rPr lang="ru-RU" sz="2400" b="1" i="1" dirty="0">
                <a:solidFill>
                  <a:srgbClr val="FF0000"/>
                </a:solidFill>
              </a:rPr>
              <a:t>Южного </a:t>
            </a:r>
            <a:r>
              <a:rPr lang="ru-RU" sz="2400" b="1" i="1" dirty="0" smtClean="0">
                <a:solidFill>
                  <a:srgbClr val="FF0000"/>
                </a:solidFill>
              </a:rPr>
              <a:t>берега Крыма</a:t>
            </a: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</a:rPr>
              <a:t>: здесь водятся представители </a:t>
            </a:r>
          </a:p>
          <a:p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</a:rPr>
              <a:t>пресмыкающихся: ящерицы, </a:t>
            </a:r>
            <a:r>
              <a:rPr lang="ru-RU" sz="2400" b="1" i="1" dirty="0" err="1" smtClean="0">
                <a:solidFill>
                  <a:schemeClr val="accent6">
                    <a:lumMod val="75000"/>
                  </a:schemeClr>
                </a:solidFill>
              </a:rPr>
              <a:t>гекконы</a:t>
            </a: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</a:rPr>
              <a:t>, желтопузы, леопардовые </a:t>
            </a:r>
          </a:p>
          <a:p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</a:rPr>
              <a:t>полозы, тритоны.</a:t>
            </a:r>
          </a:p>
          <a:p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</a:rPr>
              <a:t>	Видовое разнообразие птиц довольно обширно: черный дрозд, зяблик, горихвостка, сорокопут-жулан, сокол-сапсан, стрижи, удоды, скворцы, сороки, щурки и др.</a:t>
            </a:r>
            <a:endParaRPr lang="ru-RU" sz="2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29000"/>
            <a:ext cx="4774873" cy="2689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http://www.nat-geo.ru/images/upload/article_foto/ng_article_614_0_1363283544_previe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420888"/>
            <a:ext cx="2861295" cy="429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6701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haiki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6165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8597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3087" y="4562645"/>
            <a:ext cx="4760913" cy="232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Морской конек черноморский (Hippocampus guttulatus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97" y="0"/>
            <a:ext cx="4762500" cy="265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Усач крымский — Barbus tauricus Kessler, 187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605087"/>
            <a:ext cx="4497288" cy="212005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3797" y="3203450"/>
            <a:ext cx="25363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Марена, или Усач крымский — </a:t>
            </a:r>
            <a:r>
              <a:rPr lang="ru-RU" sz="2000" b="1" i="1" dirty="0" err="1"/>
              <a:t>Barbus</a:t>
            </a:r>
            <a:r>
              <a:rPr lang="ru-RU" sz="2000" b="1" i="1" dirty="0"/>
              <a:t> </a:t>
            </a:r>
            <a:r>
              <a:rPr lang="ru-RU" sz="2000" b="1" i="1" dirty="0" err="1"/>
              <a:t>tauricus</a:t>
            </a:r>
            <a:endParaRPr lang="ru-RU" sz="20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64088" y="390760"/>
            <a:ext cx="32014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Морской конек черноморский (</a:t>
            </a:r>
            <a:r>
              <a:rPr lang="ru-RU" sz="2000" b="1" i="1" dirty="0" err="1">
                <a:solidFill>
                  <a:schemeClr val="accent6">
                    <a:lumMod val="75000"/>
                  </a:schemeClr>
                </a:solidFill>
              </a:rPr>
              <a:t>Hippocampus</a:t>
            </a: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i="1" dirty="0" err="1">
                <a:solidFill>
                  <a:schemeClr val="accent6">
                    <a:lumMod val="75000"/>
                  </a:schemeClr>
                </a:solidFill>
              </a:rPr>
              <a:t>guttulatus</a:t>
            </a: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2491" y="5949280"/>
            <a:ext cx="31890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Удильщик, морской черт </a:t>
            </a:r>
            <a:endParaRPr lang="ru-RU" sz="2000" b="1" i="1" dirty="0" smtClean="0"/>
          </a:p>
          <a:p>
            <a:r>
              <a:rPr lang="ru-RU" sz="2000" b="1" i="1" dirty="0" smtClean="0"/>
              <a:t>- </a:t>
            </a:r>
            <a:r>
              <a:rPr lang="ru-RU" sz="2000" b="1" i="1" dirty="0" err="1"/>
              <a:t>Lophius</a:t>
            </a:r>
            <a:r>
              <a:rPr lang="ru-RU" sz="2000" b="1" i="1" dirty="0"/>
              <a:t> </a:t>
            </a:r>
            <a:r>
              <a:rPr lang="ru-RU" sz="2000" b="1" i="1" dirty="0" err="1"/>
              <a:t>piscatorius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xmlns="" val="348692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i="1" dirty="0" smtClean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Животный мир </a:t>
            </a:r>
          </a:p>
          <a:p>
            <a:pPr algn="ctr"/>
            <a:r>
              <a:rPr lang="ru-RU" sz="7200" i="1" dirty="0" smtClean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Крыма</a:t>
            </a:r>
            <a:endParaRPr lang="ru-RU" sz="7200" i="1" dirty="0">
              <a:solidFill>
                <a:schemeClr val="accent4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76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359024"/>
            <a:ext cx="6756708" cy="3806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	В </a:t>
            </a:r>
            <a:r>
              <a:rPr lang="ru-RU" sz="3200" b="1" i="1" dirty="0">
                <a:solidFill>
                  <a:schemeClr val="accent6">
                    <a:lumMod val="75000"/>
                  </a:schemeClr>
                </a:solidFill>
              </a:rPr>
              <a:t>Азовском море обитает доисторическое существо, жившее еще 200 млн. лет назад. </a:t>
            </a:r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	Оно </a:t>
            </a:r>
            <a:r>
              <a:rPr lang="ru-RU" sz="3200" b="1" i="1" dirty="0">
                <a:solidFill>
                  <a:schemeClr val="accent6">
                    <a:lumMod val="75000"/>
                  </a:schemeClr>
                </a:solidFill>
              </a:rPr>
              <a:t>гораздо старше динозавров и, тем более, </a:t>
            </a:r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млекопитающих.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426639"/>
            <a:ext cx="9036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Белуга — рыба рекордсмен, относится к осетровым, среднему между хрящевыми и костными рыбами. Сегодня белуга </a:t>
            </a:r>
            <a:r>
              <a:rPr lang="ru-RU" sz="2400" b="1" i="1" u="sng" dirty="0">
                <a:hlinkClick r:id="rId3" tooltip="В Крыму обитает 18 видов рыб, занесенных в Красную книгу Украины"/>
              </a:rPr>
              <a:t>внесена в Красную книгу</a:t>
            </a:r>
            <a:r>
              <a:rPr lang="ru-RU" sz="2400" b="1" i="1" dirty="0"/>
              <a:t>, искусственно разводится в Азовском бассейне.</a:t>
            </a:r>
          </a:p>
        </p:txBody>
      </p:sp>
    </p:spTree>
    <p:extLst>
      <p:ext uri="{BB962C8B-B14F-4D97-AF65-F5344CB8AC3E}">
        <p14:creationId xmlns:p14="http://schemas.microsoft.com/office/powerpoint/2010/main" xmlns="" val="60890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артинки по запросу животный мир крым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8398"/>
            <a:ext cx="3138331" cy="313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Картинки по запросу животный мир крым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8331" y="692696"/>
            <a:ext cx="3077277" cy="362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Картинки по запросу животный мир крым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962" y="4110540"/>
            <a:ext cx="3669772" cy="275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395" y="4228796"/>
            <a:ext cx="3505605" cy="262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-1"/>
            <a:ext cx="2915816" cy="3907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5630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8556" y="476672"/>
            <a:ext cx="80718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FF0000"/>
                </a:solidFill>
              </a:rPr>
              <a:t>Книга </a:t>
            </a:r>
          </a:p>
          <a:p>
            <a:pPr algn="ctr"/>
            <a:r>
              <a:rPr lang="ru-RU" sz="7200" dirty="0" smtClean="0">
                <a:solidFill>
                  <a:srgbClr val="FF0000"/>
                </a:solidFill>
              </a:rPr>
              <a:t>«рекордсменов»</a:t>
            </a:r>
          </a:p>
          <a:p>
            <a:pPr algn="ctr"/>
            <a:r>
              <a:rPr lang="ru-RU" sz="7200" dirty="0" smtClean="0">
                <a:solidFill>
                  <a:srgbClr val="FF0000"/>
                </a:solidFill>
              </a:rPr>
              <a:t> животного мира</a:t>
            </a:r>
          </a:p>
          <a:p>
            <a:pPr algn="ctr"/>
            <a:r>
              <a:rPr lang="ru-RU" sz="7200" dirty="0" smtClean="0">
                <a:solidFill>
                  <a:srgbClr val="FF0000"/>
                </a:solidFill>
              </a:rPr>
              <a:t>Крыма</a:t>
            </a:r>
            <a:endParaRPr lang="ru-RU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00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crimea-media.ru/Base/Fauna/Lizard/Lizard_3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913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434"/>
            <a:ext cx="6008915" cy="450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5964" y="3133222"/>
            <a:ext cx="5638036" cy="3751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5708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40085" cy="400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71039"/>
            <a:ext cx="4788024" cy="3591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998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4086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36317" cy="393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5747" y="3466753"/>
            <a:ext cx="5138253" cy="3391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2182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http://ikrim.net/timthumb.php?src=/2014/uploads/images/pix/1391677814-pelikan.jpg&amp;w=600&amp;h=360&amp;zc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15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9674" y="3360043"/>
            <a:ext cx="4694326" cy="351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4350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5021036" cy="3347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0315" y="3086270"/>
            <a:ext cx="4032448" cy="377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0763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rimean-center.com/images/energo/crime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2788" y="3573017"/>
            <a:ext cx="5701212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bookmag.com/images/549a89b5c30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003" y="0"/>
            <a:ext cx="6305322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8884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черный и белобрюхий стрижи кры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91272" cy="279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060848"/>
            <a:ext cx="4097626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2593" y="4513929"/>
            <a:ext cx="3612544" cy="2373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8236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коростель кры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965" y="7937"/>
            <a:ext cx="3425618" cy="353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6654" y="7936"/>
            <a:ext cx="3444272" cy="3534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0843" y="3539732"/>
            <a:ext cx="4390324" cy="3318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/>
        </p:blipFill>
        <p:spPr bwMode="auto">
          <a:xfrm>
            <a:off x="5421086" y="3542060"/>
            <a:ext cx="3722914" cy="3318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6201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83968" cy="2850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38" y="2780927"/>
            <a:ext cx="4267030" cy="3368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3692"/>
            <a:ext cx="4895021" cy="3329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43026"/>
            <a:ext cx="4895021" cy="346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3877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3895"/>
            <a:ext cx="4561046" cy="3035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2857527"/>
            <a:ext cx="4561046" cy="361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1047" y="-13894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7935" y="3415106"/>
            <a:ext cx="5237707" cy="347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8806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259" y="-5071"/>
            <a:ext cx="5538192" cy="4153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897937"/>
            <a:ext cx="3688127" cy="396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7442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74" y="23834"/>
            <a:ext cx="3321089" cy="470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6223" y="3928999"/>
            <a:ext cx="6157777" cy="2924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88640"/>
            <a:ext cx="4689871" cy="3512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6264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808" y="0"/>
            <a:ext cx="9158808" cy="6892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4430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79504" cy="3786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9674" y="3341787"/>
            <a:ext cx="4694326" cy="351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5992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578" y="-16835"/>
            <a:ext cx="4882479" cy="3661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2087" y="1124744"/>
            <a:ext cx="3401913" cy="4042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940765"/>
            <a:ext cx="6120680" cy="391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7692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media.vorotila.ru/ru/items/t1@788d6767-2167-4921-80e5-3da78adc989f/bolshoy-kanon-krym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7804864" cy="585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orenburg.rgo.ru/files/2014/05/%D0%9A%D0%BE%D0%B2%D1%8B%D0%BB%D1%8C%D0%BD%D0%B0%D1%8F-%D1%81%D1%82%D0%B5%D0%BF%D1%8C-%D0%BD%D0%B0-%D0%B1%D0%B5%D1%80%D0%B5%D0%B3%D1%83-%D0%A7%D0%B5%D1%80%D0%BD%D0%BE%D0%B3%D0%BE-%D0%BC%D0%BE%D1%80%D1%8F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613" y="650419"/>
            <a:ext cx="8767790" cy="5845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pantikapei.ru/wp-content/uploads/2012/07/lis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20" y="3052793"/>
            <a:ext cx="6106681" cy="388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kto-takoy.ru/wp-content/uploads/2010/01/crimean-roe-deer-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5867" y="0"/>
            <a:ext cx="4824536" cy="410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crimea-media.ru/Base/Fauna/Badger/Badger_1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085" y="-10297"/>
            <a:ext cx="5058134" cy="403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ohotnichiydom.com/files/ck/image/quick-folder/perepe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085" y="2811424"/>
            <a:ext cx="5238750" cy="412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://img-fotki.yandex.ru/get/6717/67700761.dc/0_add3f_f2d01e8c_orig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1" y="2852937"/>
            <a:ext cx="5720531" cy="408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4290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5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076033"/>
            <a:ext cx="878497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     </a:t>
            </a: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</a:rPr>
              <a:t>Фауна </a:t>
            </a:r>
            <a:r>
              <a:rPr lang="ru-RU" sz="4400" i="1" dirty="0" smtClean="0"/>
              <a:t>( от лат. </a:t>
            </a:r>
            <a:r>
              <a:rPr lang="ru-RU" sz="4400" i="1" dirty="0" err="1" smtClean="0"/>
              <a:t>Fauna</a:t>
            </a:r>
            <a:r>
              <a:rPr lang="ru-RU" sz="4400" i="1" dirty="0" smtClean="0"/>
              <a:t> —  богиня лесов и полей, покровительница животных в римской мифологии) — </a:t>
            </a:r>
          </a:p>
          <a:p>
            <a:pPr algn="ctr"/>
            <a:r>
              <a:rPr lang="ru-RU" sz="4400" i="1" dirty="0" smtClean="0"/>
              <a:t>исторически сложившаяся </a:t>
            </a:r>
          </a:p>
          <a:p>
            <a:pPr algn="ctr"/>
            <a:r>
              <a:rPr lang="ru-RU" sz="4400" i="1" dirty="0" smtClean="0"/>
              <a:t>совокупность видов животных, </a:t>
            </a:r>
          </a:p>
          <a:p>
            <a:pPr algn="ctr"/>
            <a:r>
              <a:rPr lang="ru-RU" sz="4400" i="1" dirty="0" smtClean="0"/>
              <a:t>обитающих или обитавших </a:t>
            </a:r>
          </a:p>
          <a:p>
            <a:pPr algn="ctr"/>
            <a:r>
              <a:rPr lang="ru-RU" sz="4400" i="1" dirty="0" smtClean="0"/>
              <a:t>в прошлом на определенной территории или акватории.</a:t>
            </a:r>
            <a:endParaRPr lang="ru-RU" sz="4400" i="1" dirty="0"/>
          </a:p>
        </p:txBody>
      </p:sp>
    </p:spTree>
    <p:extLst>
      <p:ext uri="{BB962C8B-B14F-4D97-AF65-F5344CB8AC3E}">
        <p14:creationId xmlns:p14="http://schemas.microsoft.com/office/powerpoint/2010/main" xmlns="" val="64641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908720"/>
            <a:ext cx="809631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i="1" dirty="0" smtClean="0">
                <a:solidFill>
                  <a:srgbClr val="FF0000"/>
                </a:solidFill>
              </a:rPr>
              <a:t>Чтобы знать,  </a:t>
            </a:r>
          </a:p>
          <a:p>
            <a:r>
              <a:rPr lang="ru-RU" sz="6600" b="1" i="1" dirty="0">
                <a:solidFill>
                  <a:srgbClr val="FF0000"/>
                </a:solidFill>
              </a:rPr>
              <a:t> </a:t>
            </a:r>
            <a:r>
              <a:rPr lang="ru-RU" sz="6600" b="1" i="1" dirty="0" smtClean="0">
                <a:solidFill>
                  <a:srgbClr val="FF0000"/>
                </a:solidFill>
              </a:rPr>
              <a:t>      надо увидеть – </a:t>
            </a:r>
          </a:p>
          <a:p>
            <a:r>
              <a:rPr lang="ru-RU" sz="6600" b="1" i="1" dirty="0" smtClean="0">
                <a:solidFill>
                  <a:srgbClr val="FF0000"/>
                </a:solidFill>
              </a:rPr>
              <a:t>            чтобы увидеть,</a:t>
            </a:r>
          </a:p>
          <a:p>
            <a:r>
              <a:rPr lang="ru-RU" sz="6600" b="1" i="1" dirty="0" smtClean="0">
                <a:solidFill>
                  <a:srgbClr val="FF0000"/>
                </a:solidFill>
              </a:rPr>
              <a:t>                   надо знать</a:t>
            </a:r>
            <a:endParaRPr lang="ru-RU" sz="6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860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74888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В древности крымская фауна отличалась куда большим разнообразием. Во время археологических раскопок учёные обнаружили останки жирафов, львов и других теплолюбивых животных, которые ныне обитают в тропических странах. 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4221088"/>
            <a:ext cx="84604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</a:rPr>
              <a:t>Всего в Крыму зарегистрировано </a:t>
            </a:r>
          </a:p>
          <a:p>
            <a:r>
              <a:rPr lang="ru-RU" sz="4000" b="1" i="1" dirty="0" smtClean="0">
                <a:solidFill>
                  <a:srgbClr val="FF0000"/>
                </a:solidFill>
              </a:rPr>
              <a:t>57 видов млекопитающих, и все они </a:t>
            </a:r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</a:rPr>
              <a:t>по-своему интересны. </a:t>
            </a:r>
            <a:r>
              <a:rPr lang="ru-RU" sz="4000" b="1" i="1" dirty="0" smtClean="0">
                <a:solidFill>
                  <a:srgbClr val="FF0000"/>
                </a:solidFill>
              </a:rPr>
              <a:t>Из них 17 видов </a:t>
            </a:r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</a:rPr>
              <a:t>относятся к очень </a:t>
            </a:r>
            <a:r>
              <a:rPr lang="ru-RU" sz="4000" b="1" i="1" dirty="0" smtClean="0">
                <a:solidFill>
                  <a:srgbClr val="FF0000"/>
                </a:solidFill>
              </a:rPr>
              <a:t>редким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5759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blog.komod.ua/uploads/2009/03/dsc018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53" y="25385"/>
            <a:ext cx="5402250" cy="405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0356" y="3396630"/>
            <a:ext cx="4153644" cy="3461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84168" y="1196752"/>
            <a:ext cx="264104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Ящерица </a:t>
            </a:r>
          </a:p>
          <a:p>
            <a:r>
              <a:rPr lang="ru-RU" sz="4400" dirty="0" smtClean="0"/>
              <a:t>крымская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5127315"/>
            <a:ext cx="1937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err="1" smtClean="0"/>
              <a:t>Геккон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65291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oldpages.crimea.ua/servercms/uploads/2011/01/medyank_v_krime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852841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balaganov.net/wp-content/uploads/2015/01/Eremias-agruta-%D0%B8%D0%BB%D0%B8-%D1%80%D0%B0%D0%B7%D0%BD%D0%BE%D1%86%D0%B2%D0%B5%D1%82%D0%BD%D0%B0%D1%8F-%D1%8F%D1%89%D1%83%D1%80%D0%BA%D0%B0-%D0%B7%D0%B0%D0%BA%D0%B0%D0%BF%D1%8B%D0%B2%D0%B0%D0%B5%D1%82%D1%81%D1%8F-%D0%B2-%D0%BF%D0%B5%D1%81%D0%BE%D0%BA-%D0%B7%D0%B0-5-%D0%BC%D0%B8%D0%BD%D1%83%D1%82-%D1%84.2-624x44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8"/>
          <a:stretch/>
        </p:blipFill>
        <p:spPr bwMode="auto">
          <a:xfrm>
            <a:off x="4852840" y="2126365"/>
            <a:ext cx="4279977" cy="473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78154" y="667940"/>
            <a:ext cx="41546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Леопардовый полоз</a:t>
            </a:r>
            <a:endParaRPr lang="ru-RU" sz="36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092" y="4797151"/>
            <a:ext cx="44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Гребенчатый тритон</a:t>
            </a:r>
            <a:endParaRPr lang="ru-RU" sz="36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488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397</TotalTime>
  <Words>201</Words>
  <Application>Microsoft Office PowerPoint</Application>
  <PresentationFormat>Экран (4:3)</PresentationFormat>
  <Paragraphs>45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25</cp:revision>
  <dcterms:created xsi:type="dcterms:W3CDTF">2015-02-14T16:02:35Z</dcterms:created>
  <dcterms:modified xsi:type="dcterms:W3CDTF">2020-04-06T10:28:06Z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2666840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