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85" r:id="rId4"/>
    <p:sldId id="258" r:id="rId5"/>
    <p:sldId id="261" r:id="rId6"/>
    <p:sldId id="262" r:id="rId7"/>
    <p:sldId id="259" r:id="rId8"/>
    <p:sldId id="263" r:id="rId9"/>
    <p:sldId id="264" r:id="rId10"/>
    <p:sldId id="260" r:id="rId11"/>
    <p:sldId id="265" r:id="rId12"/>
    <p:sldId id="266" r:id="rId13"/>
    <p:sldId id="284" r:id="rId14"/>
    <p:sldId id="267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6" r:id="rId29"/>
    <p:sldId id="283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дрей Сергеевич" initials="АС" lastIdx="1" clrIdx="0">
    <p:extLst>
      <p:ext uri="{19B8F6BF-5375-455C-9EA6-DF929625EA0E}">
        <p15:presenceInfo xmlns:p15="http://schemas.microsoft.com/office/powerpoint/2012/main" xmlns="" userId="f45b1aaa597a814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96" autoAdjust="0"/>
  </p:normalViewPr>
  <p:slideViewPr>
    <p:cSldViewPr snapToGrid="0">
      <p:cViewPr>
        <p:scale>
          <a:sx n="117" d="100"/>
          <a:sy n="117" d="100"/>
        </p:scale>
        <p:origin x="-318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074113-FCAA-4454-86D6-D1834275B275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93BA3-0074-42B8-AE8F-E438A63C62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753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93BA3-0074-42B8-AE8F-E438A63C62D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311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73B27-E23F-467B-AFF5-411F268BCA2F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9AD04-FA24-4C8B-A846-DBCD4AF62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908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73B27-E23F-467B-AFF5-411F268BCA2F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9AD04-FA24-4C8B-A846-DBCD4AF62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451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73B27-E23F-467B-AFF5-411F268BCA2F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9AD04-FA24-4C8B-A846-DBCD4AF62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484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73B27-E23F-467B-AFF5-411F268BCA2F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9AD04-FA24-4C8B-A846-DBCD4AF62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264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73B27-E23F-467B-AFF5-411F268BCA2F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9AD04-FA24-4C8B-A846-DBCD4AF62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507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73B27-E23F-467B-AFF5-411F268BCA2F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9AD04-FA24-4C8B-A846-DBCD4AF62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474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73B27-E23F-467B-AFF5-411F268BCA2F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9AD04-FA24-4C8B-A846-DBCD4AF62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222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73B27-E23F-467B-AFF5-411F268BCA2F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9AD04-FA24-4C8B-A846-DBCD4AF62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277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73B27-E23F-467B-AFF5-411F268BCA2F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9AD04-FA24-4C8B-A846-DBCD4AF62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830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73B27-E23F-467B-AFF5-411F268BCA2F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9AD04-FA24-4C8B-A846-DBCD4AF62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208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73B27-E23F-467B-AFF5-411F268BCA2F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9AD04-FA24-4C8B-A846-DBCD4AF62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13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73B27-E23F-467B-AFF5-411F268BCA2F}" type="datetimeFigureOut">
              <a:rPr lang="ru-RU" smtClean="0"/>
              <a:t>19.01.2021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9AD04-FA24-4C8B-A846-DBCD4AF62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5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4842" y="1392071"/>
            <a:ext cx="11395880" cy="330275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Bookman Old Style" panose="02050604050505020204" pitchFamily="18" charset="0"/>
              </a:rPr>
              <a:t/>
            </a:r>
            <a:br>
              <a:rPr lang="ru-RU" dirty="0" smtClean="0">
                <a:latin typeface="Bookman Old Style" panose="02050604050505020204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Тема: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озера Крыма.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гидрологические объекты Крыма.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Побережья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пляжи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86450" y="5617029"/>
            <a:ext cx="5275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Подготовил педагог ДО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уратов М.Ж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1935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3) реки северных склонов Крымских гор: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rgbClr val="FF0000"/>
                </a:solidFill>
              </a:rPr>
              <a:t>Салгир</a:t>
            </a:r>
            <a:r>
              <a:rPr lang="ru-RU" dirty="0"/>
              <a:t> - самая длинная река Крыма (204км</a:t>
            </a:r>
            <a:r>
              <a:rPr lang="ru-RU" dirty="0" smtClean="0"/>
              <a:t>).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Мокрый Индол</a:t>
            </a:r>
            <a:r>
              <a:rPr lang="ru-RU" dirty="0"/>
              <a:t> (Су-Индол) начинается в восточной части горного Крыма. </a:t>
            </a:r>
            <a:endParaRPr lang="ru-RU" dirty="0" smtClean="0"/>
          </a:p>
          <a:p>
            <a:pPr marL="0" indent="0">
              <a:buNone/>
            </a:pPr>
            <a:r>
              <a:rPr lang="ru-RU" b="1" dirty="0" err="1">
                <a:solidFill>
                  <a:srgbClr val="FF0000"/>
                </a:solidFill>
              </a:rPr>
              <a:t>Чорох</a:t>
            </a:r>
            <a:r>
              <a:rPr lang="ru-RU" b="1" dirty="0">
                <a:solidFill>
                  <a:srgbClr val="FF0000"/>
                </a:solidFill>
              </a:rPr>
              <a:t>-Су</a:t>
            </a:r>
            <a:r>
              <a:rPr lang="ru-RU" dirty="0"/>
              <a:t> (</a:t>
            </a:r>
            <a:r>
              <a:rPr lang="ru-RU" dirty="0" err="1"/>
              <a:t>Чурук</a:t>
            </a:r>
            <a:r>
              <a:rPr lang="ru-RU" dirty="0"/>
              <a:t>-Су) - это уже почти полностью степная река</a:t>
            </a:r>
            <a:r>
              <a:rPr lang="ru-RU" dirty="0" smtClean="0"/>
              <a:t>.</a:t>
            </a:r>
            <a:r>
              <a:rPr lang="ru-RU" dirty="0"/>
              <a:t> На ней построено Старо-Крымское водохранилище.</a:t>
            </a:r>
          </a:p>
        </p:txBody>
      </p:sp>
    </p:spTree>
    <p:extLst>
      <p:ext uri="{BB962C8B-B14F-4D97-AF65-F5344CB8AC3E}">
        <p14:creationId xmlns:p14="http://schemas.microsoft.com/office/powerpoint/2010/main" val="3362966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7538" y="770067"/>
            <a:ext cx="3821373" cy="1325563"/>
          </a:xfrm>
        </p:spPr>
        <p:txBody>
          <a:bodyPr/>
          <a:lstStyle/>
          <a:p>
            <a:pPr algn="ctr"/>
            <a:r>
              <a:rPr lang="ru-RU" dirty="0" err="1" smtClean="0"/>
              <a:t>Салгир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" b="3408"/>
          <a:stretch/>
        </p:blipFill>
        <p:spPr>
          <a:xfrm>
            <a:off x="480968" y="469093"/>
            <a:ext cx="2887639" cy="1927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375" y="917207"/>
            <a:ext cx="4807230" cy="371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76" y="2641576"/>
            <a:ext cx="5976469" cy="3979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716759"/>
              </p:ext>
            </p:extLst>
          </p:nvPr>
        </p:nvGraphicFramePr>
        <p:xfrm>
          <a:off x="7890812" y="5551680"/>
          <a:ext cx="3092356" cy="365760"/>
        </p:xfrm>
        <a:graphic>
          <a:graphicData uri="http://schemas.openxmlformats.org/drawingml/2006/table">
            <a:tbl>
              <a:tblPr/>
              <a:tblGrid>
                <a:gridCol w="1546178"/>
                <a:gridCol w="1546178"/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ru-RU" b="0">
                          <a:effectLst/>
                        </a:rPr>
                        <a:t>Длина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232 км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8142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Мокрый Индол                       </a:t>
            </a:r>
            <a:r>
              <a:rPr lang="ru-RU" dirty="0" err="1" smtClean="0"/>
              <a:t>Чорох</a:t>
            </a:r>
            <a:r>
              <a:rPr lang="ru-RU" dirty="0"/>
              <a:t>-</a:t>
            </a:r>
            <a:r>
              <a:rPr lang="ru-RU" dirty="0" smtClean="0"/>
              <a:t>Су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01542"/>
              </p:ext>
            </p:extLst>
          </p:nvPr>
        </p:nvGraphicFramePr>
        <p:xfrm>
          <a:off x="220923" y="5174317"/>
          <a:ext cx="2423616" cy="365760"/>
        </p:xfrm>
        <a:graphic>
          <a:graphicData uri="http://schemas.openxmlformats.org/drawingml/2006/table">
            <a:tbl>
              <a:tblPr/>
              <a:tblGrid>
                <a:gridCol w="1211808"/>
                <a:gridCol w="1211808"/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ru-RU" b="0" dirty="0">
                          <a:effectLst/>
                        </a:rPr>
                        <a:t>Длина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49 км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23" y="1690688"/>
            <a:ext cx="4204701" cy="281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965" y="4010377"/>
            <a:ext cx="2813856" cy="2196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845893"/>
              </p:ext>
            </p:extLst>
          </p:nvPr>
        </p:nvGraphicFramePr>
        <p:xfrm>
          <a:off x="6281097" y="5141569"/>
          <a:ext cx="2423618" cy="365760"/>
        </p:xfrm>
        <a:graphic>
          <a:graphicData uri="http://schemas.openxmlformats.org/drawingml/2006/table">
            <a:tbl>
              <a:tblPr/>
              <a:tblGrid>
                <a:gridCol w="1211809"/>
                <a:gridCol w="1211809"/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ru-RU" b="0">
                          <a:effectLst/>
                        </a:rPr>
                        <a:t>Длина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33 км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97" y="1690688"/>
            <a:ext cx="4148331" cy="281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143" y="3985845"/>
            <a:ext cx="2961396" cy="2374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94296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Байбуга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1703253"/>
              </p:ext>
            </p:extLst>
          </p:nvPr>
        </p:nvGraphicFramePr>
        <p:xfrm>
          <a:off x="1192403" y="1690688"/>
          <a:ext cx="3842982" cy="365760"/>
        </p:xfrm>
        <a:graphic>
          <a:graphicData uri="http://schemas.openxmlformats.org/drawingml/2006/table">
            <a:tbl>
              <a:tblPr/>
              <a:tblGrid>
                <a:gridCol w="1921491"/>
                <a:gridCol w="1921491"/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ru-RU" b="0" dirty="0">
                          <a:effectLst/>
                        </a:rPr>
                        <a:t>Длина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20 км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45" y="1310185"/>
            <a:ext cx="6120844" cy="4307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32" y="2386725"/>
            <a:ext cx="4071724" cy="3231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44671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94" y="0"/>
            <a:ext cx="10693977" cy="6858000"/>
          </a:xfrm>
        </p:spPr>
      </p:pic>
      <p:sp>
        <p:nvSpPr>
          <p:cNvPr id="5" name="TextBox 4"/>
          <p:cNvSpPr txBox="1"/>
          <p:nvPr/>
        </p:nvSpPr>
        <p:spPr>
          <a:xfrm>
            <a:off x="7833815" y="832513"/>
            <a:ext cx="352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Воды Крымского полуострова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11311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Гидрологические памятники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97289"/>
            <a:ext cx="10515600" cy="397967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Памятник природы</a:t>
            </a:r>
            <a:r>
              <a:rPr lang="ru-RU" dirty="0"/>
              <a:t> — особо охраняемая природная территория, на которой расположен редкий или достопримечательный объект живой или неживой природы, уникальный в научном, культурном, историко-мемориальном или эстетическом отношении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b="1" dirty="0" smtClean="0"/>
              <a:t>Гидрологический памятник </a:t>
            </a:r>
            <a:r>
              <a:rPr lang="ru-RU" dirty="0" smtClean="0"/>
              <a:t>– особо охраняемый водный объект.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3782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42" y="2097501"/>
            <a:ext cx="3406254" cy="1325563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Хапхальский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гидрологический заказник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28325" y="327546"/>
            <a:ext cx="7315200" cy="1769956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/>
              <a:t>Живописное ущелье </a:t>
            </a:r>
            <a:r>
              <a:rPr lang="ru-RU" dirty="0" err="1"/>
              <a:t>Хапхал</a:t>
            </a:r>
            <a:r>
              <a:rPr lang="ru-RU" dirty="0"/>
              <a:t> с возрастным дубово-буковым лесом на высоте 468 метров над уровнем моря, где находится самый большой в Крыму водопад </a:t>
            </a:r>
            <a:r>
              <a:rPr lang="ru-RU" dirty="0" err="1"/>
              <a:t>Джур-Джур</a:t>
            </a:r>
            <a:r>
              <a:rPr lang="ru-RU" dirty="0"/>
              <a:t>, не пересыхающий даже в самое засушливое время года. С известнякового уступа вода приходит в глубокий котлован и оттуда направляется в русло реки Улу-Узень, которая выше водопада создает своеобразные </a:t>
            </a:r>
            <a:r>
              <a:rPr lang="ru-RU" dirty="0" smtClean="0"/>
              <a:t>каскады. Площадь 250 га.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408"/>
          <a:stretch/>
        </p:blipFill>
        <p:spPr>
          <a:xfrm>
            <a:off x="3828325" y="2097501"/>
            <a:ext cx="7315200" cy="4476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55161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415" y="2633413"/>
            <a:ext cx="2901287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Урочище Карасу-Баши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0211" y="400084"/>
            <a:ext cx="7315200" cy="116940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Главный охраняемый природный объект — источник Карасу-Баши — самый мощный карстовый источник Крыма (1500 л/сек), расположенный в ущелье Карасу-Баши у склона горного плато </a:t>
            </a:r>
            <a:r>
              <a:rPr lang="ru-RU" dirty="0" err="1"/>
              <a:t>Караби</a:t>
            </a:r>
            <a:r>
              <a:rPr lang="ru-RU" dirty="0"/>
              <a:t>-яйла. Является истоком реки </a:t>
            </a:r>
            <a:r>
              <a:rPr lang="ru-RU" dirty="0" err="1"/>
              <a:t>Биюк</a:t>
            </a:r>
            <a:r>
              <a:rPr lang="ru-RU" dirty="0"/>
              <a:t>-Карасу (</a:t>
            </a:r>
            <a:r>
              <a:rPr lang="ru-RU" dirty="0" err="1"/>
              <a:t>Карасёвка</a:t>
            </a:r>
            <a:r>
              <a:rPr lang="ru-RU" dirty="0"/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06" y="1687750"/>
            <a:ext cx="6056603" cy="4542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39777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605" y="3199523"/>
            <a:ext cx="3378958" cy="1325563"/>
          </a:xfrm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Озеро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Чокрак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96563" y="181720"/>
            <a:ext cx="7315200" cy="234311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Площадь: 1000 га. Заказник. Территория гидрологического заказника представляет собой комплекс ценных лечебных грязей озера, рапы, водного зеркала и прибрежных территорий, используемых в рекреационных и лечебных целях, имеет индивидуальную по богатству и разнообразию </a:t>
            </a:r>
            <a:r>
              <a:rPr lang="ru-RU" dirty="0" err="1"/>
              <a:t>биоту</a:t>
            </a:r>
            <a:r>
              <a:rPr lang="ru-RU" dirty="0"/>
              <a:t>, живописные и оригинальные ландшафты. В пределах озера сформировались своеобразные экосистемы, обусловленные высокой минерализацией вод.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788" y="2524836"/>
            <a:ext cx="6000750" cy="400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19149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Почти все </a:t>
            </a:r>
            <a:r>
              <a:rPr lang="ru-RU" u="sng" dirty="0"/>
              <a:t>Крымские озёра </a:t>
            </a:r>
            <a:r>
              <a:rPr lang="ru-RU" dirty="0"/>
              <a:t>- равнинно-степные, их насчитывают вместе с лиманами </a:t>
            </a:r>
            <a:r>
              <a:rPr lang="ru-RU" u="sng" dirty="0"/>
              <a:t>около </a:t>
            </a:r>
            <a:r>
              <a:rPr lang="ru-RU" b="1" u="sng" dirty="0"/>
              <a:t>300</a:t>
            </a:r>
            <a:r>
              <a:rPr lang="ru-RU" u="sng" dirty="0"/>
              <a:t> общей </a:t>
            </a:r>
            <a:r>
              <a:rPr lang="ru-RU" u="sng" dirty="0" smtClean="0"/>
              <a:t>площадью более </a:t>
            </a:r>
            <a:r>
              <a:rPr lang="ru-RU" u="sng" dirty="0"/>
              <a:t>5000 кв. км</a:t>
            </a:r>
            <a:r>
              <a:rPr lang="ru-RU" dirty="0"/>
              <a:t>. </a:t>
            </a:r>
            <a:r>
              <a:rPr lang="ru-RU" u="sng" dirty="0"/>
              <a:t>Большинство озёр - лиманы </a:t>
            </a:r>
            <a:r>
              <a:rPr lang="ru-RU" dirty="0"/>
              <a:t>с солёной водой в приморской части равнинного Крыма. Они образовались в результате заполнения морем устьев рек и балок, с последующим отделением от акватории моря пересыпями и косами. На их берегах почти нет растительности. Глубина озёр не велика, в среднем до 1м., да и площадь самого крупного (</a:t>
            </a:r>
            <a:r>
              <a:rPr lang="ru-RU" dirty="0" err="1"/>
              <a:t>Сасык</a:t>
            </a:r>
            <a:r>
              <a:rPr lang="ru-RU" dirty="0"/>
              <a:t>-Сивашского) тоже незначительна (около 75 кв. км.).</a:t>
            </a:r>
          </a:p>
        </p:txBody>
      </p:sp>
    </p:spTree>
    <p:extLst>
      <p:ext uri="{BB962C8B-B14F-4D97-AF65-F5344CB8AC3E}">
        <p14:creationId xmlns:p14="http://schemas.microsoft.com/office/powerpoint/2010/main" val="38587083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2138" y="1825625"/>
            <a:ext cx="11245756" cy="292379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4000" dirty="0" smtClean="0">
                <a:latin typeface="Bookman Old Style" panose="02050604050505020204" pitchFamily="18" charset="0"/>
              </a:rPr>
              <a:t>	</a:t>
            </a:r>
            <a:r>
              <a:rPr lang="ru-RU" sz="4000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В</a:t>
            </a:r>
            <a:r>
              <a:rPr lang="ru-RU" sz="4000" dirty="0" smtClean="0">
                <a:latin typeface="Bookman Old Style" panose="02050604050505020204" pitchFamily="18" charset="0"/>
              </a:rPr>
              <a:t> </a:t>
            </a:r>
            <a:r>
              <a:rPr lang="ru-RU" sz="4000" dirty="0">
                <a:latin typeface="Bookman Old Style" panose="02050604050505020204" pitchFamily="18" charset="0"/>
              </a:rPr>
              <a:t>Крыму насчитывается </a:t>
            </a:r>
            <a:r>
              <a:rPr lang="ru-RU" sz="4000" b="1" dirty="0">
                <a:latin typeface="Bookman Old Style" panose="02050604050505020204" pitchFamily="18" charset="0"/>
              </a:rPr>
              <a:t>1657</a:t>
            </a:r>
            <a:r>
              <a:rPr lang="ru-RU" sz="4000" dirty="0">
                <a:latin typeface="Bookman Old Style" panose="02050604050505020204" pitchFamily="18" charset="0"/>
              </a:rPr>
              <a:t> рек и временных водотоков общей длиной около 6000 км, относящихся к Азово-Черноморскому бассейну. Из них большую часть составляют небольшие реки с длиной до 10 </a:t>
            </a:r>
            <a:r>
              <a:rPr lang="ru-RU" sz="4000" dirty="0" smtClean="0">
                <a:latin typeface="Bookman Old Style" panose="02050604050505020204" pitchFamily="18" charset="0"/>
              </a:rPr>
              <a:t>км.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8194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Озёра Крыма делятся на 4 группы: 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19869"/>
            <a:ext cx="10515600" cy="4157094"/>
          </a:xfrm>
        </p:spPr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dirty="0" err="1" smtClean="0"/>
              <a:t>Перекопская</a:t>
            </a:r>
            <a:r>
              <a:rPr lang="ru-RU" dirty="0" smtClean="0"/>
              <a:t> </a:t>
            </a:r>
            <a:r>
              <a:rPr lang="ru-RU" dirty="0"/>
              <a:t>группа (Старое, </a:t>
            </a:r>
            <a:r>
              <a:rPr lang="ru-RU" dirty="0" err="1"/>
              <a:t>Киятское</a:t>
            </a:r>
            <a:r>
              <a:rPr lang="ru-RU" dirty="0"/>
              <a:t>, </a:t>
            </a:r>
            <a:r>
              <a:rPr lang="ru-RU" dirty="0" err="1"/>
              <a:t>Кирлеутское</a:t>
            </a:r>
            <a:r>
              <a:rPr lang="ru-RU" dirty="0"/>
              <a:t>, Красное</a:t>
            </a:r>
            <a:r>
              <a:rPr lang="ru-RU" dirty="0" smtClean="0"/>
              <a:t>);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/>
              <a:t> </a:t>
            </a:r>
            <a:r>
              <a:rPr lang="ru-RU" dirty="0" err="1" smtClean="0"/>
              <a:t>Тарханкутская</a:t>
            </a:r>
            <a:r>
              <a:rPr lang="ru-RU" dirty="0" smtClean="0"/>
              <a:t> </a:t>
            </a:r>
            <a:r>
              <a:rPr lang="ru-RU" dirty="0"/>
              <a:t>группа (</a:t>
            </a:r>
            <a:r>
              <a:rPr lang="ru-RU" dirty="0" err="1"/>
              <a:t>Бакальское</a:t>
            </a:r>
            <a:r>
              <a:rPr lang="ru-RU" dirty="0"/>
              <a:t>, </a:t>
            </a:r>
            <a:r>
              <a:rPr lang="ru-RU" dirty="0" err="1"/>
              <a:t>Джарылгач</a:t>
            </a:r>
            <a:r>
              <a:rPr lang="ru-RU" dirty="0"/>
              <a:t>, </a:t>
            </a:r>
            <a:r>
              <a:rPr lang="ru-RU" dirty="0" err="1"/>
              <a:t>Донузлав</a:t>
            </a:r>
            <a:r>
              <a:rPr lang="ru-RU" dirty="0"/>
              <a:t>); </a:t>
            </a:r>
            <a:endParaRPr lang="ru-RU" dirty="0" smtClean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 Евпаторийская </a:t>
            </a:r>
            <a:r>
              <a:rPr lang="ru-RU" dirty="0"/>
              <a:t>группа (</a:t>
            </a:r>
            <a:r>
              <a:rPr lang="ru-RU" dirty="0" err="1"/>
              <a:t>Мойнаки</a:t>
            </a:r>
            <a:r>
              <a:rPr lang="ru-RU" dirty="0"/>
              <a:t>, </a:t>
            </a:r>
            <a:r>
              <a:rPr lang="ru-RU" dirty="0" err="1"/>
              <a:t>Сасык</a:t>
            </a:r>
            <a:r>
              <a:rPr lang="ru-RU" dirty="0"/>
              <a:t>-Сиваш, </a:t>
            </a:r>
            <a:r>
              <a:rPr lang="ru-RU" dirty="0" err="1"/>
              <a:t>Сакское</a:t>
            </a:r>
            <a:r>
              <a:rPr lang="ru-RU" dirty="0"/>
              <a:t>); </a:t>
            </a:r>
            <a:endParaRPr lang="ru-RU" dirty="0" smtClean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 Керченская </a:t>
            </a:r>
            <a:r>
              <a:rPr lang="ru-RU" dirty="0"/>
              <a:t>группа (</a:t>
            </a:r>
            <a:r>
              <a:rPr lang="ru-RU" dirty="0" err="1"/>
              <a:t>Акташское</a:t>
            </a:r>
            <a:r>
              <a:rPr lang="ru-RU" dirty="0"/>
              <a:t>, </a:t>
            </a:r>
            <a:r>
              <a:rPr lang="ru-RU" dirty="0" err="1"/>
              <a:t>Чокракское</a:t>
            </a:r>
            <a:r>
              <a:rPr lang="ru-RU" dirty="0"/>
              <a:t>, </a:t>
            </a:r>
            <a:r>
              <a:rPr lang="ru-RU" dirty="0" err="1"/>
              <a:t>Узунларское</a:t>
            </a:r>
            <a:r>
              <a:rPr lang="ru-RU" dirty="0"/>
              <a:t>, </a:t>
            </a:r>
            <a:r>
              <a:rPr lang="ru-RU" dirty="0" err="1" smtClean="0"/>
              <a:t>Тобечикское</a:t>
            </a:r>
            <a:r>
              <a:rPr lang="ru-RU" dirty="0" smtClean="0"/>
              <a:t>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8119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1392"/>
          </a:xfrm>
        </p:spPr>
        <p:txBody>
          <a:bodyPr/>
          <a:lstStyle/>
          <a:p>
            <a:pPr algn="ctr"/>
            <a:r>
              <a:rPr lang="ru-RU" dirty="0" err="1" smtClean="0"/>
              <a:t>Перекопская</a:t>
            </a:r>
            <a:r>
              <a:rPr lang="ru-RU" dirty="0" smtClean="0"/>
              <a:t> группа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430" y="1346294"/>
            <a:ext cx="3679210" cy="2506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343" y="4062199"/>
            <a:ext cx="3705297" cy="2506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46294"/>
            <a:ext cx="3738872" cy="2506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2845" r="2428" b="-531"/>
          <a:stretch/>
        </p:blipFill>
        <p:spPr>
          <a:xfrm>
            <a:off x="6096000" y="4059549"/>
            <a:ext cx="3738872" cy="2508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079301"/>
              </p:ext>
            </p:extLst>
          </p:nvPr>
        </p:nvGraphicFramePr>
        <p:xfrm>
          <a:off x="8889242" y="5783692"/>
          <a:ext cx="2464558" cy="365760"/>
        </p:xfrm>
        <a:graphic>
          <a:graphicData uri="http://schemas.openxmlformats.org/drawingml/2006/table">
            <a:tbl>
              <a:tblPr/>
              <a:tblGrid>
                <a:gridCol w="1232279"/>
                <a:gridCol w="1232279"/>
              </a:tblGrid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ru-RU">
                          <a:effectLst/>
                        </a:rPr>
                        <a:t>Площадь</a:t>
                      </a:r>
                    </a:p>
                  </a:txBody>
                  <a:tcPr>
                    <a:lnL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8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20,8 км²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878285"/>
              </p:ext>
            </p:extLst>
          </p:nvPr>
        </p:nvGraphicFramePr>
        <p:xfrm>
          <a:off x="8840338" y="3277225"/>
          <a:ext cx="2513462" cy="365760"/>
        </p:xfrm>
        <a:graphic>
          <a:graphicData uri="http://schemas.openxmlformats.org/drawingml/2006/table">
            <a:tbl>
              <a:tblPr/>
              <a:tblGrid>
                <a:gridCol w="1256731"/>
                <a:gridCol w="1256731"/>
              </a:tblGrid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ru-RU">
                          <a:effectLst/>
                        </a:rPr>
                        <a:t>Площадь</a:t>
                      </a:r>
                    </a:p>
                  </a:txBody>
                  <a:tcPr>
                    <a:lnL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8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23,4 км²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11551"/>
              </p:ext>
            </p:extLst>
          </p:nvPr>
        </p:nvGraphicFramePr>
        <p:xfrm>
          <a:off x="163206" y="3277225"/>
          <a:ext cx="2341728" cy="365760"/>
        </p:xfrm>
        <a:graphic>
          <a:graphicData uri="http://schemas.openxmlformats.org/drawingml/2006/table">
            <a:tbl>
              <a:tblPr/>
              <a:tblGrid>
                <a:gridCol w="1170864"/>
                <a:gridCol w="1170864"/>
              </a:tblGrid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ru-RU">
                          <a:effectLst/>
                        </a:rPr>
                        <a:t>Площадь</a:t>
                      </a:r>
                    </a:p>
                  </a:txBody>
                  <a:tcPr>
                    <a:lnL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8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12,2 км²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664847"/>
              </p:ext>
            </p:extLst>
          </p:nvPr>
        </p:nvGraphicFramePr>
        <p:xfrm>
          <a:off x="163206" y="5783353"/>
          <a:ext cx="2341728" cy="365760"/>
        </p:xfrm>
        <a:graphic>
          <a:graphicData uri="http://schemas.openxmlformats.org/drawingml/2006/table">
            <a:tbl>
              <a:tblPr/>
              <a:tblGrid>
                <a:gridCol w="1170864"/>
                <a:gridCol w="1170864"/>
              </a:tblGrid>
              <a:tr h="330505">
                <a:tc>
                  <a:txBody>
                    <a:bodyPr/>
                    <a:lstStyle/>
                    <a:p>
                      <a:pPr algn="r" fontAlgn="t"/>
                      <a:r>
                        <a:rPr lang="ru-RU">
                          <a:effectLst/>
                        </a:rPr>
                        <a:t>Площадь</a:t>
                      </a:r>
                    </a:p>
                  </a:txBody>
                  <a:tcPr>
                    <a:lnL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8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12,5 км²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386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Тарханкутская</a:t>
            </a:r>
            <a:r>
              <a:rPr lang="ru-RU" dirty="0" smtClean="0"/>
              <a:t> группа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35" y="1434342"/>
            <a:ext cx="3685820" cy="24693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198" y="4013768"/>
            <a:ext cx="3685820" cy="24815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-1" b="1555"/>
          <a:stretch/>
        </p:blipFill>
        <p:spPr>
          <a:xfrm>
            <a:off x="7069825" y="1945699"/>
            <a:ext cx="4421590" cy="34630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78" y="1447990"/>
            <a:ext cx="3685820" cy="2469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141" y="4027416"/>
            <a:ext cx="3685820" cy="2481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-1" b="1555"/>
          <a:stretch/>
        </p:blipFill>
        <p:spPr>
          <a:xfrm>
            <a:off x="7110768" y="1959347"/>
            <a:ext cx="4421590" cy="3463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640265"/>
              </p:ext>
            </p:extLst>
          </p:nvPr>
        </p:nvGraphicFramePr>
        <p:xfrm>
          <a:off x="3647079" y="3026844"/>
          <a:ext cx="2205252" cy="365760"/>
        </p:xfrm>
        <a:graphic>
          <a:graphicData uri="http://schemas.openxmlformats.org/drawingml/2006/table">
            <a:tbl>
              <a:tblPr/>
              <a:tblGrid>
                <a:gridCol w="1102626"/>
                <a:gridCol w="1102626"/>
              </a:tblGrid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ru-RU">
                          <a:effectLst/>
                        </a:rPr>
                        <a:t>Площадь</a:t>
                      </a:r>
                    </a:p>
                  </a:txBody>
                  <a:tcPr>
                    <a:lnL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8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7,1 км²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09835"/>
              </p:ext>
            </p:extLst>
          </p:nvPr>
        </p:nvGraphicFramePr>
        <p:xfrm>
          <a:off x="1066124" y="5578975"/>
          <a:ext cx="2341728" cy="365760"/>
        </p:xfrm>
        <a:graphic>
          <a:graphicData uri="http://schemas.openxmlformats.org/drawingml/2006/table">
            <a:tbl>
              <a:tblPr/>
              <a:tblGrid>
                <a:gridCol w="1170864"/>
                <a:gridCol w="1170864"/>
              </a:tblGrid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ru-RU">
                          <a:effectLst/>
                        </a:rPr>
                        <a:t>Площадь</a:t>
                      </a:r>
                    </a:p>
                  </a:txBody>
                  <a:tcPr>
                    <a:lnL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8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8,3 км²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113636"/>
              </p:ext>
            </p:extLst>
          </p:nvPr>
        </p:nvGraphicFramePr>
        <p:xfrm>
          <a:off x="8130227" y="5761855"/>
          <a:ext cx="2300786" cy="365760"/>
        </p:xfrm>
        <a:graphic>
          <a:graphicData uri="http://schemas.openxmlformats.org/drawingml/2006/table">
            <a:tbl>
              <a:tblPr/>
              <a:tblGrid>
                <a:gridCol w="1150393"/>
                <a:gridCol w="1150393"/>
              </a:tblGrid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ru-RU">
                          <a:effectLst/>
                        </a:rPr>
                        <a:t>Площадь</a:t>
                      </a:r>
                    </a:p>
                  </a:txBody>
                  <a:tcPr>
                    <a:lnL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8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48,2 км²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892119" y="1447990"/>
            <a:ext cx="494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Донузлав</a:t>
            </a:r>
            <a:r>
              <a:rPr lang="ru-RU" dirty="0" smtClean="0"/>
              <a:t> – самое глубокое озеро Крыма (27 м)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9572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2878" y="81365"/>
            <a:ext cx="5389728" cy="1325563"/>
          </a:xfrm>
        </p:spPr>
        <p:txBody>
          <a:bodyPr/>
          <a:lstStyle/>
          <a:p>
            <a:pPr algn="ctr"/>
            <a:r>
              <a:rPr lang="ru-RU" dirty="0" smtClean="0"/>
              <a:t>Евпаторийская группа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06928"/>
            <a:ext cx="3406254" cy="2258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873" y="2815540"/>
            <a:ext cx="3406254" cy="2266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644" y="4153019"/>
            <a:ext cx="3397156" cy="2281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041" y="1197022"/>
            <a:ext cx="3165268" cy="2105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895654"/>
              </p:ext>
            </p:extLst>
          </p:nvPr>
        </p:nvGraphicFramePr>
        <p:xfrm>
          <a:off x="172286" y="2936998"/>
          <a:ext cx="2205252" cy="365760"/>
        </p:xfrm>
        <a:graphic>
          <a:graphicData uri="http://schemas.openxmlformats.org/drawingml/2006/table">
            <a:tbl>
              <a:tblPr/>
              <a:tblGrid>
                <a:gridCol w="1102626"/>
                <a:gridCol w="1102626"/>
              </a:tblGrid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ru-RU">
                          <a:effectLst/>
                        </a:rPr>
                        <a:t>Площадь</a:t>
                      </a:r>
                    </a:p>
                  </a:txBody>
                  <a:tcPr>
                    <a:lnL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8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1,76 км²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026808"/>
              </p:ext>
            </p:extLst>
          </p:nvPr>
        </p:nvGraphicFramePr>
        <p:xfrm>
          <a:off x="3240206" y="4350676"/>
          <a:ext cx="2382672" cy="365760"/>
        </p:xfrm>
        <a:graphic>
          <a:graphicData uri="http://schemas.openxmlformats.org/drawingml/2006/table">
            <a:tbl>
              <a:tblPr/>
              <a:tblGrid>
                <a:gridCol w="1191336"/>
                <a:gridCol w="1191336"/>
              </a:tblGrid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ru-RU" dirty="0">
                          <a:effectLst/>
                        </a:rPr>
                        <a:t>Площадь</a:t>
                      </a:r>
                    </a:p>
                  </a:txBody>
                  <a:tcPr>
                    <a:lnL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8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9,7 км²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964553"/>
              </p:ext>
            </p:extLst>
          </p:nvPr>
        </p:nvGraphicFramePr>
        <p:xfrm>
          <a:off x="6584192" y="5683089"/>
          <a:ext cx="2587388" cy="365760"/>
        </p:xfrm>
        <a:graphic>
          <a:graphicData uri="http://schemas.openxmlformats.org/drawingml/2006/table">
            <a:tbl>
              <a:tblPr/>
              <a:tblGrid>
                <a:gridCol w="1293694"/>
                <a:gridCol w="1293694"/>
              </a:tblGrid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ru-RU">
                          <a:effectLst/>
                        </a:rPr>
                        <a:t>Площадь</a:t>
                      </a:r>
                    </a:p>
                  </a:txBody>
                  <a:tcPr>
                    <a:lnL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8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75,3 км²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55093" y="5582970"/>
            <a:ext cx="4967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Сасык</a:t>
            </a:r>
            <a:r>
              <a:rPr lang="ru-RU" dirty="0" smtClean="0"/>
              <a:t>-Сиваш – самое большое озеро Крыма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0452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3690"/>
          </a:xfrm>
        </p:spPr>
        <p:txBody>
          <a:bodyPr/>
          <a:lstStyle/>
          <a:p>
            <a:pPr algn="ctr"/>
            <a:r>
              <a:rPr lang="ru-RU" dirty="0" smtClean="0"/>
              <a:t>Керченская группа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399" y="1404085"/>
            <a:ext cx="3478615" cy="2365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237" y="1404085"/>
            <a:ext cx="3536235" cy="2365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399" y="3997159"/>
            <a:ext cx="3478615" cy="2297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b="5105"/>
          <a:stretch/>
        </p:blipFill>
        <p:spPr>
          <a:xfrm>
            <a:off x="6233236" y="4005325"/>
            <a:ext cx="3536235" cy="2286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413002"/>
              </p:ext>
            </p:extLst>
          </p:nvPr>
        </p:nvGraphicFramePr>
        <p:xfrm>
          <a:off x="660780" y="2849423"/>
          <a:ext cx="2532798" cy="365760"/>
        </p:xfrm>
        <a:graphic>
          <a:graphicData uri="http://schemas.openxmlformats.org/drawingml/2006/table">
            <a:tbl>
              <a:tblPr/>
              <a:tblGrid>
                <a:gridCol w="1266399"/>
                <a:gridCol w="1266399"/>
              </a:tblGrid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ru-RU">
                          <a:effectLst/>
                        </a:rPr>
                        <a:t>Площадь</a:t>
                      </a:r>
                    </a:p>
                  </a:txBody>
                  <a:tcPr>
                    <a:lnL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8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 smtClean="0">
                          <a:effectLst/>
                        </a:rPr>
                        <a:t>12,19</a:t>
                      </a:r>
                      <a:r>
                        <a:rPr lang="ru-RU" u="none" strike="noStrike" baseline="30000" dirty="0" smtClean="0">
                          <a:solidFill>
                            <a:srgbClr val="0B0080"/>
                          </a:solidFill>
                          <a:effectLst/>
                        </a:rPr>
                        <a:t> </a:t>
                      </a:r>
                      <a:r>
                        <a:rPr lang="ru-RU" dirty="0" smtClean="0">
                          <a:effectLst/>
                        </a:rPr>
                        <a:t>км²</a:t>
                      </a:r>
                      <a:endParaRPr lang="ru-RU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042761"/>
              </p:ext>
            </p:extLst>
          </p:nvPr>
        </p:nvGraphicFramePr>
        <p:xfrm>
          <a:off x="8591782" y="2849423"/>
          <a:ext cx="2355378" cy="365760"/>
        </p:xfrm>
        <a:graphic>
          <a:graphicData uri="http://schemas.openxmlformats.org/drawingml/2006/table">
            <a:tbl>
              <a:tblPr/>
              <a:tblGrid>
                <a:gridCol w="1177689"/>
                <a:gridCol w="1177689"/>
              </a:tblGrid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ru-RU">
                          <a:effectLst/>
                        </a:rPr>
                        <a:t>Площадь</a:t>
                      </a:r>
                    </a:p>
                  </a:txBody>
                  <a:tcPr>
                    <a:lnL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8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8,5 км²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947795"/>
              </p:ext>
            </p:extLst>
          </p:nvPr>
        </p:nvGraphicFramePr>
        <p:xfrm>
          <a:off x="660780" y="5450662"/>
          <a:ext cx="2532798" cy="365760"/>
        </p:xfrm>
        <a:graphic>
          <a:graphicData uri="http://schemas.openxmlformats.org/drawingml/2006/table">
            <a:tbl>
              <a:tblPr/>
              <a:tblGrid>
                <a:gridCol w="1266399"/>
                <a:gridCol w="1266399"/>
              </a:tblGrid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ru-RU">
                          <a:effectLst/>
                        </a:rPr>
                        <a:t>Площадь</a:t>
                      </a:r>
                    </a:p>
                  </a:txBody>
                  <a:tcPr>
                    <a:lnL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8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26,8 км²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537596"/>
              </p:ext>
            </p:extLst>
          </p:nvPr>
        </p:nvGraphicFramePr>
        <p:xfrm>
          <a:off x="8591782" y="5450662"/>
          <a:ext cx="2355378" cy="365760"/>
        </p:xfrm>
        <a:graphic>
          <a:graphicData uri="http://schemas.openxmlformats.org/drawingml/2006/table">
            <a:tbl>
              <a:tblPr/>
              <a:tblGrid>
                <a:gridCol w="1177689"/>
                <a:gridCol w="1177689"/>
              </a:tblGrid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ru-RU">
                          <a:effectLst/>
                        </a:rPr>
                        <a:t>Площадь</a:t>
                      </a:r>
                    </a:p>
                  </a:txBody>
                  <a:tcPr>
                    <a:lnL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8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18,7 км²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208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02" y="0"/>
            <a:ext cx="10190048" cy="6858000"/>
          </a:xfrm>
        </p:spPr>
      </p:pic>
      <p:sp>
        <p:nvSpPr>
          <p:cNvPr id="5" name="TextBox 4"/>
          <p:cNvSpPr txBox="1"/>
          <p:nvPr/>
        </p:nvSpPr>
        <p:spPr>
          <a:xfrm>
            <a:off x="286603" y="1405719"/>
            <a:ext cx="4230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</a:t>
            </a:r>
          </a:p>
          <a:p>
            <a:r>
              <a:rPr lang="ru-RU" dirty="0" smtClean="0"/>
              <a:t>З</a:t>
            </a:r>
          </a:p>
          <a:p>
            <a:r>
              <a:rPr lang="ru-RU" dirty="0" err="1" smtClean="0"/>
              <a:t>емные</a:t>
            </a:r>
            <a:r>
              <a:rPr lang="ru-RU" dirty="0" smtClean="0"/>
              <a:t> </a:t>
            </a:r>
          </a:p>
          <a:p>
            <a:endParaRPr lang="ru-RU" dirty="0"/>
          </a:p>
          <a:p>
            <a:r>
              <a:rPr lang="ru-RU" dirty="0" smtClean="0"/>
              <a:t>в</a:t>
            </a:r>
          </a:p>
          <a:p>
            <a:r>
              <a:rPr lang="ru-RU" dirty="0" smtClean="0"/>
              <a:t>оды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05799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37" y="0"/>
            <a:ext cx="9675628" cy="6858000"/>
          </a:xfrm>
        </p:spPr>
      </p:pic>
      <p:sp>
        <p:nvSpPr>
          <p:cNvPr id="5" name="TextBox 4"/>
          <p:cNvSpPr txBox="1"/>
          <p:nvPr/>
        </p:nvSpPr>
        <p:spPr>
          <a:xfrm>
            <a:off x="204716" y="4080680"/>
            <a:ext cx="348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Самое большое водохранилище - </a:t>
            </a:r>
            <a:r>
              <a:rPr lang="ru-RU" i="1" dirty="0" err="1" smtClean="0"/>
              <a:t>Чернореченское</a:t>
            </a:r>
            <a:endParaRPr lang="ru-RU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792871" y="1392072"/>
            <a:ext cx="2934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Азовское море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281684" y="5854890"/>
            <a:ext cx="4244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Черное море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9718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197" y="-8357"/>
            <a:ext cx="6479520" cy="6866357"/>
          </a:xfrm>
        </p:spPr>
      </p:pic>
    </p:spTree>
    <p:extLst>
      <p:ext uri="{BB962C8B-B14F-4D97-AF65-F5344CB8AC3E}">
        <p14:creationId xmlns:p14="http://schemas.microsoft.com/office/powerpoint/2010/main" val="9914420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Береговая линия Крыма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лина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береговой линии Черноморского побережья полуострова Крым составляет 945 км (в том числе города федерального значения Севастополь – 154 км), а Азовского побережья Республики Крым – около 230 км (в сумме это составляет 1175 км).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курортный сезон антропогенная нагрузка на побережье значительно увеличивается. Количество отдыхающих в период существования СССР неуклонно возрастало – от 300 тысяч в 1930 г. до 8,3 миллиона – в 1988 г.  В период нахождения Крыма в составе Украины оно изменялось от 2,2 до 6,1 миллиона человек в год. В 2016 г. Крым посетили 5,5 миллиона человек.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9179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Тест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05719"/>
            <a:ext cx="10515600" cy="4771244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Приблизительно сколько рек на Крымском полуострове?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а</a:t>
            </a:r>
            <a:r>
              <a:rPr lang="ru-RU" dirty="0" smtClean="0">
                <a:solidFill>
                  <a:srgbClr val="FF0000"/>
                </a:solidFill>
              </a:rPr>
              <a:t>)  1657                   </a:t>
            </a:r>
            <a:r>
              <a:rPr lang="ru-RU" dirty="0" smtClean="0"/>
              <a:t>б) 1200                     в) 550                   г) 2000</a:t>
            </a:r>
          </a:p>
          <a:p>
            <a:pPr marL="0" indent="0">
              <a:buNone/>
            </a:pPr>
            <a:r>
              <a:rPr lang="ru-RU" dirty="0" smtClean="0"/>
              <a:t>2. Самая длинная река Крымского полуострова?</a:t>
            </a:r>
          </a:p>
          <a:p>
            <a:pPr marL="0" indent="0">
              <a:buNone/>
            </a:pPr>
            <a:r>
              <a:rPr lang="ru-RU" dirty="0"/>
              <a:t>а</a:t>
            </a:r>
            <a:r>
              <a:rPr lang="ru-RU" dirty="0" smtClean="0"/>
              <a:t>) </a:t>
            </a:r>
            <a:r>
              <a:rPr lang="ru-RU" dirty="0" err="1" smtClean="0"/>
              <a:t>Бельбек</a:t>
            </a:r>
            <a:r>
              <a:rPr lang="ru-RU" dirty="0" smtClean="0"/>
              <a:t>               б) Черная                </a:t>
            </a:r>
            <a:r>
              <a:rPr lang="ru-RU" dirty="0" smtClean="0">
                <a:solidFill>
                  <a:srgbClr val="FF0000"/>
                </a:solidFill>
              </a:rPr>
              <a:t>в) </a:t>
            </a:r>
            <a:r>
              <a:rPr lang="ru-RU" dirty="0" err="1" smtClean="0">
                <a:solidFill>
                  <a:srgbClr val="FF0000"/>
                </a:solidFill>
              </a:rPr>
              <a:t>Салгир</a:t>
            </a:r>
            <a:r>
              <a:rPr lang="ru-RU" dirty="0" smtClean="0">
                <a:solidFill>
                  <a:srgbClr val="FF0000"/>
                </a:solidFill>
              </a:rPr>
              <a:t>              </a:t>
            </a:r>
            <a:r>
              <a:rPr lang="ru-RU" dirty="0" smtClean="0"/>
              <a:t>г) </a:t>
            </a:r>
            <a:r>
              <a:rPr lang="ru-RU" dirty="0" err="1" smtClean="0"/>
              <a:t>Кача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3. Самая полноводная река Крымского полуострова?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а) </a:t>
            </a:r>
            <a:r>
              <a:rPr lang="ru-RU" dirty="0" err="1" smtClean="0">
                <a:solidFill>
                  <a:srgbClr val="FF0000"/>
                </a:solidFill>
              </a:rPr>
              <a:t>Бельбек</a:t>
            </a:r>
            <a:r>
              <a:rPr lang="ru-RU" dirty="0" smtClean="0">
                <a:solidFill>
                  <a:srgbClr val="FF0000"/>
                </a:solidFill>
              </a:rPr>
              <a:t>               </a:t>
            </a:r>
            <a:r>
              <a:rPr lang="ru-RU" dirty="0" smtClean="0"/>
              <a:t>б) Черная                в) </a:t>
            </a:r>
            <a:r>
              <a:rPr lang="ru-RU" dirty="0" err="1" smtClean="0"/>
              <a:t>Салгир</a:t>
            </a:r>
            <a:r>
              <a:rPr lang="ru-RU" dirty="0" smtClean="0"/>
              <a:t>              г) </a:t>
            </a:r>
            <a:r>
              <a:rPr lang="ru-RU" dirty="0" err="1" smtClean="0"/>
              <a:t>Кача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4. Самое большое озеро Крымского полуострова?</a:t>
            </a:r>
          </a:p>
          <a:p>
            <a:pPr marL="0" indent="0">
              <a:buNone/>
            </a:pPr>
            <a:r>
              <a:rPr lang="ru-RU" dirty="0" smtClean="0"/>
              <a:t>а)</a:t>
            </a:r>
            <a:r>
              <a:rPr lang="ru-RU" dirty="0" err="1" smtClean="0"/>
              <a:t>Донузлав</a:t>
            </a:r>
            <a:r>
              <a:rPr lang="ru-RU" dirty="0" smtClean="0"/>
              <a:t>              </a:t>
            </a:r>
            <a:r>
              <a:rPr lang="ru-RU" dirty="0" smtClean="0">
                <a:solidFill>
                  <a:srgbClr val="FF0000"/>
                </a:solidFill>
              </a:rPr>
              <a:t>б)</a:t>
            </a:r>
            <a:r>
              <a:rPr lang="ru-RU" dirty="0" err="1" smtClean="0">
                <a:solidFill>
                  <a:srgbClr val="FF0000"/>
                </a:solidFill>
              </a:rPr>
              <a:t>Сасык</a:t>
            </a:r>
            <a:r>
              <a:rPr lang="ru-RU" dirty="0" smtClean="0">
                <a:solidFill>
                  <a:srgbClr val="FF0000"/>
                </a:solidFill>
              </a:rPr>
              <a:t>-Сиваш</a:t>
            </a:r>
            <a:r>
              <a:rPr lang="ru-RU" dirty="0" smtClean="0"/>
              <a:t>      в)</a:t>
            </a:r>
            <a:r>
              <a:rPr lang="ru-RU" dirty="0" err="1" smtClean="0"/>
              <a:t>Акташское</a:t>
            </a:r>
            <a:r>
              <a:rPr lang="ru-RU" dirty="0" smtClean="0"/>
              <a:t>        г)Красное</a:t>
            </a:r>
          </a:p>
          <a:p>
            <a:pPr marL="0" indent="0">
              <a:buNone/>
            </a:pPr>
            <a:r>
              <a:rPr lang="ru-RU" dirty="0" smtClean="0"/>
              <a:t>5. Почему так важны водохранилища для Крыма?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2265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187" y="892021"/>
            <a:ext cx="7546075" cy="5018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82228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79023"/>
            <a:ext cx="10515600" cy="1325563"/>
          </a:xfrm>
        </p:spPr>
        <p:txBody>
          <a:bodyPr/>
          <a:lstStyle/>
          <a:p>
            <a:r>
              <a:rPr lang="ru-RU" b="1" dirty="0"/>
              <a:t>1) реки северо-западных склонов Крымских гор: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361063"/>
            <a:ext cx="10515600" cy="3815900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 err="1">
                <a:solidFill>
                  <a:srgbClr val="FF0000"/>
                </a:solidFill>
              </a:rPr>
              <a:t>Альма</a:t>
            </a:r>
            <a:r>
              <a:rPr lang="ru-RU" b="1" dirty="0"/>
              <a:t> </a:t>
            </a:r>
            <a:r>
              <a:rPr lang="ru-RU" dirty="0"/>
              <a:t>- самая протяжённая после </a:t>
            </a:r>
            <a:r>
              <a:rPr lang="ru-RU" dirty="0" err="1"/>
              <a:t>Салгира</a:t>
            </a:r>
            <a:r>
              <a:rPr lang="ru-RU" dirty="0"/>
              <a:t> крымская река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b="1" dirty="0" err="1">
                <a:solidFill>
                  <a:srgbClr val="FF0000"/>
                </a:solidFill>
              </a:rPr>
              <a:t>Кача</a:t>
            </a:r>
            <a:r>
              <a:rPr lang="ru-RU" b="1" dirty="0"/>
              <a:t> </a:t>
            </a:r>
            <a:r>
              <a:rPr lang="ru-RU" dirty="0"/>
              <a:t>короче, но полноводнее </a:t>
            </a:r>
            <a:r>
              <a:rPr lang="ru-RU" dirty="0" err="1"/>
              <a:t>Альмы</a:t>
            </a:r>
            <a:r>
              <a:rPr lang="ru-RU" dirty="0"/>
              <a:t>. Она образуется от слияния рек - </a:t>
            </a:r>
            <a:r>
              <a:rPr lang="ru-RU" dirty="0" err="1"/>
              <a:t>Биюк</a:t>
            </a:r>
            <a:r>
              <a:rPr lang="ru-RU" dirty="0"/>
              <a:t>-Узеня и Писары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b="1" dirty="0" err="1">
                <a:solidFill>
                  <a:srgbClr val="FF0000"/>
                </a:solidFill>
              </a:rPr>
              <a:t>Бельбек</a:t>
            </a:r>
            <a:r>
              <a:rPr lang="ru-RU" b="1" dirty="0"/>
              <a:t> </a:t>
            </a:r>
            <a:r>
              <a:rPr lang="ru-RU" dirty="0"/>
              <a:t>- наиболее многоводная река Крыма. </a:t>
            </a:r>
            <a:endParaRPr lang="ru-RU" dirty="0" smtClean="0"/>
          </a:p>
          <a:p>
            <a:pPr marL="0" indent="0" algn="just">
              <a:buNone/>
            </a:pPr>
            <a:r>
              <a:rPr lang="ru-RU" b="1" dirty="0">
                <a:solidFill>
                  <a:srgbClr val="FF0000"/>
                </a:solidFill>
              </a:rPr>
              <a:t>Чёрная</a:t>
            </a:r>
            <a:r>
              <a:rPr lang="ru-RU" dirty="0"/>
              <a:t> - по расходу воды вторая после </a:t>
            </a:r>
            <a:r>
              <a:rPr lang="ru-RU" dirty="0" err="1"/>
              <a:t>Бельбека</a:t>
            </a:r>
            <a:r>
              <a:rPr lang="ru-RU" dirty="0"/>
              <a:t> река в Крыму.</a:t>
            </a:r>
          </a:p>
        </p:txBody>
      </p:sp>
    </p:spTree>
    <p:extLst>
      <p:ext uri="{BB962C8B-B14F-4D97-AF65-F5344CB8AC3E}">
        <p14:creationId xmlns:p14="http://schemas.microsoft.com/office/powerpoint/2010/main" val="1888290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Альма</a:t>
            </a:r>
            <a:r>
              <a:rPr lang="ru-RU" dirty="0" smtClean="0"/>
              <a:t>                                                  </a:t>
            </a:r>
            <a:r>
              <a:rPr lang="ru-RU" dirty="0" err="1" smtClean="0"/>
              <a:t>Кача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690688"/>
            <a:ext cx="5515874" cy="4136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5021" r="3184" b="5427"/>
          <a:stretch/>
        </p:blipFill>
        <p:spPr>
          <a:xfrm>
            <a:off x="3667126" y="4872251"/>
            <a:ext cx="2351538" cy="1501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932221"/>
              </p:ext>
            </p:extLst>
          </p:nvPr>
        </p:nvGraphicFramePr>
        <p:xfrm>
          <a:off x="1075938" y="6007744"/>
          <a:ext cx="1809466" cy="365760"/>
        </p:xfrm>
        <a:graphic>
          <a:graphicData uri="http://schemas.openxmlformats.org/drawingml/2006/table">
            <a:tbl>
              <a:tblPr/>
              <a:tblGrid>
                <a:gridCol w="904733"/>
                <a:gridCol w="904733"/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ru-RU" b="0">
                          <a:effectLst/>
                        </a:rPr>
                        <a:t>Длина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87,8 км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714523" y="1321356"/>
            <a:ext cx="3259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Устье реки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Качи</a:t>
            </a:r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 в </a:t>
            </a:r>
            <a:r>
              <a:rPr lang="ru-RU" b="0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с.Орловка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76" y="1690688"/>
            <a:ext cx="5515874" cy="4136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015056"/>
              </p:ext>
            </p:extLst>
          </p:nvPr>
        </p:nvGraphicFramePr>
        <p:xfrm>
          <a:off x="6800386" y="6007744"/>
          <a:ext cx="2047204" cy="365760"/>
        </p:xfrm>
        <a:graphic>
          <a:graphicData uri="http://schemas.openxmlformats.org/drawingml/2006/table">
            <a:tbl>
              <a:tblPr/>
              <a:tblGrid>
                <a:gridCol w="1023602"/>
                <a:gridCol w="1023602"/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ru-RU" b="0">
                          <a:effectLst/>
                        </a:rPr>
                        <a:t>Длина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69 км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r="2130"/>
          <a:stretch/>
        </p:blipFill>
        <p:spPr>
          <a:xfrm>
            <a:off x="9624912" y="4849504"/>
            <a:ext cx="2330527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41119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</a:t>
            </a:r>
            <a:r>
              <a:rPr lang="ru-RU" dirty="0" err="1" smtClean="0"/>
              <a:t>Бельбек</a:t>
            </a:r>
            <a:r>
              <a:rPr lang="ru-RU" dirty="0" smtClean="0"/>
              <a:t>                                  Черная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470783"/>
            <a:ext cx="5801784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b="4224"/>
          <a:stretch/>
        </p:blipFill>
        <p:spPr>
          <a:xfrm>
            <a:off x="3627247" y="4768069"/>
            <a:ext cx="2768286" cy="1810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021383"/>
              </p:ext>
            </p:extLst>
          </p:nvPr>
        </p:nvGraphicFramePr>
        <p:xfrm>
          <a:off x="1233985" y="6017291"/>
          <a:ext cx="2150660" cy="365760"/>
        </p:xfrm>
        <a:graphic>
          <a:graphicData uri="http://schemas.openxmlformats.org/drawingml/2006/table">
            <a:tbl>
              <a:tblPr/>
              <a:tblGrid>
                <a:gridCol w="1075330"/>
                <a:gridCol w="1075330"/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ru-RU" b="0">
                          <a:effectLst/>
                        </a:rPr>
                        <a:t>Длина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63 км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960661" y="1286117"/>
            <a:ext cx="2193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Устье реки Чёрной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9" r="25373"/>
          <a:stretch/>
        </p:blipFill>
        <p:spPr>
          <a:xfrm>
            <a:off x="6851177" y="1719382"/>
            <a:ext cx="4761777" cy="4480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0473" y="4502500"/>
            <a:ext cx="1808125" cy="2341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3987665"/>
              </p:ext>
            </p:extLst>
          </p:nvPr>
        </p:nvGraphicFramePr>
        <p:xfrm>
          <a:off x="7919098" y="6339100"/>
          <a:ext cx="1809466" cy="365760"/>
        </p:xfrm>
        <a:graphic>
          <a:graphicData uri="http://schemas.openxmlformats.org/drawingml/2006/table">
            <a:tbl>
              <a:tblPr/>
              <a:tblGrid>
                <a:gridCol w="904733"/>
                <a:gridCol w="904733"/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ru-RU" b="0">
                          <a:effectLst/>
                        </a:rPr>
                        <a:t>Длина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34,1 км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54069" y="6405063"/>
            <a:ext cx="3207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Самая полноводная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97488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2) реки южного берега Крыма (ЮБК):</a:t>
            </a:r>
            <a:r>
              <a:rPr lang="ru-RU" dirty="0"/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b="1" dirty="0" err="1">
                <a:solidFill>
                  <a:srgbClr val="FF0000"/>
                </a:solidFill>
              </a:rPr>
              <a:t>Учан</a:t>
            </a:r>
            <a:r>
              <a:rPr lang="ru-RU" b="1" dirty="0">
                <a:solidFill>
                  <a:srgbClr val="FF0000"/>
                </a:solidFill>
              </a:rPr>
              <a:t>-Су</a:t>
            </a:r>
            <a:r>
              <a:rPr lang="ru-RU" dirty="0"/>
              <a:t> (Водопадная), стремительно двигаясь к морю, образует в четырёх местах водопады. Самый верхний и наиболее крупный из них </a:t>
            </a:r>
            <a:r>
              <a:rPr lang="ru-RU" dirty="0" err="1"/>
              <a:t>Учан</a:t>
            </a:r>
            <a:r>
              <a:rPr lang="ru-RU" dirty="0"/>
              <a:t>-Су (''летучая вода''). </a:t>
            </a:r>
            <a:endParaRPr lang="ru-RU" dirty="0" smtClean="0"/>
          </a:p>
          <a:p>
            <a:pPr marL="0" indent="0" algn="just">
              <a:buNone/>
            </a:pPr>
            <a:r>
              <a:rPr lang="ru-RU" b="1" dirty="0" err="1">
                <a:solidFill>
                  <a:srgbClr val="FF0000"/>
                </a:solidFill>
              </a:rPr>
              <a:t>Дерекойка</a:t>
            </a:r>
            <a:r>
              <a:rPr lang="ru-RU" b="1" dirty="0"/>
              <a:t> </a:t>
            </a:r>
            <a:r>
              <a:rPr lang="ru-RU" dirty="0"/>
              <a:t>(Быстрая) - самая многоводная река ЮБК. Она прорезает видимое из Ялты живописное ущелье </a:t>
            </a:r>
            <a:r>
              <a:rPr lang="ru-RU" dirty="0" err="1"/>
              <a:t>Уч</a:t>
            </a:r>
            <a:r>
              <a:rPr lang="ru-RU" dirty="0"/>
              <a:t>-Кош. </a:t>
            </a:r>
            <a:endParaRPr lang="ru-RU" dirty="0" smtClean="0"/>
          </a:p>
          <a:p>
            <a:pPr marL="0" indent="0" algn="just" fontAlgn="base">
              <a:buNone/>
            </a:pPr>
            <a:r>
              <a:rPr lang="ru-RU" b="1" dirty="0">
                <a:solidFill>
                  <a:srgbClr val="FF0000"/>
                </a:solidFill>
              </a:rPr>
              <a:t>Улу-Узень</a:t>
            </a:r>
            <a:r>
              <a:rPr lang="ru-RU" b="1" dirty="0"/>
              <a:t> </a:t>
            </a:r>
            <a:r>
              <a:rPr lang="ru-RU" dirty="0"/>
              <a:t>образуется из рек Софу-Узень, берущей начало на южном склоне </a:t>
            </a:r>
            <a:r>
              <a:rPr lang="ru-RU" dirty="0" err="1"/>
              <a:t>Чатырдага</a:t>
            </a:r>
            <a:r>
              <a:rPr lang="ru-RU" dirty="0"/>
              <a:t>, и Узень-Баш, стекающей с </a:t>
            </a:r>
            <a:r>
              <a:rPr lang="ru-RU" dirty="0" err="1"/>
              <a:t>Бабуган</a:t>
            </a:r>
            <a:r>
              <a:rPr lang="ru-RU" dirty="0"/>
              <a:t>-яйлы. Узень-Баш в ущелье </a:t>
            </a:r>
            <a:r>
              <a:rPr lang="ru-RU" dirty="0" err="1"/>
              <a:t>Яман</a:t>
            </a:r>
            <a:r>
              <a:rPr lang="ru-RU" dirty="0"/>
              <a:t>-Дере низвергается каскадом водопадов. Наиболее </a:t>
            </a:r>
            <a:r>
              <a:rPr lang="ru-RU" dirty="0" smtClean="0"/>
              <a:t>крупный </a:t>
            </a:r>
            <a:r>
              <a:rPr lang="ru-RU" dirty="0" err="1" smtClean="0"/>
              <a:t>Головкинский</a:t>
            </a:r>
            <a:r>
              <a:rPr lang="ru-RU" dirty="0"/>
              <a:t>. </a:t>
            </a:r>
            <a:endParaRPr lang="ru-RU" dirty="0" smtClean="0"/>
          </a:p>
          <a:p>
            <a:pPr marL="0" indent="0">
              <a:buNone/>
            </a:pPr>
            <a:r>
              <a:rPr lang="ru-RU" b="1" dirty="0" err="1">
                <a:solidFill>
                  <a:srgbClr val="FF0000"/>
                </a:solidFill>
              </a:rPr>
              <a:t>Демерджи</a:t>
            </a:r>
            <a:r>
              <a:rPr lang="ru-RU" dirty="0"/>
              <a:t> - одна из маловодных рек </a:t>
            </a:r>
            <a:r>
              <a:rPr lang="ru-RU" dirty="0" err="1"/>
              <a:t>Южнобережья</a:t>
            </a:r>
            <a:r>
              <a:rPr lang="ru-RU" dirty="0"/>
              <a:t>. </a:t>
            </a:r>
            <a:endParaRPr lang="ru-RU" dirty="0" smtClean="0"/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Восточный Улу-Узень</a:t>
            </a:r>
            <a:r>
              <a:rPr lang="ru-RU" dirty="0"/>
              <a:t> начинается в глубоком ущелье </a:t>
            </a:r>
            <a:r>
              <a:rPr lang="ru-RU" dirty="0" err="1"/>
              <a:t>Хапхал</a:t>
            </a:r>
            <a:r>
              <a:rPr lang="ru-RU" dirty="0"/>
              <a:t>, врезанном в массив </a:t>
            </a:r>
            <a:r>
              <a:rPr lang="ru-RU" dirty="0" err="1"/>
              <a:t>Тырке</a:t>
            </a:r>
            <a:r>
              <a:rPr lang="ru-RU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7028754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Учан</a:t>
            </a:r>
            <a:r>
              <a:rPr lang="ru-RU" dirty="0" smtClean="0"/>
              <a:t>-Су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74169"/>
            <a:ext cx="4394250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682171"/>
              </p:ext>
            </p:extLst>
          </p:nvPr>
        </p:nvGraphicFramePr>
        <p:xfrm>
          <a:off x="3334723" y="628081"/>
          <a:ext cx="2642348" cy="365760"/>
        </p:xfrm>
        <a:graphic>
          <a:graphicData uri="http://schemas.openxmlformats.org/drawingml/2006/table">
            <a:tbl>
              <a:tblPr/>
              <a:tblGrid>
                <a:gridCol w="1321174"/>
                <a:gridCol w="1321174"/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ru-RU" b="0" dirty="0" smtClean="0">
                          <a:effectLst/>
                        </a:rPr>
                        <a:t>Длина реки</a:t>
                      </a:r>
                      <a:endParaRPr lang="ru-RU" b="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8,4 км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162" y="1275784"/>
            <a:ext cx="2314575" cy="1543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016" y="253619"/>
            <a:ext cx="5022592" cy="6359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552459"/>
              </p:ext>
            </p:extLst>
          </p:nvPr>
        </p:nvGraphicFramePr>
        <p:xfrm>
          <a:off x="2727417" y="6387381"/>
          <a:ext cx="3856960" cy="365760"/>
        </p:xfrm>
        <a:graphic>
          <a:graphicData uri="http://schemas.openxmlformats.org/drawingml/2006/table">
            <a:tbl>
              <a:tblPr/>
              <a:tblGrid>
                <a:gridCol w="1928480"/>
                <a:gridCol w="1928480"/>
              </a:tblGrid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ru-RU" dirty="0" smtClean="0">
                          <a:effectLst/>
                        </a:rPr>
                        <a:t>Высота водопада</a:t>
                      </a:r>
                      <a:endParaRPr lang="ru-RU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8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98 м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9677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</a:t>
            </a:r>
            <a:r>
              <a:rPr lang="ru-RU" dirty="0" err="1" smtClean="0"/>
              <a:t>Дерекойка</a:t>
            </a:r>
            <a:r>
              <a:rPr lang="ru-RU" dirty="0" smtClean="0"/>
              <a:t>                            Улу-Узень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2283199"/>
              </p:ext>
            </p:extLst>
          </p:nvPr>
        </p:nvGraphicFramePr>
        <p:xfrm>
          <a:off x="3602717" y="6047638"/>
          <a:ext cx="2328081" cy="365760"/>
        </p:xfrm>
        <a:graphic>
          <a:graphicData uri="http://schemas.openxmlformats.org/drawingml/2006/table">
            <a:tbl>
              <a:tblPr/>
              <a:tblGrid>
                <a:gridCol w="1195317"/>
                <a:gridCol w="1132764"/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ru-RU" b="0" dirty="0">
                          <a:effectLst/>
                        </a:rPr>
                        <a:t>Длина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12 км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22" y="1777398"/>
            <a:ext cx="5965586" cy="3978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782" y="5071582"/>
            <a:ext cx="2295525" cy="1543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134" y="1308532"/>
            <a:ext cx="2440418" cy="3260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b="3290"/>
          <a:stretch/>
        </p:blipFill>
        <p:spPr>
          <a:xfrm>
            <a:off x="6524581" y="4739617"/>
            <a:ext cx="2295525" cy="1538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831103"/>
              </p:ext>
            </p:extLst>
          </p:nvPr>
        </p:nvGraphicFramePr>
        <p:xfrm>
          <a:off x="6658429" y="6391213"/>
          <a:ext cx="2027830" cy="365760"/>
        </p:xfrm>
        <a:graphic>
          <a:graphicData uri="http://schemas.openxmlformats.org/drawingml/2006/table">
            <a:tbl>
              <a:tblPr/>
              <a:tblGrid>
                <a:gridCol w="1013915"/>
                <a:gridCol w="1013915"/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ru-RU" b="0" dirty="0">
                          <a:effectLst/>
                        </a:rPr>
                        <a:t>Длина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12 км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9217492" y="1408066"/>
            <a:ext cx="2678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водопад </a:t>
            </a:r>
            <a:r>
              <a:rPr lang="ru-RU" i="0" dirty="0" err="1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Головкинского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718" y="1887153"/>
            <a:ext cx="2743654" cy="4115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71131"/>
              </p:ext>
            </p:extLst>
          </p:nvPr>
        </p:nvGraphicFramePr>
        <p:xfrm>
          <a:off x="9604045" y="6208333"/>
          <a:ext cx="1905000" cy="365760"/>
        </p:xfrm>
        <a:graphic>
          <a:graphicData uri="http://schemas.openxmlformats.org/drawingml/2006/table">
            <a:tbl>
              <a:tblPr/>
              <a:tblGrid>
                <a:gridCol w="952500"/>
                <a:gridCol w="952500"/>
              </a:tblGrid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ru-RU">
                          <a:effectLst/>
                        </a:rPr>
                        <a:t>Высота</a:t>
                      </a:r>
                    </a:p>
                  </a:txBody>
                  <a:tcPr>
                    <a:lnL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877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8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ru-RU" dirty="0">
                          <a:effectLst/>
                        </a:rPr>
                        <a:t>12 м</a:t>
                      </a: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61594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481</Words>
  <Application>Microsoft Office PowerPoint</Application>
  <PresentationFormat>Произвольный</PresentationFormat>
  <Paragraphs>128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 Тема: Реки и озера Крыма.  Иные гидрологические объекты Крыма. Побережья и пляжи</vt:lpstr>
      <vt:lpstr>Презентация PowerPoint</vt:lpstr>
      <vt:lpstr>Презентация PowerPoint</vt:lpstr>
      <vt:lpstr>1) реки северо-западных склонов Крымских гор:</vt:lpstr>
      <vt:lpstr>Альма                                                  Кача </vt:lpstr>
      <vt:lpstr>        Бельбек                                  Черная</vt:lpstr>
      <vt:lpstr>2) реки южного берега Крыма (ЮБК): </vt:lpstr>
      <vt:lpstr>Учан-Су</vt:lpstr>
      <vt:lpstr>      Дерекойка                            Улу-Узень</vt:lpstr>
      <vt:lpstr>3) реки северных склонов Крымских гор:</vt:lpstr>
      <vt:lpstr>Салгир</vt:lpstr>
      <vt:lpstr>Мокрый Индол                       Чорох-Су</vt:lpstr>
      <vt:lpstr>Байбуга</vt:lpstr>
      <vt:lpstr>Презентация PowerPoint</vt:lpstr>
      <vt:lpstr>Гидрологические памятники</vt:lpstr>
      <vt:lpstr>Хапхальский гидрологический заказник </vt:lpstr>
      <vt:lpstr>Урочище Карасу-Баши</vt:lpstr>
      <vt:lpstr>Озеро Чокрак</vt:lpstr>
      <vt:lpstr>Презентация PowerPoint</vt:lpstr>
      <vt:lpstr>Озёра Крыма делятся на 4 группы: </vt:lpstr>
      <vt:lpstr>Перекопская группа</vt:lpstr>
      <vt:lpstr>Тарханкутская группа</vt:lpstr>
      <vt:lpstr>Евпаторийская группа</vt:lpstr>
      <vt:lpstr>Керченская группа</vt:lpstr>
      <vt:lpstr>Презентация PowerPoint</vt:lpstr>
      <vt:lpstr>Презентация PowerPoint</vt:lpstr>
      <vt:lpstr>Презентация PowerPoint</vt:lpstr>
      <vt:lpstr>Береговая линия Крыма</vt:lpstr>
      <vt:lpstr>Тест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05 марта Классная работа Тема: Реки Крыма. Гидрологические памятники. </dc:title>
  <dc:creator>Андрей Сергеевич</dc:creator>
  <cp:lastModifiedBy>Computer</cp:lastModifiedBy>
  <cp:revision>23</cp:revision>
  <dcterms:created xsi:type="dcterms:W3CDTF">2016-03-13T16:57:23Z</dcterms:created>
  <dcterms:modified xsi:type="dcterms:W3CDTF">2021-01-19T16:20:01Z</dcterms:modified>
  <cp:contentStatus/>
</cp:coreProperties>
</file>