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4" r:id="rId3"/>
    <p:sldId id="275" r:id="rId4"/>
    <p:sldId id="292" r:id="rId5"/>
    <p:sldId id="291" r:id="rId6"/>
    <p:sldId id="267" r:id="rId7"/>
    <p:sldId id="288" r:id="rId8"/>
    <p:sldId id="268" r:id="rId9"/>
    <p:sldId id="284" r:id="rId10"/>
    <p:sldId id="285" r:id="rId11"/>
    <p:sldId id="280" r:id="rId12"/>
    <p:sldId id="276" r:id="rId13"/>
    <p:sldId id="290" r:id="rId14"/>
    <p:sldId id="272" r:id="rId15"/>
    <p:sldId id="273" r:id="rId16"/>
    <p:sldId id="279" r:id="rId17"/>
    <p:sldId id="293" r:id="rId18"/>
    <p:sldId id="262" r:id="rId19"/>
    <p:sldId id="286" r:id="rId20"/>
    <p:sldId id="274" r:id="rId21"/>
    <p:sldId id="287" r:id="rId22"/>
    <p:sldId id="294" r:id="rId23"/>
    <p:sldId id="29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56" autoAdjust="0"/>
    <p:restoredTop sz="94660"/>
  </p:normalViewPr>
  <p:slideViewPr>
    <p:cSldViewPr>
      <p:cViewPr varScale="1">
        <p:scale>
          <a:sx n="106" d="100"/>
          <a:sy n="106" d="100"/>
        </p:scale>
        <p:origin x="177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chemeClr val="bg1"/>
                </a:solidFill>
              </a:rPr>
              <a:t>Результаты</a:t>
            </a:r>
            <a:r>
              <a:rPr lang="ru-RU" sz="2400" b="1" baseline="0" dirty="0">
                <a:solidFill>
                  <a:schemeClr val="bg1"/>
                </a:solidFill>
              </a:rPr>
              <a:t> ОГЭ </a:t>
            </a:r>
            <a:r>
              <a:rPr lang="ru-RU" sz="2400" b="1" baseline="0" dirty="0" smtClean="0">
                <a:solidFill>
                  <a:schemeClr val="bg1"/>
                </a:solidFill>
              </a:rPr>
              <a:t>2023-2024</a:t>
            </a:r>
            <a:endParaRPr lang="ru-RU" sz="2400" b="1" baseline="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2400" b="1" baseline="0" dirty="0">
                <a:solidFill>
                  <a:schemeClr val="bg1"/>
                </a:solidFill>
              </a:rPr>
              <a:t>в основной период</a:t>
            </a:r>
            <a:endParaRPr lang="ru-RU" sz="2400" b="1" dirty="0">
              <a:solidFill>
                <a:schemeClr val="bg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Оценки ГИА 2022-2023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"2"</c:v>
                </c:pt>
                <c:pt idx="1">
                  <c:v>"3"</c:v>
                </c:pt>
                <c:pt idx="2">
                  <c:v>"4"</c:v>
                </c:pt>
                <c:pt idx="3">
                  <c:v>"5"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0.08</c:v>
                </c:pt>
                <c:pt idx="1">
                  <c:v>0.16</c:v>
                </c:pt>
                <c:pt idx="2">
                  <c:v>0.67</c:v>
                </c:pt>
                <c:pt idx="3">
                  <c:v>0.09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294-4D0C-A277-A2AECCD82D8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Оценки ГИА 2023-2024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"2"</c:v>
                </c:pt>
                <c:pt idx="1">
                  <c:v>"3"</c:v>
                </c:pt>
                <c:pt idx="2">
                  <c:v>"4"</c:v>
                </c:pt>
                <c:pt idx="3">
                  <c:v>"5"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0.11</c:v>
                </c:pt>
                <c:pt idx="1">
                  <c:v>0.17</c:v>
                </c:pt>
                <c:pt idx="2">
                  <c:v>0.64</c:v>
                </c:pt>
                <c:pt idx="3">
                  <c:v>0.08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294-4D0C-A277-A2AECCD82D8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958026624"/>
        <c:axId val="-958034240"/>
        <c:axId val="0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Оценки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  <a:sp3d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6r2="http://schemas.microsoft.com/office/drawing/2015/06/chart"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Лист1!$A$2:$A$5</c15:sqref>
                        </c15:formulaRef>
                      </c:ext>
                    </c:extLst>
                    <c:strCache>
                      <c:ptCount val="4"/>
                      <c:pt idx="0">
                        <c:v>"2"</c:v>
                      </c:pt>
                      <c:pt idx="1">
                        <c:v>"3"</c:v>
                      </c:pt>
                      <c:pt idx="2">
                        <c:v>"4"</c:v>
                      </c:pt>
                      <c:pt idx="3">
                        <c:v>"5"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2-E294-4D0C-A277-A2AECCD82D8F}"/>
                  </c:ext>
                </c:extLst>
              </c15:ser>
            </c15:filteredBarSeries>
          </c:ext>
        </c:extLst>
      </c:bar3DChart>
      <c:catAx>
        <c:axId val="-958026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958034240"/>
        <c:crosses val="autoZero"/>
        <c:auto val="1"/>
        <c:lblAlgn val="ctr"/>
        <c:lblOffset val="100"/>
        <c:noMultiLvlLbl val="0"/>
      </c:catAx>
      <c:valAx>
        <c:axId val="-958034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958026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bg1"/>
                </a:solidFill>
              </a:rPr>
              <a:t>Результаты ЕГЭ</a:t>
            </a:r>
            <a:r>
              <a:rPr lang="ru-RU" b="1" baseline="0" dirty="0">
                <a:solidFill>
                  <a:schemeClr val="bg1"/>
                </a:solidFill>
              </a:rPr>
              <a:t> (база)</a:t>
            </a:r>
            <a:r>
              <a:rPr lang="ru-RU" b="1" dirty="0">
                <a:solidFill>
                  <a:schemeClr val="bg1"/>
                </a:solidFill>
              </a:rPr>
              <a:t> 2022-2023</a:t>
            </a:r>
            <a:r>
              <a:rPr lang="ru-RU" b="1" baseline="0" dirty="0">
                <a:solidFill>
                  <a:schemeClr val="bg1"/>
                </a:solidFill>
              </a:rPr>
              <a:t> и ЕГЭ (</a:t>
            </a:r>
            <a:r>
              <a:rPr lang="ru-RU" b="1" baseline="0" dirty="0" smtClean="0">
                <a:solidFill>
                  <a:schemeClr val="bg1"/>
                </a:solidFill>
              </a:rPr>
              <a:t>2023-2024)</a:t>
            </a:r>
            <a:endParaRPr lang="ru-RU" b="1" dirty="0">
              <a:solidFill>
                <a:schemeClr val="bg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ЕГЭ база 2023-2024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"2"</c:v>
                </c:pt>
                <c:pt idx="1">
                  <c:v>"3"</c:v>
                </c:pt>
                <c:pt idx="2">
                  <c:v>"4"</c:v>
                </c:pt>
                <c:pt idx="3">
                  <c:v>"5"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0.22</c:v>
                </c:pt>
                <c:pt idx="1">
                  <c:v>0.3</c:v>
                </c:pt>
                <c:pt idx="2">
                  <c:v>0.28999999999999998</c:v>
                </c:pt>
                <c:pt idx="3">
                  <c:v>0.18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247-4DE5-8B65-5085117DA80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ЕГЭ база 2022-2023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"2"</c:v>
                </c:pt>
                <c:pt idx="1">
                  <c:v>"3"</c:v>
                </c:pt>
                <c:pt idx="2">
                  <c:v>"4"</c:v>
                </c:pt>
                <c:pt idx="3">
                  <c:v>"5"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0.15</c:v>
                </c:pt>
                <c:pt idx="1">
                  <c:v>0.33</c:v>
                </c:pt>
                <c:pt idx="2">
                  <c:v>0.36</c:v>
                </c:pt>
                <c:pt idx="3">
                  <c:v>0.16</c:v>
                </c:pt>
              </c:numCache>
            </c:numRef>
          </c:val>
          <c:extLst xmlns:c16r2="http://schemas.microsoft.com/office/drawing/2015/06/chart" xmlns:c15="http://schemas.microsoft.com/office/drawing/2012/chart">
            <c:ext xmlns:c16="http://schemas.microsoft.com/office/drawing/2014/chart" uri="{C3380CC4-5D6E-409C-BE32-E72D297353CC}">
              <c16:uniqueId val="{00000001-6247-4DE5-8B65-5085117DA8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958027168"/>
        <c:axId val="-958032608"/>
        <c:axId val="0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Столбец2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Лист1!$A$2:$A$5</c15:sqref>
                        </c15:formulaRef>
                      </c:ext>
                    </c:extLst>
                    <c:strCache>
                      <c:ptCount val="4"/>
                      <c:pt idx="0">
                        <c:v>"2"</c:v>
                      </c:pt>
                      <c:pt idx="1">
                        <c:v>"3"</c:v>
                      </c:pt>
                      <c:pt idx="2">
                        <c:v>"4"</c:v>
                      </c:pt>
                      <c:pt idx="3">
                        <c:v>"5"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2-6247-4DE5-8B65-5085117DA803}"/>
                  </c:ext>
                </c:extLst>
              </c15:ser>
            </c15:filteredBarSeries>
          </c:ext>
        </c:extLst>
      </c:bar3DChart>
      <c:catAx>
        <c:axId val="-958027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958032608"/>
        <c:crosses val="autoZero"/>
        <c:auto val="1"/>
        <c:lblAlgn val="ctr"/>
        <c:lblOffset val="100"/>
        <c:noMultiLvlLbl val="0"/>
      </c:catAx>
      <c:valAx>
        <c:axId val="-958032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958027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bg1"/>
                </a:solidFill>
              </a:rPr>
              <a:t>Результаты ЕГЭ(профиль) </a:t>
            </a:r>
            <a:r>
              <a:rPr lang="ru-RU" b="1" dirty="0" smtClean="0">
                <a:solidFill>
                  <a:schemeClr val="bg1"/>
                </a:solidFill>
              </a:rPr>
              <a:t>2023-2024 </a:t>
            </a:r>
            <a:r>
              <a:rPr lang="ru-RU" b="1" dirty="0">
                <a:solidFill>
                  <a:schemeClr val="bg1"/>
                </a:solidFill>
              </a:rPr>
              <a:t>и</a:t>
            </a:r>
            <a:r>
              <a:rPr lang="ru-RU" b="1" baseline="0" dirty="0">
                <a:solidFill>
                  <a:schemeClr val="bg1"/>
                </a:solidFill>
              </a:rPr>
              <a:t> ЕГЭ (профиль) </a:t>
            </a:r>
            <a:r>
              <a:rPr lang="ru-RU" b="1" baseline="0" dirty="0" smtClean="0">
                <a:solidFill>
                  <a:schemeClr val="bg1"/>
                </a:solidFill>
              </a:rPr>
              <a:t>2022-2023</a:t>
            </a:r>
            <a:endParaRPr lang="ru-RU" b="1" dirty="0">
              <a:solidFill>
                <a:schemeClr val="bg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Оценки ЕГЭ 2022-2023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"2"</c:v>
                </c:pt>
                <c:pt idx="1">
                  <c:v>"3"</c:v>
                </c:pt>
                <c:pt idx="2">
                  <c:v>"4"</c:v>
                </c:pt>
                <c:pt idx="3">
                  <c:v>"5"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0.18</c:v>
                </c:pt>
                <c:pt idx="1">
                  <c:v>0.33</c:v>
                </c:pt>
                <c:pt idx="2">
                  <c:v>0.33</c:v>
                </c:pt>
                <c:pt idx="3">
                  <c:v>0.16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E8B-46A4-8CF9-5D029DC7D2C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Оценки ЕГЭ 2023-2024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"2"</c:v>
                </c:pt>
                <c:pt idx="1">
                  <c:v>"3"</c:v>
                </c:pt>
                <c:pt idx="2">
                  <c:v>"4"</c:v>
                </c:pt>
                <c:pt idx="3">
                  <c:v>"5"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0.1</c:v>
                </c:pt>
                <c:pt idx="1">
                  <c:v>0.24</c:v>
                </c:pt>
                <c:pt idx="2">
                  <c:v>0.24</c:v>
                </c:pt>
                <c:pt idx="3">
                  <c:v>0.42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E8B-46A4-8CF9-5D029DC7D2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958026080"/>
        <c:axId val="-958033696"/>
        <c:axId val="0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Столбец2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Лист1!$A$2:$A$5</c15:sqref>
                        </c15:formulaRef>
                      </c:ext>
                    </c:extLst>
                    <c:strCache>
                      <c:ptCount val="4"/>
                      <c:pt idx="0">
                        <c:v>"2"</c:v>
                      </c:pt>
                      <c:pt idx="1">
                        <c:v>"3"</c:v>
                      </c:pt>
                      <c:pt idx="2">
                        <c:v>"4"</c:v>
                      </c:pt>
                      <c:pt idx="3">
                        <c:v>"5"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2-CE8B-46A4-8CF9-5D029DC7D2CF}"/>
                  </c:ext>
                </c:extLst>
              </c15:ser>
            </c15:filteredBarSeries>
          </c:ext>
        </c:extLst>
      </c:bar3DChart>
      <c:catAx>
        <c:axId val="-958026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958033696"/>
        <c:crosses val="autoZero"/>
        <c:auto val="1"/>
        <c:lblAlgn val="ctr"/>
        <c:lblOffset val="100"/>
        <c:noMultiLvlLbl val="0"/>
      </c:catAx>
      <c:valAx>
        <c:axId val="-958033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958026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6BEDE-B858-4101-B316-2146C8CF07B9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ADCD1-4383-4002-BDE9-B0A442696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668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6BEDE-B858-4101-B316-2146C8CF07B9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ADCD1-4383-4002-BDE9-B0A442696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520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6BEDE-B858-4101-B316-2146C8CF07B9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ADCD1-4383-4002-BDE9-B0A442696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0372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6BEDE-B858-4101-B316-2146C8CF07B9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ADCD1-4383-4002-BDE9-B0A44269647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454851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6BEDE-B858-4101-B316-2146C8CF07B9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ADCD1-4383-4002-BDE9-B0A442696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251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6BEDE-B858-4101-B316-2146C8CF07B9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ADCD1-4383-4002-BDE9-B0A44269647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42468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6BEDE-B858-4101-B316-2146C8CF07B9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ADCD1-4383-4002-BDE9-B0A442696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4458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6BEDE-B858-4101-B316-2146C8CF07B9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ADCD1-4383-4002-BDE9-B0A442696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9203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6BEDE-B858-4101-B316-2146C8CF07B9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ADCD1-4383-4002-BDE9-B0A442696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740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6BEDE-B858-4101-B316-2146C8CF07B9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ADCD1-4383-4002-BDE9-B0A442696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928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6BEDE-B858-4101-B316-2146C8CF07B9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ADCD1-4383-4002-BDE9-B0A442696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278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6BEDE-B858-4101-B316-2146C8CF07B9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ADCD1-4383-4002-BDE9-B0A442696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624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6BEDE-B858-4101-B316-2146C8CF07B9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ADCD1-4383-4002-BDE9-B0A442696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267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6BEDE-B858-4101-B316-2146C8CF07B9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ADCD1-4383-4002-BDE9-B0A442696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951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6BEDE-B858-4101-B316-2146C8CF07B9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ADCD1-4383-4002-BDE9-B0A442696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267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6BEDE-B858-4101-B316-2146C8CF07B9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ADCD1-4383-4002-BDE9-B0A442696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418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6BEDE-B858-4101-B316-2146C8CF07B9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ADCD1-4383-4002-BDE9-B0A442696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389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6E6BEDE-B858-4101-B316-2146C8CF07B9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9BADCD1-4383-4002-BDE9-B0A442696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824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761" y="3212976"/>
            <a:ext cx="8856984" cy="3096344"/>
          </a:xfrm>
        </p:spPr>
        <p:txBody>
          <a:bodyPr>
            <a:noAutofit/>
          </a:bodyPr>
          <a:lstStyle/>
          <a:p>
            <a:pPr algn="ctr"/>
            <a:r>
              <a:rPr lang="ru-RU" sz="3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ГИА</a:t>
            </a:r>
            <a:r>
              <a:rPr lang="en-US" sz="3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математике в 9 и 11 классах </a:t>
            </a:r>
            <a:br>
              <a:rPr lang="ru-RU" sz="3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основной период в </a:t>
            </a:r>
            <a:r>
              <a:rPr lang="ru-RU" sz="3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2023-2024 </a:t>
            </a:r>
            <a:r>
              <a:rPr lang="ru-RU" sz="3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учебном году</a:t>
            </a:r>
            <a:br>
              <a:rPr lang="ru-RU" sz="3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://www.niro.nnov.ru/_data/objects/0001/9260/view_file.jpg"/>
          <p:cNvPicPr>
            <a:picLocks noGrp="1"/>
          </p:cNvPicPr>
          <p:nvPr>
            <p:ph type="pic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7" r="12667"/>
          <a:stretch>
            <a:fillRect/>
          </a:stretch>
        </p:blipFill>
        <p:spPr bwMode="auto">
          <a:xfrm>
            <a:off x="2627784" y="237308"/>
            <a:ext cx="3888432" cy="275964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82A64F0-2B0D-468A-A41A-1E0514FFD1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5928530"/>
            <a:ext cx="1763688" cy="95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6987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76672"/>
            <a:ext cx="835292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Отметим, </a:t>
            </a:r>
            <a:r>
              <a:rPr lang="ru-RU" sz="2800" b="1" dirty="0">
                <a:solidFill>
                  <a:schemeClr val="bg1"/>
                </a:solidFill>
              </a:rPr>
              <a:t>что из </a:t>
            </a:r>
            <a:r>
              <a:rPr lang="ru-RU" sz="2800" b="1" dirty="0" smtClean="0">
                <a:solidFill>
                  <a:schemeClr val="bg1"/>
                </a:solidFill>
              </a:rPr>
              <a:t>58 обучающихся ( в 2022-2023-98 обучающихся) </a:t>
            </a:r>
            <a:r>
              <a:rPr lang="ru-RU" sz="2800" b="1" dirty="0">
                <a:solidFill>
                  <a:schemeClr val="bg1"/>
                </a:solidFill>
              </a:rPr>
              <a:t>9 классов</a:t>
            </a:r>
            <a:r>
              <a:rPr lang="ru-RU" sz="2800" dirty="0">
                <a:solidFill>
                  <a:schemeClr val="bg1"/>
                </a:solidFill>
              </a:rPr>
              <a:t>, претендующих на аттестат особого образца, подтвердили отметку:</a:t>
            </a:r>
          </a:p>
          <a:p>
            <a:endParaRPr lang="ru-RU" sz="2800" dirty="0">
              <a:solidFill>
                <a:schemeClr val="bg1"/>
              </a:solidFill>
            </a:endParaRPr>
          </a:p>
          <a:p>
            <a:endParaRPr lang="ru-RU" sz="2800" dirty="0">
              <a:solidFill>
                <a:schemeClr val="bg1"/>
              </a:solidFill>
            </a:endParaRPr>
          </a:p>
          <a:p>
            <a:endParaRPr lang="ru-RU" sz="2800" dirty="0">
              <a:solidFill>
                <a:schemeClr val="bg1"/>
              </a:solidFill>
            </a:endParaRPr>
          </a:p>
          <a:p>
            <a:r>
              <a:rPr lang="ru-RU" sz="2800" dirty="0">
                <a:solidFill>
                  <a:schemeClr val="bg1"/>
                </a:solidFill>
              </a:rPr>
              <a:t>«5» 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-35 </a:t>
            </a:r>
            <a:r>
              <a:rPr lang="ru-RU" sz="2800" b="1" dirty="0">
                <a:solidFill>
                  <a:schemeClr val="bg1"/>
                </a:solidFill>
              </a:rPr>
              <a:t>учеников -</a:t>
            </a:r>
            <a:r>
              <a:rPr lang="ru-RU" sz="2800" b="1" dirty="0" smtClean="0">
                <a:solidFill>
                  <a:schemeClr val="bg1"/>
                </a:solidFill>
              </a:rPr>
              <a:t>60% ( </a:t>
            </a:r>
            <a:r>
              <a:rPr lang="ru-RU" sz="2800" b="1" dirty="0">
                <a:solidFill>
                  <a:schemeClr val="bg1"/>
                </a:solidFill>
              </a:rPr>
              <a:t>в </a:t>
            </a:r>
            <a:r>
              <a:rPr lang="ru-RU" sz="2800" b="1" dirty="0" smtClean="0">
                <a:solidFill>
                  <a:schemeClr val="bg1"/>
                </a:solidFill>
              </a:rPr>
              <a:t>2022-2023-61%), </a:t>
            </a:r>
            <a:endParaRPr lang="ru-RU" sz="2800" b="1" dirty="0">
              <a:solidFill>
                <a:schemeClr val="bg1"/>
              </a:solidFill>
            </a:endParaRPr>
          </a:p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«4»-38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учеников- 40%  ( в 2022-2023-39%), 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«3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»-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0%</a:t>
            </a:r>
            <a:endParaRPr lang="ru-RU" sz="2400" dirty="0">
              <a:solidFill>
                <a:schemeClr val="bg1"/>
              </a:solidFill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chemeClr val="bg1"/>
              </a:solidFill>
            </a:endParaRPr>
          </a:p>
          <a:p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9295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380721"/>
              </p:ext>
            </p:extLst>
          </p:nvPr>
        </p:nvGraphicFramePr>
        <p:xfrm>
          <a:off x="1259632" y="1340768"/>
          <a:ext cx="7056784" cy="38164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4196">
                  <a:extLst>
                    <a:ext uri="{9D8B030D-6E8A-4147-A177-3AD203B41FA5}">
                      <a16:colId xmlns:a16="http://schemas.microsoft.com/office/drawing/2014/main" xmlns="" val="2068835206"/>
                    </a:ext>
                  </a:extLst>
                </a:gridCol>
                <a:gridCol w="1764196">
                  <a:extLst>
                    <a:ext uri="{9D8B030D-6E8A-4147-A177-3AD203B41FA5}">
                      <a16:colId xmlns:a16="http://schemas.microsoft.com/office/drawing/2014/main" xmlns="" val="260760513"/>
                    </a:ext>
                  </a:extLst>
                </a:gridCol>
                <a:gridCol w="1764196">
                  <a:extLst>
                    <a:ext uri="{9D8B030D-6E8A-4147-A177-3AD203B41FA5}">
                      <a16:colId xmlns:a16="http://schemas.microsoft.com/office/drawing/2014/main" xmlns="" val="852482079"/>
                    </a:ext>
                  </a:extLst>
                </a:gridCol>
                <a:gridCol w="1764196">
                  <a:extLst>
                    <a:ext uri="{9D8B030D-6E8A-4147-A177-3AD203B41FA5}">
                      <a16:colId xmlns:a16="http://schemas.microsoft.com/office/drawing/2014/main" xmlns="" val="3452487548"/>
                    </a:ext>
                  </a:extLst>
                </a:gridCol>
              </a:tblGrid>
              <a:tr h="1272141">
                <a:tc>
                  <a:txBody>
                    <a:bodyPr/>
                    <a:lstStyle/>
                    <a:p>
                      <a:r>
                        <a:rPr lang="ru-RU" dirty="0"/>
                        <a:t>Форма ГИА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2021-2022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2023-2024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2022-2023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64846263"/>
                  </a:ext>
                </a:extLst>
              </a:tr>
              <a:tr h="1272141">
                <a:tc>
                  <a:txBody>
                    <a:bodyPr/>
                    <a:lstStyle/>
                    <a:p>
                      <a:r>
                        <a:rPr lang="ru-RU" dirty="0"/>
                        <a:t>ЕГЭ база (ГВЭ)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344-70%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436-71%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378-73%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46794597"/>
                  </a:ext>
                </a:extLst>
              </a:tr>
              <a:tr h="1272141">
                <a:tc>
                  <a:txBody>
                    <a:bodyPr/>
                    <a:lstStyle/>
                    <a:p>
                      <a:r>
                        <a:rPr lang="ru-RU" dirty="0"/>
                        <a:t>ЕГЭ (профиль)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145-30%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177-29%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138-27%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287654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41762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965236438"/>
              </p:ext>
            </p:extLst>
          </p:nvPr>
        </p:nvGraphicFramePr>
        <p:xfrm>
          <a:off x="539552" y="764704"/>
          <a:ext cx="7848872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0402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628800"/>
            <a:ext cx="936104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chemeClr val="bg1"/>
                </a:solidFill>
              </a:rPr>
              <a:t>Средний балл ЕГЭ база в РК Крым в 2023- </a:t>
            </a:r>
            <a:r>
              <a:rPr lang="ru-RU" sz="2500" b="1" dirty="0">
                <a:solidFill>
                  <a:srgbClr val="FF0000"/>
                </a:solidFill>
              </a:rPr>
              <a:t>3,7б</a:t>
            </a:r>
          </a:p>
          <a:p>
            <a:endParaRPr lang="ru-RU" sz="2500" b="1" dirty="0">
              <a:solidFill>
                <a:srgbClr val="FF0000"/>
              </a:solidFill>
            </a:endParaRPr>
          </a:p>
          <a:p>
            <a:endParaRPr lang="ru-RU" sz="2500" b="1" dirty="0">
              <a:solidFill>
                <a:srgbClr val="FF0000"/>
              </a:solidFill>
            </a:endParaRPr>
          </a:p>
          <a:p>
            <a:endParaRPr lang="ru-RU" sz="2500" b="1" dirty="0">
              <a:solidFill>
                <a:srgbClr val="FF0000"/>
              </a:solidFill>
            </a:endParaRPr>
          </a:p>
          <a:p>
            <a:endParaRPr lang="ru-RU" sz="2500" b="1" dirty="0">
              <a:solidFill>
                <a:srgbClr val="FF0000"/>
              </a:solidFill>
            </a:endParaRPr>
          </a:p>
          <a:p>
            <a:r>
              <a:rPr lang="ru-RU" sz="2500" b="1" dirty="0">
                <a:solidFill>
                  <a:schemeClr val="bg1"/>
                </a:solidFill>
              </a:rPr>
              <a:t>Средний балл ЕГЭ база Симферопольский район- </a:t>
            </a:r>
            <a:r>
              <a:rPr lang="ru-RU" sz="2500" b="1" dirty="0" smtClean="0">
                <a:solidFill>
                  <a:srgbClr val="FF0000"/>
                </a:solidFill>
              </a:rPr>
              <a:t>3,4б</a:t>
            </a:r>
          </a:p>
          <a:p>
            <a:r>
              <a:rPr lang="ru-RU" sz="2500" b="1" dirty="0" smtClean="0">
                <a:solidFill>
                  <a:srgbClr val="FF0000"/>
                </a:solidFill>
              </a:rPr>
              <a:t>(2022-2023-3,5)</a:t>
            </a:r>
            <a:endParaRPr lang="ru-RU" sz="2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5358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32656"/>
            <a:ext cx="84249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 отметок неудовлетворительного уровня выполнили работу в 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7МБОУ</a:t>
            </a:r>
          </a:p>
          <a:p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в 2022-2023-16 МБОУ): 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B38EDD51-A64D-4D3D-87EE-CAFF24EB8BF3}"/>
              </a:ext>
            </a:extLst>
          </p:cNvPr>
          <p:cNvSpPr/>
          <p:nvPr/>
        </p:nvSpPr>
        <p:spPr>
          <a:xfrm>
            <a:off x="4211960" y="1757265"/>
            <a:ext cx="4572000" cy="3906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endParaRPr lang="ru-RU" sz="1600" dirty="0">
              <a:solidFill>
                <a:schemeClr val="bg1"/>
              </a:solidFill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844824"/>
            <a:ext cx="6606480" cy="3880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«Гвардейская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школа-гимназия№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2»,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Донская школа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им.В.П.Давиденко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Кубанская школа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им.С.П.Королева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 «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Молодежненская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 №2»,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Николаевская школа»,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Урожайновская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им.К.В.Варлыгина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«Лицей Крымской весны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Данные МБОУ демонстрируют хорошие результаты на протяжении последних двух лет.</a:t>
            </a:r>
            <a:endParaRPr lang="ru-RU" sz="2400" dirty="0">
              <a:solidFill>
                <a:schemeClr val="bg1"/>
              </a:solidFill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9836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3021" y="281260"/>
            <a:ext cx="900100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Наибольший процент отметок неудовлетворительного уровня   продемонстрировали МБОУ:</a:t>
            </a:r>
          </a:p>
          <a:p>
            <a:r>
              <a:rPr lang="ru-RU" sz="2800" b="1" dirty="0">
                <a:solidFill>
                  <a:schemeClr val="bg1"/>
                </a:solidFill>
              </a:rPr>
              <a:t> </a:t>
            </a:r>
            <a:endParaRPr lang="ru-RU" sz="2000" b="1" dirty="0">
              <a:solidFill>
                <a:schemeClr val="bg1"/>
              </a:solidFill>
            </a:endParaRPr>
          </a:p>
          <a:p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772816"/>
            <a:ext cx="7488832" cy="476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Мазанская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»-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50%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(2021-75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%,2022-2023-56%),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Укромновская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школа»-53%,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Тепловская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»-57% (2022-2023-31%), 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Кольчугинская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 №2 с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крымскотатрским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языком обучения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»- 31% (2022-2023-33%)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«</a:t>
            </a:r>
            <a:r>
              <a:rPr lang="ru-RU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Трехпрудненская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школа-гимназия </a:t>
            </a:r>
            <a:r>
              <a:rPr lang="ru-RU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им.Д.К.Ушинского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»- 46%.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bg1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3283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552472794"/>
              </p:ext>
            </p:extLst>
          </p:nvPr>
        </p:nvGraphicFramePr>
        <p:xfrm>
          <a:off x="467544" y="476672"/>
          <a:ext cx="8064896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499924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5816" y="332656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ЕГЭ профиль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737486"/>
            <a:ext cx="7560840" cy="53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Качество знаний составляет </a:t>
            </a:r>
            <a:r>
              <a:rPr lang="ru-RU" sz="25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66% </a:t>
            </a:r>
            <a:r>
              <a:rPr lang="ru-RU" sz="2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5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2022-2023-48%). </a:t>
            </a:r>
            <a:endParaRPr lang="ru-RU" sz="2500" dirty="0">
              <a:solidFill>
                <a:schemeClr val="bg1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4440CE0-6618-49D5-8F7B-2A7775FE37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7407" y="2564904"/>
            <a:ext cx="2845286" cy="3793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3926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44223"/>
            <a:ext cx="914501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Наибольшее количество участников</a:t>
            </a:r>
            <a:r>
              <a:rPr lang="ru-RU" sz="2400" b="1" dirty="0">
                <a:solidFill>
                  <a:schemeClr val="bg1"/>
                </a:solidFill>
              </a:rPr>
              <a:t>, не преодолевших минимальный порог в МБОУ: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 </a:t>
            </a:r>
          </a:p>
          <a:p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427188"/>
            <a:ext cx="6534472" cy="356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«Гвардейская школа-гимназия №3» </a:t>
            </a:r>
            <a:endParaRPr lang="ru-RU" sz="28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обучающихся), «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Добровская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школа-гимназия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им.Я.М.Слонимского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28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обучающихся), </a:t>
            </a:r>
            <a:endParaRPr lang="ru-RU" sz="28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Мирновская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 №1» </a:t>
            </a:r>
            <a:endParaRPr lang="ru-RU" sz="28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обучающихся), </a:t>
            </a:r>
            <a:endParaRPr lang="ru-RU" sz="28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Пожарская школа » (2 обучающихся). </a:t>
            </a:r>
            <a:endParaRPr lang="ru-RU" sz="2800" dirty="0">
              <a:solidFill>
                <a:schemeClr val="bg1"/>
              </a:solidFill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4525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76672"/>
            <a:ext cx="80648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chemeClr val="bg1"/>
                </a:solidFill>
              </a:rPr>
              <a:t>Без отметок неудовлетворительного уровня справились с работой в  </a:t>
            </a:r>
            <a:r>
              <a:rPr lang="ru-RU" sz="2500" b="1" dirty="0" smtClean="0">
                <a:solidFill>
                  <a:schemeClr val="bg1"/>
                </a:solidFill>
              </a:rPr>
              <a:t>20 </a:t>
            </a:r>
            <a:r>
              <a:rPr lang="ru-RU" sz="2500" b="1" dirty="0">
                <a:solidFill>
                  <a:schemeClr val="bg1"/>
                </a:solidFill>
              </a:rPr>
              <a:t>МБОУ:</a:t>
            </a:r>
          </a:p>
          <a:p>
            <a:endParaRPr lang="ru-RU" sz="2000" b="1" dirty="0">
              <a:solidFill>
                <a:schemeClr val="bg1"/>
              </a:solidFill>
            </a:endParaRPr>
          </a:p>
          <a:p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412775"/>
            <a:ext cx="6390456" cy="5018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Винницкая школа», «Гвардейская школа №1», «Гвардейская школа-гимназия №2», «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Денисовская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школа», «Донская школа 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им.В.П.Давиденко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Кольчугинская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 №1», «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Кольчугинская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 №2 с 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крымскотатарским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языком обучения», «Константиновская школа», «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Маленская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школа», «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Молодежненская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 №2», «Николаевская школа», «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Новоселовская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школа, «Партизанская школа 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им.В.П.Богданова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«Перовская школа-гимназия 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им.Г.А.Хачирашвили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Укромновская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школа», «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Урожайновская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 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им.К.В.Варлыгина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Тепловская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школа»,«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Широковская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школа», «Лицей Крымской весны», «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Заречненская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 им.126 ОГББО».</a:t>
            </a:r>
            <a:endParaRPr lang="ru-RU" sz="2000" dirty="0">
              <a:solidFill>
                <a:schemeClr val="bg1"/>
              </a:solidFill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780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62" y="1500174"/>
            <a:ext cx="68836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ГИА 9 класс (ОГЭ) -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1412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</a:p>
          <a:p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ГИА 11 класс -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613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75656" y="415155"/>
            <a:ext cx="60486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Численный состав 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ГИА-2023-2024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30718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0BD0F6C-9027-4BEF-A8B0-730423D6A9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5928530"/>
            <a:ext cx="1763688" cy="95239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D9BA1A6-BB72-4C81-A8A2-60EDAD7D47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689" y="2242802"/>
            <a:ext cx="2719245" cy="2027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91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352928" cy="1657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</a:rPr>
              <a:t>Отметим, что из </a:t>
            </a:r>
            <a:r>
              <a:rPr lang="ru-RU" b="1" dirty="0" smtClean="0">
                <a:solidFill>
                  <a:schemeClr val="bg1"/>
                </a:solidFill>
              </a:rPr>
              <a:t>75 </a:t>
            </a:r>
            <a:r>
              <a:rPr lang="ru-RU" dirty="0">
                <a:solidFill>
                  <a:schemeClr val="bg1"/>
                </a:solidFill>
              </a:rPr>
              <a:t>обучающихся, претендующих на 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медаль «За особые успехи в обучении</a:t>
            </a:r>
            <a:r>
              <a:rPr lang="ru-RU" dirty="0" smtClean="0">
                <a:solidFill>
                  <a:schemeClr val="bg1"/>
                </a:solidFill>
              </a:rPr>
              <a:t>» 1  и 2 степеней выбрали </a:t>
            </a:r>
            <a:r>
              <a:rPr lang="ru-RU" dirty="0">
                <a:solidFill>
                  <a:schemeClr val="bg1"/>
                </a:solidFill>
              </a:rPr>
              <a:t>профильную форму сдачи ЕГЭ </a:t>
            </a:r>
            <a:r>
              <a:rPr lang="ru-RU" b="1" dirty="0" smtClean="0">
                <a:solidFill>
                  <a:schemeClr val="bg1"/>
                </a:solidFill>
              </a:rPr>
              <a:t>35 </a:t>
            </a:r>
            <a:r>
              <a:rPr lang="ru-RU" dirty="0">
                <a:solidFill>
                  <a:schemeClr val="bg1"/>
                </a:solidFill>
              </a:rPr>
              <a:t>человек и </a:t>
            </a:r>
            <a:r>
              <a:rPr lang="ru-RU" dirty="0" smtClean="0">
                <a:solidFill>
                  <a:schemeClr val="bg1"/>
                </a:solidFill>
              </a:rPr>
              <a:t>базовую-40. </a:t>
            </a:r>
            <a:r>
              <a:rPr lang="ru-RU" b="1" dirty="0">
                <a:solidFill>
                  <a:schemeClr val="bg1"/>
                </a:solidFill>
              </a:rPr>
              <a:t>Получили 70 баллов и выше 9 обучающихся(56%) из МБОУ</a:t>
            </a:r>
            <a:r>
              <a:rPr lang="ru-RU" b="1" dirty="0" smtClean="0">
                <a:solidFill>
                  <a:schemeClr val="bg1"/>
                </a:solidFill>
              </a:rPr>
              <a:t>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chemeClr val="bg1"/>
              </a:solidFill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B42CE11-1E8E-4624-8A08-9FFD7ACA2C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747" y="4077072"/>
            <a:ext cx="2171733" cy="16288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7544" y="1556792"/>
            <a:ext cx="63904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Обучающиеся, выбравшие базовую форму сдачи ГИА, продемонстрировали следующие результаты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r>
              <a:rPr lang="ru-RU" sz="200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«3»-3-7,5%, «4»-3-7,5% , «5»-</a:t>
            </a:r>
            <a:r>
              <a:rPr lang="ru-RU" sz="200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34-85</a:t>
            </a:r>
            <a:r>
              <a:rPr lang="ru-RU" sz="200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%.</a:t>
            </a:r>
          </a:p>
          <a:p>
            <a:endParaRPr lang="ru-RU" sz="200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Результаты  сдачи профильной формы  ЕГЭ: 27-49б-1-3%, 50-69б-8-23% ,70 и более-26-74% обучающихся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5580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692696"/>
            <a:ext cx="7992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Набрали менее 70 баллов </a:t>
            </a:r>
            <a:r>
              <a:rPr lang="ru-RU" sz="2400" dirty="0">
                <a:solidFill>
                  <a:schemeClr val="bg1"/>
                </a:solidFill>
              </a:rPr>
              <a:t>обучающиеся из МБОУ:</a:t>
            </a:r>
          </a:p>
          <a:p>
            <a:endParaRPr lang="ru-RU" sz="2400" dirty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916832"/>
            <a:ext cx="89289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50 - 69б -7 -44% (МБОУ: «Гвардейская школа №1», 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Денисовская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школа», «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Кольчугинская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школа №1 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им.Г.Н.Авраамова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», «Перовская школа-гимназия им.Г.А.Хачирашвили»-2 обучающихся, «Украинская школа»)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5849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81980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Результаты сдачи ЕГЭ </a:t>
            </a:r>
            <a:r>
              <a:rPr lang="ru-RU" sz="3200" dirty="0" smtClean="0">
                <a:solidFill>
                  <a:schemeClr val="bg1"/>
                </a:solidFill>
              </a:rPr>
              <a:t>базовый уровень</a:t>
            </a:r>
            <a:endParaRPr lang="ru-RU" sz="3200" dirty="0">
              <a:solidFill>
                <a:schemeClr val="bg1"/>
              </a:solidFill>
            </a:endParaRPr>
          </a:p>
          <a:p>
            <a:r>
              <a:rPr lang="ru-RU" sz="3200" dirty="0">
                <a:solidFill>
                  <a:schemeClr val="bg1"/>
                </a:solidFill>
              </a:rPr>
              <a:t>(медалисты):</a:t>
            </a:r>
          </a:p>
          <a:p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700808"/>
            <a:ext cx="95404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«3»-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1-5% (МБОУ «Пожарская школа»), </a:t>
            </a:r>
          </a:p>
          <a:p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«4»-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2-10% (МБОУ: «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Добровская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школа-гимназия </a:t>
            </a:r>
          </a:p>
          <a:p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им.Я.М.Слонимского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«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Тепловская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школа», </a:t>
            </a:r>
          </a:p>
          <a:p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«5»-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18-85%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0DD890D-7C47-488B-8F33-6FB5645863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293096"/>
            <a:ext cx="3440410" cy="2187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877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2538775"/>
            <a:ext cx="6174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27-49б-1-3%,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50-69б-8-23%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70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более-26-74% обучающихся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476672"/>
            <a:ext cx="77293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сдачи ЕГЭ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профильный уровень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(медалисты):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0DD890D-7C47-488B-8F33-6FB5645863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293096"/>
            <a:ext cx="3440410" cy="2187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298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008887019"/>
              </p:ext>
            </p:extLst>
          </p:nvPr>
        </p:nvGraphicFramePr>
        <p:xfrm>
          <a:off x="683568" y="404664"/>
          <a:ext cx="7920880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53454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556792"/>
            <a:ext cx="7056784" cy="2232248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Средний балл ОГЭ в 2022-2023-3,8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СРЕДНИЙ БАЛЛ ОГЭ В </a:t>
            </a:r>
            <a:r>
              <a:rPr lang="ru-RU" dirty="0" smtClean="0">
                <a:solidFill>
                  <a:schemeClr val="bg1"/>
                </a:solidFill>
              </a:rPr>
              <a:t>2023-2024-3,68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4E4FE9F-2E76-45DD-8855-82A1BEC4A6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126" y="1988840"/>
            <a:ext cx="1934039" cy="193403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FA1EC45-EE0A-4D97-A1D6-FC401DA7A7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5905609"/>
            <a:ext cx="1763688" cy="95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142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99592" y="260648"/>
            <a:ext cx="8388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Без отметок «2» в основной период: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E96AB0A4-8779-4834-860A-80C6ED873A6D}"/>
              </a:ext>
            </a:extLst>
          </p:cNvPr>
          <p:cNvSpPr/>
          <p:nvPr/>
        </p:nvSpPr>
        <p:spPr>
          <a:xfrm>
            <a:off x="889551" y="1556792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«</a:t>
            </a:r>
            <a:r>
              <a:rPr lang="ru-RU" sz="2400" dirty="0" err="1">
                <a:solidFill>
                  <a:schemeClr val="bg1"/>
                </a:solidFill>
              </a:rPr>
              <a:t>Журавлевская</a:t>
            </a:r>
            <a:r>
              <a:rPr lang="ru-RU" sz="2400" dirty="0">
                <a:solidFill>
                  <a:schemeClr val="bg1"/>
                </a:solidFill>
              </a:rPr>
              <a:t> школа»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(2022-2023,2023-2024)</a:t>
            </a:r>
            <a:endParaRPr lang="ru-RU" sz="2400" dirty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  <a:p>
            <a:r>
              <a:rPr lang="ru-RU" sz="2400" dirty="0">
                <a:solidFill>
                  <a:schemeClr val="bg1"/>
                </a:solidFill>
              </a:rPr>
              <a:t>«Залесская школа»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(2022-2023,2023-2024)</a:t>
            </a:r>
            <a:endParaRPr lang="ru-RU" sz="2400" dirty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«Кубанская школа </a:t>
            </a:r>
            <a:r>
              <a:rPr lang="ru-RU" sz="2400" dirty="0" err="1" smtClean="0">
                <a:solidFill>
                  <a:schemeClr val="bg1"/>
                </a:solidFill>
              </a:rPr>
              <a:t>им.С.П.Королева</a:t>
            </a:r>
            <a:r>
              <a:rPr lang="ru-RU" sz="2400" dirty="0" smtClean="0">
                <a:solidFill>
                  <a:schemeClr val="bg1"/>
                </a:solidFill>
              </a:rPr>
              <a:t>»</a:t>
            </a:r>
          </a:p>
          <a:p>
            <a:endParaRPr lang="ru-RU" sz="2400" dirty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«</a:t>
            </a:r>
            <a:r>
              <a:rPr lang="ru-RU" sz="2400" dirty="0" err="1" smtClean="0">
                <a:solidFill>
                  <a:schemeClr val="bg1"/>
                </a:solidFill>
              </a:rPr>
              <a:t>Укромновская</a:t>
            </a:r>
            <a:r>
              <a:rPr lang="ru-RU" sz="2400" dirty="0" smtClean="0">
                <a:solidFill>
                  <a:schemeClr val="bg1"/>
                </a:solidFill>
              </a:rPr>
              <a:t> школа»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7110BE6-CD08-4E06-A084-B36B082F1C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779496"/>
            <a:ext cx="2260504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43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92170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Наибольший процент «2» –от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22%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38%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МБОУ:</a:t>
            </a:r>
          </a:p>
          <a:p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052736"/>
            <a:ext cx="631844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«Гвардейская школа №1»-27% (пробный ОГЭ,март-12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%),</a:t>
            </a:r>
          </a:p>
          <a:p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Тепловская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школа»-38% </a:t>
            </a:r>
            <a:endParaRPr lang="ru-RU" sz="2400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пробный ОГЭ,март-33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%, 2022-2023-17%), 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Константиновская школа»-22% </a:t>
            </a:r>
            <a:endParaRPr lang="ru-RU" sz="2400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пробный ОГЭ,март-32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%, 2022-2023-21%), 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Новоселовская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школа»-29% </a:t>
            </a:r>
            <a:endParaRPr lang="ru-RU" sz="2400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пробный ОГЭ,март-41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%, 2022-2023-31%), </a:t>
            </a:r>
          </a:p>
          <a:p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Первомайская школа»-29% (пробный ОГЭ, март-3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%),</a:t>
            </a:r>
          </a:p>
          <a:p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4792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88640"/>
            <a:ext cx="77878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Наименьший процент «2»  (до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6%)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МБОУ:</a:t>
            </a:r>
          </a:p>
          <a:p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916832"/>
            <a:ext cx="7427774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schemeClr val="bg1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995693BB-1B83-4CC7-8DD2-FBCB1699C667}"/>
              </a:ext>
            </a:extLst>
          </p:cNvPr>
          <p:cNvSpPr/>
          <p:nvPr/>
        </p:nvSpPr>
        <p:spPr>
          <a:xfrm>
            <a:off x="168562" y="1052736"/>
            <a:ext cx="8424936" cy="703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uk-UA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Повысили</a:t>
            </a:r>
            <a:r>
              <a:rPr lang="uk-UA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качество</a:t>
            </a:r>
            <a:r>
              <a:rPr lang="uk-UA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знаний (по </a:t>
            </a:r>
            <a:r>
              <a:rPr lang="uk-UA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сравнению</a:t>
            </a:r>
            <a:r>
              <a:rPr lang="uk-UA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uk-UA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пробными</a:t>
            </a:r>
            <a:r>
              <a:rPr lang="uk-UA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ГИА) и показали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наименьший процент отметок неудовлетворительного уровня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МБОУ: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204865"/>
            <a:ext cx="65344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МБОУ: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Донская школа им.В.П.Давиденко»-5%,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Пожарская школа»-6%,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Денисовская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школа»-6%,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Гвардейская школа-гимназия №2»-6%,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Скворцовская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школа»-6%,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Заречненская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 им.126 ОГББО»-6%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Чистенская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школа-гимназия им.И.С.Тарасюка»-2%, «Лицей»-3%.</a:t>
            </a:r>
            <a:endParaRPr lang="ru-RU" sz="2000" dirty="0">
              <a:solidFill>
                <a:schemeClr val="bg1"/>
              </a:solidFill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213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0323" y="404664"/>
            <a:ext cx="8690149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«5»  в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</a:p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127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-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8%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в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2022-2023 -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%).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Наибольшее количество таких учеников в МБОУ:</a:t>
            </a:r>
          </a:p>
          <a:p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929021"/>
            <a:ext cx="62464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«Лицей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»-17, 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«Гвардейская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школа-гимназия №2»-9, 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Молодежненская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школа №2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»-5,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«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Трудовская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школа»-8, </a:t>
            </a:r>
          </a:p>
          <a:p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Укромновская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школа»-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Чистенская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школа-гимназия им.И.С.Тарасюка»-8,</a:t>
            </a:r>
          </a:p>
          <a:p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«Гвардейская школа-гимназия №3»-7, </a:t>
            </a:r>
          </a:p>
          <a:p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Трехпрудненская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школа-гимназия им.К.Д.Ушинского»-5, 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Добровская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школа-гимназия им.Я.М.Слонимского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»-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3601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836712"/>
            <a:ext cx="903649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>
                <a:solidFill>
                  <a:schemeClr val="bg1"/>
                </a:solidFill>
              </a:rPr>
              <a:t>ПРОБЛЕМА</a:t>
            </a:r>
          </a:p>
          <a:p>
            <a:endParaRPr lang="uk-UA" dirty="0"/>
          </a:p>
          <a:p>
            <a:r>
              <a:rPr lang="uk-UA" sz="2000" dirty="0" err="1">
                <a:solidFill>
                  <a:schemeClr val="bg1"/>
                </a:solidFill>
              </a:rPr>
              <a:t>Решили</a:t>
            </a:r>
            <a:r>
              <a:rPr lang="uk-UA" sz="2000" dirty="0">
                <a:solidFill>
                  <a:schemeClr val="bg1"/>
                </a:solidFill>
              </a:rPr>
              <a:t> модуль «Алгебра», набрав от </a:t>
            </a:r>
            <a:r>
              <a:rPr lang="uk-UA" sz="2000" dirty="0" smtClean="0">
                <a:solidFill>
                  <a:schemeClr val="bg1"/>
                </a:solidFill>
              </a:rPr>
              <a:t>6 </a:t>
            </a:r>
            <a:r>
              <a:rPr lang="uk-UA" sz="2000" dirty="0">
                <a:solidFill>
                  <a:schemeClr val="bg1"/>
                </a:solidFill>
              </a:rPr>
              <a:t>до </a:t>
            </a:r>
            <a:r>
              <a:rPr lang="uk-UA" sz="2000" dirty="0" smtClean="0">
                <a:solidFill>
                  <a:schemeClr val="bg1"/>
                </a:solidFill>
              </a:rPr>
              <a:t>10 </a:t>
            </a:r>
            <a:r>
              <a:rPr lang="uk-UA" sz="2000" dirty="0" err="1">
                <a:solidFill>
                  <a:schemeClr val="bg1"/>
                </a:solidFill>
              </a:rPr>
              <a:t>баллов</a:t>
            </a:r>
            <a:r>
              <a:rPr lang="uk-UA" sz="2000" dirty="0">
                <a:solidFill>
                  <a:schemeClr val="bg1"/>
                </a:solidFill>
              </a:rPr>
              <a:t> и  не справились с модулем «</a:t>
            </a:r>
            <a:r>
              <a:rPr lang="uk-UA" sz="2000" dirty="0" err="1">
                <a:solidFill>
                  <a:schemeClr val="bg1"/>
                </a:solidFill>
              </a:rPr>
              <a:t>Геометрия</a:t>
            </a:r>
            <a:r>
              <a:rPr lang="uk-UA" sz="2000" dirty="0">
                <a:solidFill>
                  <a:schemeClr val="bg1"/>
                </a:solidFill>
              </a:rPr>
              <a:t>», получив </a:t>
            </a:r>
            <a:r>
              <a:rPr lang="uk-UA" sz="2000" dirty="0" err="1">
                <a:solidFill>
                  <a:schemeClr val="bg1"/>
                </a:solidFill>
              </a:rPr>
              <a:t>отметку</a:t>
            </a:r>
            <a:r>
              <a:rPr lang="uk-UA" sz="2000" dirty="0">
                <a:solidFill>
                  <a:schemeClr val="bg1"/>
                </a:solidFill>
              </a:rPr>
              <a:t> «2» в </a:t>
            </a:r>
            <a:r>
              <a:rPr lang="uk-UA" sz="2000" b="1" dirty="0" smtClean="0">
                <a:solidFill>
                  <a:schemeClr val="bg1"/>
                </a:solidFill>
              </a:rPr>
              <a:t>9</a:t>
            </a:r>
            <a:r>
              <a:rPr lang="uk-UA" sz="2000" dirty="0" smtClean="0">
                <a:solidFill>
                  <a:schemeClr val="bg1"/>
                </a:solidFill>
              </a:rPr>
              <a:t> (2022-2023-</a:t>
            </a:r>
            <a:r>
              <a:rPr lang="uk-UA" sz="2000" b="1" dirty="0" smtClean="0">
                <a:solidFill>
                  <a:schemeClr val="bg1"/>
                </a:solidFill>
              </a:rPr>
              <a:t>31 МБОУ). </a:t>
            </a:r>
            <a:endParaRPr lang="uk-UA" sz="2000" b="1" dirty="0">
              <a:solidFill>
                <a:schemeClr val="bg1"/>
              </a:solidFill>
            </a:endParaRPr>
          </a:p>
          <a:p>
            <a:endParaRPr lang="uk-UA" sz="2000" b="1" dirty="0">
              <a:solidFill>
                <a:schemeClr val="bg1"/>
              </a:solidFill>
            </a:endParaRPr>
          </a:p>
          <a:p>
            <a:r>
              <a:rPr lang="uk-UA" sz="2000" dirty="0" err="1">
                <a:solidFill>
                  <a:schemeClr val="bg1"/>
                </a:solidFill>
              </a:rPr>
              <a:t>Количество</a:t>
            </a:r>
            <a:r>
              <a:rPr lang="uk-UA" sz="2000" dirty="0">
                <a:solidFill>
                  <a:schemeClr val="bg1"/>
                </a:solidFill>
              </a:rPr>
              <a:t> </a:t>
            </a:r>
            <a:r>
              <a:rPr lang="uk-UA" sz="2000" dirty="0" err="1">
                <a:solidFill>
                  <a:schemeClr val="bg1"/>
                </a:solidFill>
              </a:rPr>
              <a:t>обучающихся</a:t>
            </a:r>
            <a:r>
              <a:rPr lang="uk-UA" sz="2000" dirty="0">
                <a:solidFill>
                  <a:schemeClr val="bg1"/>
                </a:solidFill>
              </a:rPr>
              <a:t>, не </a:t>
            </a:r>
            <a:r>
              <a:rPr lang="uk-UA" sz="2000" dirty="0" err="1">
                <a:solidFill>
                  <a:schemeClr val="bg1"/>
                </a:solidFill>
              </a:rPr>
              <a:t>справившихся</a:t>
            </a:r>
            <a:r>
              <a:rPr lang="uk-UA" sz="2000" dirty="0">
                <a:solidFill>
                  <a:schemeClr val="bg1"/>
                </a:solidFill>
              </a:rPr>
              <a:t> с </a:t>
            </a:r>
            <a:r>
              <a:rPr lang="uk-UA" sz="2000" dirty="0" err="1">
                <a:solidFill>
                  <a:schemeClr val="bg1"/>
                </a:solidFill>
              </a:rPr>
              <a:t>геометрией</a:t>
            </a:r>
            <a:r>
              <a:rPr lang="uk-UA" sz="2000" dirty="0">
                <a:solidFill>
                  <a:schemeClr val="bg1"/>
                </a:solidFill>
              </a:rPr>
              <a:t> </a:t>
            </a:r>
            <a:r>
              <a:rPr lang="uk-UA" sz="2000" dirty="0" err="1" smtClean="0">
                <a:solidFill>
                  <a:schemeClr val="bg1"/>
                </a:solidFill>
              </a:rPr>
              <a:t>снизилось</a:t>
            </a:r>
            <a:r>
              <a:rPr lang="uk-UA" sz="2000" dirty="0" smtClean="0">
                <a:solidFill>
                  <a:schemeClr val="bg1"/>
                </a:solidFill>
              </a:rPr>
              <a:t> и </a:t>
            </a:r>
            <a:r>
              <a:rPr lang="uk-UA" sz="2000" dirty="0" err="1" smtClean="0">
                <a:solidFill>
                  <a:schemeClr val="bg1"/>
                </a:solidFill>
              </a:rPr>
              <a:t>составило</a:t>
            </a:r>
            <a:r>
              <a:rPr lang="uk-UA" sz="2000" dirty="0" smtClean="0">
                <a:solidFill>
                  <a:schemeClr val="bg1"/>
                </a:solidFill>
              </a:rPr>
              <a:t> 13  человек-0,92% ( в 2022-2023-</a:t>
            </a:r>
            <a:r>
              <a:rPr lang="uk-UA" sz="2000" b="1" dirty="0" smtClean="0">
                <a:solidFill>
                  <a:schemeClr val="bg1"/>
                </a:solidFill>
              </a:rPr>
              <a:t>71 </a:t>
            </a:r>
            <a:r>
              <a:rPr lang="uk-UA" sz="2000" b="1" dirty="0" err="1">
                <a:solidFill>
                  <a:schemeClr val="bg1"/>
                </a:solidFill>
              </a:rPr>
              <a:t>человек</a:t>
            </a:r>
            <a:r>
              <a:rPr lang="uk-UA" sz="2000" b="1" dirty="0">
                <a:solidFill>
                  <a:schemeClr val="bg1"/>
                </a:solidFill>
              </a:rPr>
              <a:t> )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3EA8339-31CB-48DB-8C1C-76BCBC88D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437112"/>
            <a:ext cx="2191888" cy="219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386513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665</TotalTime>
  <Words>975</Words>
  <Application>Microsoft Office PowerPoint</Application>
  <PresentationFormat>Экран (4:3)</PresentationFormat>
  <Paragraphs>151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Calibri Light</vt:lpstr>
      <vt:lpstr>Cambria</vt:lpstr>
      <vt:lpstr>Century Gothic</vt:lpstr>
      <vt:lpstr>Times New Roman</vt:lpstr>
      <vt:lpstr>Wingdings 3</vt:lpstr>
      <vt:lpstr>Сектор</vt:lpstr>
      <vt:lpstr>  Результаты ГИА по математике в 9 и 11 классах  в основной период в 2023-2024 учебном году  </vt:lpstr>
      <vt:lpstr>Презентация PowerPoint</vt:lpstr>
      <vt:lpstr>Презентация PowerPoint</vt:lpstr>
      <vt:lpstr>Средний балл ОГЭ в 2022-2023-3,8    СРЕДНИЙ БАЛЛ ОГЭ В 2023-2024-3,68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Настя</dc:creator>
  <cp:lastModifiedBy>Лаврушкина</cp:lastModifiedBy>
  <cp:revision>73</cp:revision>
  <dcterms:created xsi:type="dcterms:W3CDTF">2021-02-02T17:34:32Z</dcterms:created>
  <dcterms:modified xsi:type="dcterms:W3CDTF">2024-09-26T06:51:11Z</dcterms:modified>
</cp:coreProperties>
</file>