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drawings/drawing1.xml" ContentType="application/vnd.openxmlformats-officedocument.drawingml.chartshapes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56" r:id="rId2"/>
    <p:sldId id="289" r:id="rId3"/>
    <p:sldId id="265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95" r:id="rId12"/>
    <p:sldId id="274" r:id="rId13"/>
    <p:sldId id="275" r:id="rId14"/>
    <p:sldId id="276" r:id="rId15"/>
    <p:sldId id="277" r:id="rId16"/>
    <p:sldId id="278" r:id="rId17"/>
    <p:sldId id="279" r:id="rId18"/>
    <p:sldId id="280" r:id="rId19"/>
    <p:sldId id="281" r:id="rId20"/>
    <p:sldId id="282" r:id="rId21"/>
    <p:sldId id="287" r:id="rId22"/>
    <p:sldId id="288" r:id="rId23"/>
  </p:sldIdLst>
  <p:sldSz cx="9144000" cy="6858000" type="screen4x3"/>
  <p:notesSz cx="6858000" cy="9144000"/>
  <p:custDataLst>
    <p:tags r:id="rId26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374A"/>
    <a:srgbClr val="3399FF"/>
    <a:srgbClr val="666699"/>
    <a:srgbClr val="E590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 autoAdjust="0"/>
    <p:restoredTop sz="84583" autoAdjust="0"/>
  </p:normalViewPr>
  <p:slideViewPr>
    <p:cSldViewPr>
      <p:cViewPr varScale="1">
        <p:scale>
          <a:sx n="95" d="100"/>
          <a:sy n="95" d="100"/>
        </p:scale>
        <p:origin x="-103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3" d="100"/>
          <a:sy n="63" d="100"/>
        </p:scale>
        <p:origin x="-355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43896143809635"/>
          <c:y val="0.15614603065760818"/>
          <c:w val="0.86543122116963422"/>
          <c:h val="0.4513156067529410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МБОУ</c:v>
                </c:pt>
              </c:strCache>
            </c:strRef>
          </c:tx>
          <c:invertIfNegative val="0"/>
          <c:cat>
            <c:strRef>
              <c:f>Лист1!$A$2:$A$16</c:f>
              <c:strCache>
                <c:ptCount val="15"/>
                <c:pt idx="0">
                  <c:v>МБОУ "Скворцовская школа"</c:v>
                </c:pt>
                <c:pt idx="1">
                  <c:v>МБОУ "Мирновская школа №1 им. Н.Н. Белова"</c:v>
                </c:pt>
                <c:pt idx="2">
                  <c:v>МБОУ "Винницкая школа"</c:v>
                </c:pt>
                <c:pt idx="3">
                  <c:v>МБОУ "Тепловская школа"</c:v>
                </c:pt>
                <c:pt idx="4">
                  <c:v>МБОУ "Донская школа им. В.П. Давиденко"</c:v>
                </c:pt>
                <c:pt idx="5">
                  <c:v>МБОУ "Укромновская школа"</c:v>
                </c:pt>
                <c:pt idx="6">
                  <c:v>МБОУ "Широковская школа"</c:v>
                </c:pt>
                <c:pt idx="7">
                  <c:v>МБОУ "Трехпрудненская школа-гимназия им. К.Д. Ушинского"</c:v>
                </c:pt>
                <c:pt idx="8">
                  <c:v>МБОУ "Гвардейская школа–гимназия №2"</c:v>
                </c:pt>
                <c:pt idx="9">
                  <c:v>МБОУ "Залесская школа"</c:v>
                </c:pt>
                <c:pt idx="10">
                  <c:v>МБОУ "Урожайновская школа им. К.В. Варлыгина"</c:v>
                </c:pt>
                <c:pt idx="11">
                  <c:v>МБОУ "Лицей Крымской весны"</c:v>
                </c:pt>
                <c:pt idx="12">
                  <c:v>МБОУ "Краснозорькинская начальная школа"</c:v>
                </c:pt>
                <c:pt idx="13">
                  <c:v>МБОУ "Родниковская школа-гимназия"</c:v>
                </c:pt>
                <c:pt idx="14">
                  <c:v>Вся выборка</c:v>
                </c:pt>
              </c:strCache>
            </c:strRef>
          </c:cat>
          <c:val>
            <c:numRef>
              <c:f>Лист1!$B$2:$B$16</c:f>
              <c:numCache>
                <c:formatCode>0.00%</c:formatCode>
                <c:ptCount val="15"/>
                <c:pt idx="0" formatCode="0%">
                  <c:v>0.1636</c:v>
                </c:pt>
                <c:pt idx="1">
                  <c:v>0.1429</c:v>
                </c:pt>
                <c:pt idx="2">
                  <c:v>0.10340000000000001</c:v>
                </c:pt>
                <c:pt idx="3">
                  <c:v>0.1</c:v>
                </c:pt>
                <c:pt idx="4">
                  <c:v>7.6899999999999996E-2</c:v>
                </c:pt>
                <c:pt idx="5">
                  <c:v>7.3200000000000001E-2</c:v>
                </c:pt>
                <c:pt idx="6" formatCode="0%">
                  <c:v>6.6699999999999995E-2</c:v>
                </c:pt>
                <c:pt idx="7">
                  <c:v>6.3799999999999996E-2</c:v>
                </c:pt>
                <c:pt idx="8">
                  <c:v>5.8799999999999998E-2</c:v>
                </c:pt>
                <c:pt idx="9">
                  <c:v>0.05</c:v>
                </c:pt>
                <c:pt idx="10">
                  <c:v>4.6199999999999998E-2</c:v>
                </c:pt>
                <c:pt idx="11">
                  <c:v>3.73E-2</c:v>
                </c:pt>
                <c:pt idx="12">
                  <c:v>3.1300000000000001E-2</c:v>
                </c:pt>
                <c:pt idx="13">
                  <c:v>3.0300000000000001E-2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Вся выборка</c:v>
                </c:pt>
              </c:strCache>
            </c:strRef>
          </c:tx>
          <c:invertIfNegative val="0"/>
          <c:cat>
            <c:strRef>
              <c:f>Лист1!$A$2:$A$16</c:f>
              <c:strCache>
                <c:ptCount val="15"/>
                <c:pt idx="0">
                  <c:v>МБОУ "Скворцовская школа"</c:v>
                </c:pt>
                <c:pt idx="1">
                  <c:v>МБОУ "Мирновская школа №1 им. Н.Н. Белова"</c:v>
                </c:pt>
                <c:pt idx="2">
                  <c:v>МБОУ "Винницкая школа"</c:v>
                </c:pt>
                <c:pt idx="3">
                  <c:v>МБОУ "Тепловская школа"</c:v>
                </c:pt>
                <c:pt idx="4">
                  <c:v>МБОУ "Донская школа им. В.П. Давиденко"</c:v>
                </c:pt>
                <c:pt idx="5">
                  <c:v>МБОУ "Укромновская школа"</c:v>
                </c:pt>
                <c:pt idx="6">
                  <c:v>МБОУ "Широковская школа"</c:v>
                </c:pt>
                <c:pt idx="7">
                  <c:v>МБОУ "Трехпрудненская школа-гимназия им. К.Д. Ушинского"</c:v>
                </c:pt>
                <c:pt idx="8">
                  <c:v>МБОУ "Гвардейская школа–гимназия №2"</c:v>
                </c:pt>
                <c:pt idx="9">
                  <c:v>МБОУ "Залесская школа"</c:v>
                </c:pt>
                <c:pt idx="10">
                  <c:v>МБОУ "Урожайновская школа им. К.В. Варлыгина"</c:v>
                </c:pt>
                <c:pt idx="11">
                  <c:v>МБОУ "Лицей Крымской весны"</c:v>
                </c:pt>
                <c:pt idx="12">
                  <c:v>МБОУ "Краснозорькинская начальная школа"</c:v>
                </c:pt>
                <c:pt idx="13">
                  <c:v>МБОУ "Родниковская школа-гимназия"</c:v>
                </c:pt>
                <c:pt idx="14">
                  <c:v>Вся выборка</c:v>
                </c:pt>
              </c:strCache>
            </c:strRef>
          </c:cat>
          <c:val>
            <c:numRef>
              <c:f>Лист1!$C$2:$C$16</c:f>
              <c:numCache>
                <c:formatCode>General</c:formatCode>
                <c:ptCount val="15"/>
                <c:pt idx="14" formatCode="0.00%">
                  <c:v>2.6700000000000002E-2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-25"/>
        <c:axId val="38327808"/>
        <c:axId val="38329344"/>
      </c:barChart>
      <c:catAx>
        <c:axId val="38327808"/>
        <c:scaling>
          <c:orientation val="minMax"/>
        </c:scaling>
        <c:delete val="0"/>
        <c:axPos val="b"/>
        <c:numFmt formatCode="0%" sourceLinked="1"/>
        <c:majorTickMark val="none"/>
        <c:minorTickMark val="none"/>
        <c:tickLblPos val="nextTo"/>
        <c:crossAx val="38329344"/>
        <c:crosses val="autoZero"/>
        <c:auto val="1"/>
        <c:lblAlgn val="ctr"/>
        <c:lblOffset val="100"/>
        <c:noMultiLvlLbl val="0"/>
      </c:catAx>
      <c:valAx>
        <c:axId val="38329344"/>
        <c:scaling>
          <c:orientation val="minMax"/>
        </c:scaling>
        <c:delete val="0"/>
        <c:axPos val="l"/>
        <c:majorGridlines/>
        <c:numFmt formatCode="0%" sourceLinked="1"/>
        <c:majorTickMark val="none"/>
        <c:minorTickMark val="none"/>
        <c:tickLblPos val="nextTo"/>
        <c:crossAx val="38327808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4 класс ( 2023 год)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Качество</c:v>
                </c:pt>
                <c:pt idx="1">
                  <c:v>Успешность</c:v>
                </c:pt>
              </c:strCache>
            </c:strRef>
          </c:cat>
          <c:val>
            <c:numRef>
              <c:f>Лист1!$B$2:$B$3</c:f>
              <c:numCache>
                <c:formatCode>0.00%</c:formatCode>
                <c:ptCount val="2"/>
                <c:pt idx="0">
                  <c:v>0.66190000000000004</c:v>
                </c:pt>
                <c:pt idx="1">
                  <c:v>0.96730000000000005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4 класс (2024 год)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Качество</c:v>
                </c:pt>
                <c:pt idx="1">
                  <c:v>Успешность</c:v>
                </c:pt>
              </c:strCache>
            </c:strRef>
          </c:cat>
          <c:val>
            <c:numRef>
              <c:f>Лист1!$C$2:$C$3</c:f>
              <c:numCache>
                <c:formatCode>0.00%</c:formatCode>
                <c:ptCount val="2"/>
                <c:pt idx="0">
                  <c:v>0.65459999999999996</c:v>
                </c:pt>
                <c:pt idx="1">
                  <c:v>0.97340000000000004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4112512"/>
        <c:axId val="44114304"/>
      </c:barChart>
      <c:catAx>
        <c:axId val="44112512"/>
        <c:scaling>
          <c:orientation val="minMax"/>
        </c:scaling>
        <c:delete val="0"/>
        <c:axPos val="b"/>
        <c:majorTickMark val="out"/>
        <c:minorTickMark val="none"/>
        <c:tickLblPos val="nextTo"/>
        <c:crossAx val="44114304"/>
        <c:crosses val="autoZero"/>
        <c:auto val="1"/>
        <c:lblAlgn val="ctr"/>
        <c:lblOffset val="100"/>
        <c:noMultiLvlLbl val="0"/>
      </c:catAx>
      <c:valAx>
        <c:axId val="44114304"/>
        <c:scaling>
          <c:orientation val="minMax"/>
        </c:scaling>
        <c:delete val="0"/>
        <c:axPos val="l"/>
        <c:majorGridlines/>
        <c:numFmt formatCode="0.00%" sourceLinked="1"/>
        <c:majorTickMark val="out"/>
        <c:minorTickMark val="none"/>
        <c:tickLblPos val="nextTo"/>
        <c:crossAx val="4411251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7976506008667958"/>
          <c:y val="0.41560562471149554"/>
          <c:w val="0.31156128613666695"/>
          <c:h val="0.1687887505770089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Отметки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Понизили</c:v>
                </c:pt>
                <c:pt idx="1">
                  <c:v>Повысили</c:v>
                </c:pt>
                <c:pt idx="2">
                  <c:v>Подтвердили</c:v>
                </c:pt>
              </c:strCache>
            </c:strRef>
          </c:cat>
          <c:val>
            <c:numRef>
              <c:f>Лист1!$B$2:$B$4</c:f>
              <c:numCache>
                <c:formatCode>0.00%</c:formatCode>
                <c:ptCount val="3"/>
                <c:pt idx="0">
                  <c:v>0.125</c:v>
                </c:pt>
                <c:pt idx="1">
                  <c:v>4.9599999999999998E-2</c:v>
                </c:pt>
                <c:pt idx="2">
                  <c:v>0.82889999999999997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3983616"/>
        <c:axId val="43985152"/>
      </c:barChart>
      <c:catAx>
        <c:axId val="43983616"/>
        <c:scaling>
          <c:orientation val="minMax"/>
        </c:scaling>
        <c:delete val="0"/>
        <c:axPos val="b"/>
        <c:majorTickMark val="out"/>
        <c:minorTickMark val="none"/>
        <c:tickLblPos val="nextTo"/>
        <c:crossAx val="43985152"/>
        <c:crosses val="autoZero"/>
        <c:auto val="1"/>
        <c:lblAlgn val="ctr"/>
        <c:lblOffset val="100"/>
        <c:noMultiLvlLbl val="0"/>
      </c:catAx>
      <c:valAx>
        <c:axId val="43985152"/>
        <c:scaling>
          <c:orientation val="minMax"/>
        </c:scaling>
        <c:delete val="0"/>
        <c:axPos val="l"/>
        <c:majorGridlines/>
        <c:numFmt formatCode="0.00%" sourceLinked="1"/>
        <c:majorTickMark val="out"/>
        <c:minorTickMark val="none"/>
        <c:tickLblPos val="nextTo"/>
        <c:crossAx val="43983616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43896143809635"/>
          <c:y val="0.15614603065760818"/>
          <c:w val="0.86543122116963422"/>
          <c:h val="0.4513156067529410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МБОУ</c:v>
                </c:pt>
              </c:strCache>
            </c:strRef>
          </c:tx>
          <c:invertIfNegative val="0"/>
          <c:cat>
            <c:strRef>
              <c:f>Лист1!$A$2:$A$12</c:f>
              <c:strCache>
                <c:ptCount val="11"/>
                <c:pt idx="0">
                  <c:v>МБОУ "Гвардейская школа-гимназия №2"</c:v>
                </c:pt>
                <c:pt idx="1">
                  <c:v>МБОУ "Скворцовская школа"</c:v>
                </c:pt>
                <c:pt idx="2">
                  <c:v>МБОУ "Перевальненская школа им. Ф.И. Федоренко"</c:v>
                </c:pt>
                <c:pt idx="3">
                  <c:v>МБОУ "Трехпрудненская школа-гимназия им. К.Д. Ушинского"</c:v>
                </c:pt>
                <c:pt idx="4">
                  <c:v>МБОУ "Краснозорькинская начальная школа" "</c:v>
                </c:pt>
                <c:pt idx="5">
                  <c:v>МБОУ "Кольчугинская школа №1 им. Авраамова Г.Н." "</c:v>
                </c:pt>
                <c:pt idx="6">
                  <c:v>МБОУ "Мирновская школа №1 им. Н.Н. Белова" – 1,61"</c:v>
                </c:pt>
                <c:pt idx="7">
                  <c:v>МБОУ "Перовская школа-гимназия им. Г.А. Хачирашвили" – 1,67%</c:v>
                </c:pt>
                <c:pt idx="8">
                  <c:v>МБОУ "Родниковская школа-гимназия "</c:v>
                </c:pt>
                <c:pt idx="9">
                  <c:v>МБОУ "Заречненская школа им. 126 ОГББО"</c:v>
                </c:pt>
                <c:pt idx="10">
                  <c:v>Вся выборка</c:v>
                </c:pt>
              </c:strCache>
            </c:strRef>
          </c:cat>
          <c:val>
            <c:numRef>
              <c:f>Лист1!$B$2:$B$12</c:f>
              <c:numCache>
                <c:formatCode>0.00%</c:formatCode>
                <c:ptCount val="11"/>
                <c:pt idx="0" formatCode="0%">
                  <c:v>8.3299999999999999E-2</c:v>
                </c:pt>
                <c:pt idx="1">
                  <c:v>7.5499999999999998E-2</c:v>
                </c:pt>
                <c:pt idx="2">
                  <c:v>6.25E-2</c:v>
                </c:pt>
                <c:pt idx="3">
                  <c:v>3.9199999999999999E-2</c:v>
                </c:pt>
                <c:pt idx="4">
                  <c:v>2.7799999999999998E-2</c:v>
                </c:pt>
                <c:pt idx="5">
                  <c:v>1.7899999999999999E-2</c:v>
                </c:pt>
                <c:pt idx="6" formatCode="0%">
                  <c:v>1.61E-2</c:v>
                </c:pt>
                <c:pt idx="7">
                  <c:v>1.67E-2</c:v>
                </c:pt>
                <c:pt idx="8">
                  <c:v>1.4500000000000001E-2</c:v>
                </c:pt>
                <c:pt idx="9">
                  <c:v>1.2699999999999999E-2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Вся выборка</c:v>
                </c:pt>
              </c:strCache>
            </c:strRef>
          </c:tx>
          <c:invertIfNegative val="0"/>
          <c:cat>
            <c:strRef>
              <c:f>Лист1!$A$2:$A$12</c:f>
              <c:strCache>
                <c:ptCount val="11"/>
                <c:pt idx="0">
                  <c:v>МБОУ "Гвардейская школа-гимназия №2"</c:v>
                </c:pt>
                <c:pt idx="1">
                  <c:v>МБОУ "Скворцовская школа"</c:v>
                </c:pt>
                <c:pt idx="2">
                  <c:v>МБОУ "Перевальненская школа им. Ф.И. Федоренко"</c:v>
                </c:pt>
                <c:pt idx="3">
                  <c:v>МБОУ "Трехпрудненская школа-гимназия им. К.Д. Ушинского"</c:v>
                </c:pt>
                <c:pt idx="4">
                  <c:v>МБОУ "Краснозорькинская начальная школа" "</c:v>
                </c:pt>
                <c:pt idx="5">
                  <c:v>МБОУ "Кольчугинская школа №1 им. Авраамова Г.Н." "</c:v>
                </c:pt>
                <c:pt idx="6">
                  <c:v>МБОУ "Мирновская школа №1 им. Н.Н. Белова" – 1,61"</c:v>
                </c:pt>
                <c:pt idx="7">
                  <c:v>МБОУ "Перовская школа-гимназия им. Г.А. Хачирашвили" – 1,67%</c:v>
                </c:pt>
                <c:pt idx="8">
                  <c:v>МБОУ "Родниковская школа-гимназия "</c:v>
                </c:pt>
                <c:pt idx="9">
                  <c:v>МБОУ "Заречненская школа им. 126 ОГББО"</c:v>
                </c:pt>
                <c:pt idx="10">
                  <c:v>Вся выборка</c:v>
                </c:pt>
              </c:strCache>
            </c:strRef>
          </c:cat>
          <c:val>
            <c:numRef>
              <c:f>Лист1!$C$2:$C$12</c:f>
              <c:numCache>
                <c:formatCode>General</c:formatCode>
                <c:ptCount val="11"/>
                <c:pt idx="10" formatCode="0.00%">
                  <c:v>1.0800000000000001E-2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-25"/>
        <c:axId val="44001152"/>
        <c:axId val="44002688"/>
      </c:barChart>
      <c:catAx>
        <c:axId val="44001152"/>
        <c:scaling>
          <c:orientation val="minMax"/>
        </c:scaling>
        <c:delete val="0"/>
        <c:axPos val="b"/>
        <c:numFmt formatCode="0%" sourceLinked="1"/>
        <c:majorTickMark val="none"/>
        <c:minorTickMark val="none"/>
        <c:tickLblPos val="nextTo"/>
        <c:crossAx val="44002688"/>
        <c:crosses val="autoZero"/>
        <c:auto val="1"/>
        <c:lblAlgn val="ctr"/>
        <c:lblOffset val="100"/>
        <c:noMultiLvlLbl val="0"/>
      </c:catAx>
      <c:valAx>
        <c:axId val="44002688"/>
        <c:scaling>
          <c:orientation val="minMax"/>
        </c:scaling>
        <c:delete val="0"/>
        <c:axPos val="l"/>
        <c:majorGridlines/>
        <c:numFmt formatCode="0%" sourceLinked="1"/>
        <c:majorTickMark val="none"/>
        <c:minorTickMark val="none"/>
        <c:tickLblPos val="nextTo"/>
        <c:crossAx val="44001152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4 класс (2023 год)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Качество</c:v>
                </c:pt>
                <c:pt idx="1">
                  <c:v>Успешность</c:v>
                </c:pt>
              </c:strCache>
            </c:strRef>
          </c:cat>
          <c:val>
            <c:numRef>
              <c:f>Лист1!$B$2:$B$3</c:f>
              <c:numCache>
                <c:formatCode>0.00%</c:formatCode>
                <c:ptCount val="2"/>
                <c:pt idx="0">
                  <c:v>0.72189999999999999</c:v>
                </c:pt>
                <c:pt idx="1">
                  <c:v>0.98199999999999998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4 класс (2024 год)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Качество</c:v>
                </c:pt>
                <c:pt idx="1">
                  <c:v>Успешность</c:v>
                </c:pt>
              </c:strCache>
            </c:strRef>
          </c:cat>
          <c:val>
            <c:numRef>
              <c:f>Лист1!$C$2:$C$3</c:f>
              <c:numCache>
                <c:formatCode>0.00%</c:formatCode>
                <c:ptCount val="2"/>
                <c:pt idx="0">
                  <c:v>0.71750000000000003</c:v>
                </c:pt>
                <c:pt idx="1">
                  <c:v>0.98929999999999996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4269440"/>
        <c:axId val="44171264"/>
      </c:barChart>
      <c:catAx>
        <c:axId val="34269440"/>
        <c:scaling>
          <c:orientation val="minMax"/>
        </c:scaling>
        <c:delete val="0"/>
        <c:axPos val="b"/>
        <c:majorTickMark val="out"/>
        <c:minorTickMark val="none"/>
        <c:tickLblPos val="nextTo"/>
        <c:crossAx val="44171264"/>
        <c:crosses val="autoZero"/>
        <c:auto val="1"/>
        <c:lblAlgn val="ctr"/>
        <c:lblOffset val="100"/>
        <c:noMultiLvlLbl val="0"/>
      </c:catAx>
      <c:valAx>
        <c:axId val="44171264"/>
        <c:scaling>
          <c:orientation val="minMax"/>
        </c:scaling>
        <c:delete val="0"/>
        <c:axPos val="l"/>
        <c:majorGridlines/>
        <c:numFmt formatCode="0.00%" sourceLinked="1"/>
        <c:majorTickMark val="out"/>
        <c:minorTickMark val="none"/>
        <c:tickLblPos val="nextTo"/>
        <c:crossAx val="3426944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Отметки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Понизили</c:v>
                </c:pt>
                <c:pt idx="1">
                  <c:v>Повысили</c:v>
                </c:pt>
                <c:pt idx="2">
                  <c:v>Подтвердили</c:v>
                </c:pt>
              </c:strCache>
            </c:strRef>
          </c:cat>
          <c:val>
            <c:numRef>
              <c:f>Лист1!$B$2:$B$4</c:f>
              <c:numCache>
                <c:formatCode>0.00%</c:formatCode>
                <c:ptCount val="3"/>
                <c:pt idx="0">
                  <c:v>0.12529999999999999</c:v>
                </c:pt>
                <c:pt idx="1">
                  <c:v>8.8099999999999998E-2</c:v>
                </c:pt>
                <c:pt idx="2">
                  <c:v>0.78669999999999995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5704704"/>
        <c:axId val="45706240"/>
      </c:barChart>
      <c:catAx>
        <c:axId val="45704704"/>
        <c:scaling>
          <c:orientation val="minMax"/>
        </c:scaling>
        <c:delete val="0"/>
        <c:axPos val="b"/>
        <c:majorTickMark val="out"/>
        <c:minorTickMark val="none"/>
        <c:tickLblPos val="nextTo"/>
        <c:crossAx val="45706240"/>
        <c:crosses val="autoZero"/>
        <c:auto val="1"/>
        <c:lblAlgn val="ctr"/>
        <c:lblOffset val="100"/>
        <c:noMultiLvlLbl val="0"/>
      </c:catAx>
      <c:valAx>
        <c:axId val="45706240"/>
        <c:scaling>
          <c:orientation val="minMax"/>
        </c:scaling>
        <c:delete val="0"/>
        <c:axPos val="l"/>
        <c:majorGridlines/>
        <c:numFmt formatCode="0.00%" sourceLinked="1"/>
        <c:majorTickMark val="out"/>
        <c:minorTickMark val="none"/>
        <c:tickLblPos val="nextTo"/>
        <c:crossAx val="45704704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43896143809635"/>
          <c:y val="0.15614603065760818"/>
          <c:w val="0.86543122116963422"/>
          <c:h val="0.4513156067529410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МБОУ</c:v>
                </c:pt>
              </c:strCache>
            </c:strRef>
          </c:tx>
          <c:invertIfNegative val="0"/>
          <c:cat>
            <c:strRef>
              <c:f>Лист1!$A$2:$A$11</c:f>
              <c:strCache>
                <c:ptCount val="10"/>
                <c:pt idx="0">
                  <c:v>МБОУ "Тепловская школа" </c:v>
                </c:pt>
                <c:pt idx="1">
                  <c:v>МБОУ "Скворцовская школа" </c:v>
                </c:pt>
                <c:pt idx="2">
                  <c:v>МБОУ "Мирновская школа №1 им. Н.Н. Белова"</c:v>
                </c:pt>
                <c:pt idx="3">
                  <c:v>МБОУ "Укромновская школа "</c:v>
                </c:pt>
                <c:pt idx="4">
                  <c:v>МБОУ "Трехпрудненская школа-гимназия им. К.Д. Ушинского"</c:v>
                </c:pt>
                <c:pt idx="5">
                  <c:v>МБОУ "Кольчугинская школа №1 им. Авраамова Г.Н." </c:v>
                </c:pt>
                <c:pt idx="6">
                  <c:v>МБОУ "Гвардейская школа-гимназия №2" </c:v>
                </c:pt>
                <c:pt idx="7">
                  <c:v>МБОУ "Родниковская школа-гимназия" </c:v>
                </c:pt>
                <c:pt idx="8">
                  <c:v>МБОУ "Заречненская школа им. 126 ОГББО" </c:v>
                </c:pt>
                <c:pt idx="9">
                  <c:v>Вся выборка</c:v>
                </c:pt>
              </c:strCache>
            </c:strRef>
          </c:cat>
          <c:val>
            <c:numRef>
              <c:f>Лист1!$B$2:$B$11</c:f>
              <c:numCache>
                <c:formatCode>0%</c:formatCode>
                <c:ptCount val="10"/>
                <c:pt idx="0" formatCode="0.00%">
                  <c:v>4.7600000000000003E-2</c:v>
                </c:pt>
                <c:pt idx="1">
                  <c:v>0.04</c:v>
                </c:pt>
                <c:pt idx="2">
                  <c:v>3.2800000000000003E-2</c:v>
                </c:pt>
                <c:pt idx="3" formatCode="0.00%">
                  <c:v>2.3800000000000002E-2</c:v>
                </c:pt>
                <c:pt idx="4" formatCode="0.00%">
                  <c:v>2.2700000000000001E-2</c:v>
                </c:pt>
                <c:pt idx="5" formatCode="0.00%">
                  <c:v>1.8200000000000001E-2</c:v>
                </c:pt>
                <c:pt idx="6" formatCode="0.00%">
                  <c:v>1.7500000000000002E-2</c:v>
                </c:pt>
                <c:pt idx="7" formatCode="0.00%">
                  <c:v>1.35E-2</c:v>
                </c:pt>
                <c:pt idx="8" formatCode="0.00%">
                  <c:v>1.2E-2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Вся выборка</c:v>
                </c:pt>
              </c:strCache>
            </c:strRef>
          </c:tx>
          <c:invertIfNegative val="0"/>
          <c:cat>
            <c:strRef>
              <c:f>Лист1!$A$2:$A$11</c:f>
              <c:strCache>
                <c:ptCount val="10"/>
                <c:pt idx="0">
                  <c:v>МБОУ "Тепловская школа" </c:v>
                </c:pt>
                <c:pt idx="1">
                  <c:v>МБОУ "Скворцовская школа" </c:v>
                </c:pt>
                <c:pt idx="2">
                  <c:v>МБОУ "Мирновская школа №1 им. Н.Н. Белова"</c:v>
                </c:pt>
                <c:pt idx="3">
                  <c:v>МБОУ "Укромновская школа "</c:v>
                </c:pt>
                <c:pt idx="4">
                  <c:v>МБОУ "Трехпрудненская школа-гимназия им. К.Д. Ушинского"</c:v>
                </c:pt>
                <c:pt idx="5">
                  <c:v>МБОУ "Кольчугинская школа №1 им. Авраамова Г.Н." </c:v>
                </c:pt>
                <c:pt idx="6">
                  <c:v>МБОУ "Гвардейская школа-гимназия №2" </c:v>
                </c:pt>
                <c:pt idx="7">
                  <c:v>МБОУ "Родниковская школа-гимназия" </c:v>
                </c:pt>
                <c:pt idx="8">
                  <c:v>МБОУ "Заречненская школа им. 126 ОГББО" </c:v>
                </c:pt>
                <c:pt idx="9">
                  <c:v>Вся выборка</c:v>
                </c:pt>
              </c:strCache>
            </c:strRef>
          </c:cat>
          <c:val>
            <c:numRef>
              <c:f>Лист1!$C$2:$C$11</c:f>
              <c:numCache>
                <c:formatCode>General</c:formatCode>
                <c:ptCount val="10"/>
                <c:pt idx="9" formatCode="0.00%">
                  <c:v>5.7999999999999996E-3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-25"/>
        <c:axId val="45627648"/>
        <c:axId val="45637632"/>
      </c:barChart>
      <c:catAx>
        <c:axId val="45627648"/>
        <c:scaling>
          <c:orientation val="minMax"/>
        </c:scaling>
        <c:delete val="0"/>
        <c:axPos val="b"/>
        <c:majorTickMark val="none"/>
        <c:minorTickMark val="none"/>
        <c:tickLblPos val="nextTo"/>
        <c:crossAx val="45637632"/>
        <c:crosses val="autoZero"/>
        <c:auto val="1"/>
        <c:lblAlgn val="ctr"/>
        <c:lblOffset val="100"/>
        <c:noMultiLvlLbl val="0"/>
      </c:catAx>
      <c:valAx>
        <c:axId val="45637632"/>
        <c:scaling>
          <c:orientation val="minMax"/>
        </c:scaling>
        <c:delete val="0"/>
        <c:axPos val="l"/>
        <c:majorGridlines/>
        <c:numFmt formatCode="0.00%" sourceLinked="1"/>
        <c:majorTickMark val="none"/>
        <c:minorTickMark val="none"/>
        <c:tickLblPos val="nextTo"/>
        <c:crossAx val="45627648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35116436972302928"/>
          <c:y val="0.92912933217830618"/>
          <c:w val="0.31501845427977088"/>
          <c:h val="5.827337772693307E-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4 класс (2023 год)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Качество</c:v>
                </c:pt>
                <c:pt idx="1">
                  <c:v>Успешность</c:v>
                </c:pt>
              </c:strCache>
            </c:strRef>
          </c:cat>
          <c:val>
            <c:numRef>
              <c:f>Лист1!$B$2:$B$3</c:f>
              <c:numCache>
                <c:formatCode>0.00%</c:formatCode>
                <c:ptCount val="2"/>
                <c:pt idx="0">
                  <c:v>0.79990000000000006</c:v>
                </c:pt>
                <c:pt idx="1">
                  <c:v>0.99790000000000001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4 класс (2024 год)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Качество</c:v>
                </c:pt>
                <c:pt idx="1">
                  <c:v>Успешность</c:v>
                </c:pt>
              </c:strCache>
            </c:strRef>
          </c:cat>
          <c:val>
            <c:numRef>
              <c:f>Лист1!$C$2:$C$3</c:f>
              <c:numCache>
                <c:formatCode>0.00%</c:formatCode>
                <c:ptCount val="2"/>
                <c:pt idx="0">
                  <c:v>0.81030000000000002</c:v>
                </c:pt>
                <c:pt idx="1">
                  <c:v>0.99070000000000003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4364544"/>
        <c:axId val="44366080"/>
      </c:barChart>
      <c:catAx>
        <c:axId val="44364544"/>
        <c:scaling>
          <c:orientation val="minMax"/>
        </c:scaling>
        <c:delete val="0"/>
        <c:axPos val="b"/>
        <c:majorTickMark val="out"/>
        <c:minorTickMark val="none"/>
        <c:tickLblPos val="nextTo"/>
        <c:crossAx val="44366080"/>
        <c:crosses val="autoZero"/>
        <c:auto val="1"/>
        <c:lblAlgn val="ctr"/>
        <c:lblOffset val="100"/>
        <c:noMultiLvlLbl val="0"/>
      </c:catAx>
      <c:valAx>
        <c:axId val="44366080"/>
        <c:scaling>
          <c:orientation val="minMax"/>
        </c:scaling>
        <c:delete val="0"/>
        <c:axPos val="l"/>
        <c:majorGridlines/>
        <c:numFmt formatCode="0.00%" sourceLinked="1"/>
        <c:majorTickMark val="out"/>
        <c:minorTickMark val="none"/>
        <c:tickLblPos val="nextTo"/>
        <c:crossAx val="44364544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Отметки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Понизили</c:v>
                </c:pt>
                <c:pt idx="1">
                  <c:v>Повысили</c:v>
                </c:pt>
                <c:pt idx="2">
                  <c:v>Подтвердили</c:v>
                </c:pt>
              </c:strCache>
            </c:strRef>
          </c:cat>
          <c:val>
            <c:numRef>
              <c:f>Лист1!$B$2:$B$4</c:f>
              <c:numCache>
                <c:formatCode>0.00%</c:formatCode>
                <c:ptCount val="3"/>
                <c:pt idx="0">
                  <c:v>0.12529999999999999</c:v>
                </c:pt>
                <c:pt idx="1">
                  <c:v>8.8099999999999998E-2</c:v>
                </c:pt>
                <c:pt idx="2">
                  <c:v>0.78669999999999995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3717632"/>
        <c:axId val="34231424"/>
      </c:barChart>
      <c:catAx>
        <c:axId val="33717632"/>
        <c:scaling>
          <c:orientation val="minMax"/>
        </c:scaling>
        <c:delete val="0"/>
        <c:axPos val="b"/>
        <c:majorTickMark val="out"/>
        <c:minorTickMark val="none"/>
        <c:tickLblPos val="nextTo"/>
        <c:crossAx val="34231424"/>
        <c:crosses val="autoZero"/>
        <c:auto val="1"/>
        <c:lblAlgn val="ctr"/>
        <c:lblOffset val="100"/>
        <c:noMultiLvlLbl val="0"/>
      </c:catAx>
      <c:valAx>
        <c:axId val="34231424"/>
        <c:scaling>
          <c:orientation val="minMax"/>
        </c:scaling>
        <c:delete val="0"/>
        <c:axPos val="l"/>
        <c:majorGridlines/>
        <c:numFmt formatCode="0.00%" sourceLinked="1"/>
        <c:majorTickMark val="out"/>
        <c:minorTickMark val="none"/>
        <c:tickLblPos val="nextTo"/>
        <c:crossAx val="33717632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0.37673</cdr:x>
      <cdr:y>0.72974</cdr:y>
    </cdr:from>
    <cdr:to>
      <cdr:x>0.67278</cdr:x>
      <cdr:y>0.83125</cdr:y>
    </cdr:to>
    <cdr:sp macro="" textlink="">
      <cdr:nvSpPr>
        <cdr:cNvPr id="2" name="TextBox 1"/>
        <cdr:cNvSpPr txBox="1"/>
      </cdr:nvSpPr>
      <cdr:spPr>
        <a:xfrm xmlns:a="http://schemas.openxmlformats.org/drawingml/2006/main" rot="19021347">
          <a:off x="3309646" y="4414110"/>
          <a:ext cx="2600915" cy="61404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800" dirty="0"/>
            <a:t>МБОУ «</a:t>
          </a:r>
          <a:r>
            <a:rPr lang="ru-RU" sz="1800" dirty="0" err="1"/>
            <a:t>Кольчугинская</a:t>
          </a:r>
          <a:r>
            <a:rPr lang="ru-RU" sz="1800" dirty="0"/>
            <a:t> </a:t>
          </a:r>
          <a:r>
            <a:rPr lang="ru-RU" sz="1800" dirty="0" smtClean="0"/>
            <a:t>школа </a:t>
          </a:r>
          <a:r>
            <a:rPr lang="ru-RU" sz="1800" dirty="0"/>
            <a:t>№1 им. </a:t>
          </a:r>
          <a:r>
            <a:rPr lang="ru-RU" sz="1800" dirty="0" err="1"/>
            <a:t>Авраамова</a:t>
          </a:r>
          <a:r>
            <a:rPr lang="ru-RU" sz="1800" dirty="0"/>
            <a:t> Г.Н</a:t>
          </a:r>
          <a:r>
            <a:rPr lang="ru-RU" sz="1800" dirty="0" smtClean="0"/>
            <a:t>.»</a:t>
          </a:r>
          <a:endParaRPr lang="ru-RU" sz="1800" dirty="0"/>
        </a:p>
      </cdr:txBody>
    </cdr:sp>
  </cdr:relSizeAnchor>
  <cdr:relSizeAnchor xmlns:cdr="http://schemas.openxmlformats.org/drawingml/2006/chartDrawing">
    <cdr:from>
      <cdr:x>0.52458</cdr:x>
      <cdr:y>0.82139</cdr:y>
    </cdr:from>
    <cdr:to>
      <cdr:x>0.72702</cdr:x>
      <cdr:y>0.97256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4608512" y="4968552"/>
          <a:ext cx="1778496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0.67211</cdr:x>
      <cdr:y>0.84883</cdr:y>
    </cdr:from>
    <cdr:to>
      <cdr:x>0.7762</cdr:x>
      <cdr:y>1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5904656" y="5184576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0.45102</cdr:x>
      <cdr:y>0.8055</cdr:y>
    </cdr:from>
    <cdr:to>
      <cdr:x>0.64425</cdr:x>
      <cdr:y>0.85464</cdr:y>
    </cdr:to>
    <cdr:sp macro="" textlink="">
      <cdr:nvSpPr>
        <cdr:cNvPr id="5" name="TextBox 4"/>
        <cdr:cNvSpPr txBox="1"/>
      </cdr:nvSpPr>
      <cdr:spPr>
        <a:xfrm xmlns:a="http://schemas.openxmlformats.org/drawingml/2006/main" rot="18997474">
          <a:off x="3962285" y="4872376"/>
          <a:ext cx="1697630" cy="29730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800" dirty="0" smtClean="0"/>
            <a:t>МБОУ «Гвардейская школа– гимназия №2»</a:t>
          </a:r>
          <a:endParaRPr lang="ru-RU" sz="1800" dirty="0"/>
        </a:p>
      </cdr:txBody>
    </cdr:sp>
  </cdr:relSizeAnchor>
  <cdr:relSizeAnchor xmlns:cdr="http://schemas.openxmlformats.org/drawingml/2006/chartDrawing">
    <cdr:from>
      <cdr:x>0.58926</cdr:x>
      <cdr:y>0.82847</cdr:y>
    </cdr:from>
    <cdr:to>
      <cdr:x>0.69223</cdr:x>
      <cdr:y>0.98845</cdr:y>
    </cdr:to>
    <cdr:sp macro="" textlink="">
      <cdr:nvSpPr>
        <cdr:cNvPr id="6" name="TextBox 5"/>
        <cdr:cNvSpPr txBox="1"/>
      </cdr:nvSpPr>
      <cdr:spPr>
        <a:xfrm xmlns:a="http://schemas.openxmlformats.org/drawingml/2006/main" rot="18916771">
          <a:off x="5176809" y="5011376"/>
          <a:ext cx="904582" cy="96766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800" dirty="0" smtClean="0"/>
            <a:t>МБОУ «</a:t>
          </a:r>
          <a:r>
            <a:rPr lang="ru-RU" sz="1800" dirty="0" err="1" smtClean="0"/>
            <a:t>Родниковская</a:t>
          </a:r>
          <a:endParaRPr lang="ru-RU" sz="1800" dirty="0" smtClean="0"/>
        </a:p>
        <a:p xmlns:a="http://schemas.openxmlformats.org/drawingml/2006/main">
          <a:r>
            <a:rPr lang="ru-RU" sz="1800" dirty="0" smtClean="0"/>
            <a:t> школа-гимназия»</a:t>
          </a:r>
          <a:endParaRPr lang="ru-RU" sz="1800" dirty="0"/>
        </a:p>
      </cdr:txBody>
    </cdr:sp>
  </cdr:relSizeAnchor>
  <cdr:relSizeAnchor xmlns:cdr="http://schemas.openxmlformats.org/drawingml/2006/chartDrawing">
    <cdr:from>
      <cdr:x>0.66392</cdr:x>
      <cdr:y>0.84883</cdr:y>
    </cdr:from>
    <cdr:to>
      <cdr:x>0.81145</cdr:x>
      <cdr:y>1</cdr:y>
    </cdr:to>
    <cdr:sp macro="" textlink="">
      <cdr:nvSpPr>
        <cdr:cNvPr id="7" name="TextBox 6"/>
        <cdr:cNvSpPr txBox="1"/>
      </cdr:nvSpPr>
      <cdr:spPr>
        <a:xfrm xmlns:a="http://schemas.openxmlformats.org/drawingml/2006/main" rot="18942056">
          <a:off x="5832648" y="5134520"/>
          <a:ext cx="1296144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800" dirty="0" smtClean="0"/>
            <a:t>МБОУ «</a:t>
          </a:r>
          <a:r>
            <a:rPr lang="ru-RU" sz="1800" dirty="0" err="1" smtClean="0"/>
            <a:t>Заречненская</a:t>
          </a:r>
          <a:r>
            <a:rPr lang="ru-RU" sz="1800" dirty="0" smtClean="0"/>
            <a:t>  школа им. 126 ОГББО»</a:t>
          </a:r>
          <a:endParaRPr lang="ru-RU" sz="1800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6663A1-BE93-4F19-BCAE-33E954C20B2B}" type="datetimeFigureOut">
              <a:rPr lang="ru-RU" smtClean="0"/>
              <a:t>17.09.2024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0DF26E-F902-4582-B614-0C9EE35F21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32833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0C0431-2448-4DC3-AF70-2785FBE2C445}" type="datetimeFigureOut">
              <a:rPr lang="ru-RU" smtClean="0"/>
              <a:t>17.09.2024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4341FE-AE5C-47F1-8FD8-47C4A673A8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119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presentation-creation.ru/powerpoint-templates.html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presentation-creation.ru/powerpoint-templates.html" TargetMode="External"/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 smtClean="0"/>
              <a:t>Оригинальные шаблоны для презентаций: </a:t>
            </a:r>
            <a:r>
              <a:rPr lang="ru-RU" sz="1200" dirty="0" smtClean="0">
                <a:hlinkClick r:id="rId3"/>
              </a:rPr>
              <a:t>https://presentation-creation.ru/powerpoint-templates.html</a:t>
            </a:r>
            <a:r>
              <a:rPr lang="en-US" sz="1200" dirty="0" smtClean="0"/>
              <a:t> </a:t>
            </a:r>
            <a:endParaRPr lang="ru-RU" sz="1200" dirty="0" smtClean="0"/>
          </a:p>
          <a:p>
            <a:r>
              <a:rPr lang="ru-RU" sz="1200" dirty="0" smtClean="0"/>
              <a:t>Бесплатно и без регистрации.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16144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 smtClean="0"/>
              <a:t>Оригинальные шаблоны для презентаций: </a:t>
            </a:r>
            <a:r>
              <a:rPr lang="ru-RU" sz="1200" dirty="0" smtClean="0">
                <a:hlinkClick r:id="rId3"/>
              </a:rPr>
              <a:t>https://presentation-creation.ru/powerpoint-templates.html</a:t>
            </a:r>
            <a:r>
              <a:rPr lang="en-US" sz="1200" dirty="0" smtClean="0"/>
              <a:t> </a:t>
            </a:r>
            <a:endParaRPr lang="ru-RU" sz="1200" dirty="0" smtClean="0"/>
          </a:p>
          <a:p>
            <a:r>
              <a:rPr lang="ru-RU" sz="1200" smtClean="0"/>
              <a:t>Бесплатно и без регистрации.</a:t>
            </a:r>
          </a:p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>
                <a:solidFill>
                  <a:prstClr val="black"/>
                </a:solidFill>
              </a:rPr>
              <a:pPr/>
              <a:t>22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16144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5373216"/>
            <a:ext cx="7020272" cy="1368152"/>
          </a:xfrm>
        </p:spPr>
        <p:txBody>
          <a:bodyPr/>
          <a:lstStyle>
            <a:lvl1pPr>
              <a:defRPr b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 smtClean="0"/>
              <a:t>Образец</a:t>
            </a:r>
            <a:r>
              <a:rPr lang="en-US" dirty="0" smtClean="0"/>
              <a:t> </a:t>
            </a:r>
            <a:r>
              <a:rPr lang="ru-RU" dirty="0" smtClean="0"/>
              <a:t>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17.09.2024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642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17.09.2024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8804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17.09.2024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3695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520259"/>
            <a:ext cx="2133600" cy="365125"/>
          </a:xfrm>
        </p:spPr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17.09.2024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520259"/>
            <a:ext cx="2895600" cy="365125"/>
          </a:xfrm>
        </p:spPr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520259"/>
            <a:ext cx="2133600" cy="365125"/>
          </a:xfrm>
        </p:spPr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омер слайда 5"/>
          <p:cNvSpPr txBox="1">
            <a:spLocks/>
          </p:cNvSpPr>
          <p:nvPr userDrawn="1"/>
        </p:nvSpPr>
        <p:spPr>
          <a:xfrm>
            <a:off x="6705600" y="65087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rgbClr val="3399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4" name="Текст 2"/>
          <p:cNvSpPr>
            <a:spLocks noGrp="1"/>
          </p:cNvSpPr>
          <p:nvPr>
            <p:ph idx="1"/>
          </p:nvPr>
        </p:nvSpPr>
        <p:spPr>
          <a:xfrm>
            <a:off x="179512" y="1988840"/>
            <a:ext cx="8784976" cy="41764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  <a:lvl2pPr>
              <a:defRPr>
                <a:solidFill>
                  <a:schemeClr val="accent4">
                    <a:lumMod val="50000"/>
                  </a:schemeClr>
                </a:solidFill>
              </a:defRPr>
            </a:lvl2pPr>
            <a:lvl3pPr>
              <a:defRPr>
                <a:solidFill>
                  <a:schemeClr val="accent4">
                    <a:lumMod val="50000"/>
                  </a:schemeClr>
                </a:solidFill>
              </a:defRPr>
            </a:lvl3pPr>
            <a:lvl4pPr>
              <a:defRPr>
                <a:solidFill>
                  <a:schemeClr val="accent4">
                    <a:lumMod val="50000"/>
                  </a:schemeClr>
                </a:solidFill>
              </a:defRPr>
            </a:lvl4pPr>
            <a:lvl5pPr>
              <a:defRPr>
                <a:solidFill>
                  <a:schemeClr val="accent4">
                    <a:lumMod val="50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0" y="228168"/>
            <a:ext cx="7655145" cy="11508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3014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2060848"/>
            <a:ext cx="4320480" cy="4093915"/>
          </a:xfrm>
        </p:spPr>
        <p:txBody>
          <a:bodyPr/>
          <a:lstStyle>
            <a:lvl1pPr>
              <a:defRPr sz="2800">
                <a:solidFill>
                  <a:schemeClr val="accent4">
                    <a:lumMod val="50000"/>
                  </a:schemeClr>
                </a:solidFill>
              </a:defRPr>
            </a:lvl1pPr>
            <a:lvl2pPr>
              <a:defRPr sz="2400">
                <a:solidFill>
                  <a:schemeClr val="accent4">
                    <a:lumMod val="50000"/>
                  </a:schemeClr>
                </a:solidFill>
              </a:defRPr>
            </a:lvl2pPr>
            <a:lvl3pPr>
              <a:defRPr sz="2000">
                <a:solidFill>
                  <a:schemeClr val="accent4">
                    <a:lumMod val="50000"/>
                  </a:schemeClr>
                </a:solidFill>
              </a:defRPr>
            </a:lvl3pPr>
            <a:lvl4pPr>
              <a:defRPr sz="1800">
                <a:solidFill>
                  <a:schemeClr val="accent4">
                    <a:lumMod val="50000"/>
                  </a:schemeClr>
                </a:solidFill>
              </a:defRPr>
            </a:lvl4pPr>
            <a:lvl5pPr>
              <a:defRPr sz="1800">
                <a:solidFill>
                  <a:schemeClr val="accent4">
                    <a:lumMod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4008" y="2071389"/>
            <a:ext cx="4320480" cy="4093915"/>
          </a:xfrm>
        </p:spPr>
        <p:txBody>
          <a:bodyPr/>
          <a:lstStyle>
            <a:lvl1pPr>
              <a:defRPr sz="2800">
                <a:solidFill>
                  <a:schemeClr val="accent4">
                    <a:lumMod val="50000"/>
                  </a:schemeClr>
                </a:solidFill>
              </a:defRPr>
            </a:lvl1pPr>
            <a:lvl2pPr>
              <a:defRPr sz="2400">
                <a:solidFill>
                  <a:schemeClr val="accent4">
                    <a:lumMod val="50000"/>
                  </a:schemeClr>
                </a:solidFill>
              </a:defRPr>
            </a:lvl2pPr>
            <a:lvl3pPr>
              <a:defRPr sz="2000">
                <a:solidFill>
                  <a:schemeClr val="accent4">
                    <a:lumMod val="50000"/>
                  </a:schemeClr>
                </a:solidFill>
              </a:defRPr>
            </a:lvl3pPr>
            <a:lvl4pPr>
              <a:defRPr sz="1800">
                <a:solidFill>
                  <a:schemeClr val="accent4">
                    <a:lumMod val="50000"/>
                  </a:schemeClr>
                </a:solidFill>
              </a:defRPr>
            </a:lvl4pPr>
            <a:lvl5pPr>
              <a:defRPr sz="1800">
                <a:solidFill>
                  <a:schemeClr val="accent4">
                    <a:lumMod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17.09.2024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339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799" y="4406900"/>
            <a:ext cx="5722913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771799" y="2906713"/>
            <a:ext cx="5722913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17.09.2024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654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916832"/>
            <a:ext cx="4176464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1520" y="2556594"/>
            <a:ext cx="4176464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16016" y="1934294"/>
            <a:ext cx="4248472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6016" y="2574056"/>
            <a:ext cx="4248472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1375310" y="6410896"/>
            <a:ext cx="1215489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17.09.2024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154184" y="6356350"/>
            <a:ext cx="1649592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471310" y="6356350"/>
            <a:ext cx="1215489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9933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17.09.2024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2457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17.09.2024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595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3622"/>
            <a:ext cx="3008313" cy="92147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1916832"/>
            <a:ext cx="5111750" cy="4353347"/>
          </a:xfrm>
        </p:spPr>
        <p:txBody>
          <a:bodyPr/>
          <a:lstStyle>
            <a:lvl1pPr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8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17.09.2024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89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17.09.2024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605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s://presentation-creation.ru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28168"/>
            <a:ext cx="7655145" cy="11508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512" y="1988840"/>
            <a:ext cx="8784976" cy="41764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52025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17.09.2024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520259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52025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>
            <a:hlinkClick r:id="rId14"/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272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1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accent4">
              <a:lumMod val="5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accent4">
              <a:lumMod val="5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accent4">
              <a:lumMod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accent4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accent4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accent4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4581128"/>
            <a:ext cx="7920880" cy="2016224"/>
          </a:xfrm>
        </p:spPr>
        <p:txBody>
          <a:bodyPr>
            <a:noAutofit/>
          </a:bodyPr>
          <a:lstStyle/>
          <a:p>
            <a:pPr algn="l"/>
            <a:r>
              <a:rPr lang="ru-RU" sz="36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 итогах ВПР 2024 в 4х классах по русскому языку, математике, окружающему миру</a:t>
            </a:r>
            <a:endParaRPr lang="ru-RU" sz="3600" b="1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7870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28168"/>
            <a:ext cx="8244408" cy="1150897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Статистика по отметкам (математика)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3005733"/>
              </p:ext>
            </p:extLst>
          </p:nvPr>
        </p:nvGraphicFramePr>
        <p:xfrm>
          <a:off x="107504" y="1772816"/>
          <a:ext cx="8784975" cy="460863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312368"/>
                <a:gridCol w="1008112"/>
                <a:gridCol w="1138347"/>
                <a:gridCol w="930759"/>
                <a:gridCol w="798463"/>
                <a:gridCol w="798463"/>
                <a:gridCol w="798463"/>
              </a:tblGrid>
              <a:tr h="1244763">
                <a:tc rowSpan="2"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АТЕ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525" marR="9525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Кол-во ОО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525" marR="9525" marT="0" marB="0" anchor="ctr"/>
                </a:tc>
                <a:tc rowSpan="2"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Кол-во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уч-ся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525" marR="9525" marT="0" marB="0" anchor="ctr"/>
                </a:tc>
                <a:tc gridSpan="4"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Распределение групп баллов в %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525" marR="9525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049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2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525" marR="9525" marT="0" marB="0" anchor="ctr"/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3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525" marR="9525" marT="0" marB="0" anchor="ctr"/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4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525" marR="9525" marT="0" marB="0" anchor="ctr"/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5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525" marR="9525" marT="0" marB="0" anchor="ctr"/>
                </a:tc>
              </a:tr>
              <a:tr h="1575100">
                <a:tc>
                  <a:txBody>
                    <a:bodyPr/>
                    <a:lstStyle/>
                    <a:p>
                      <a:pPr marL="9525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Республика Крым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525" marR="95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521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21884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Calibri"/>
                        </a:rPr>
                        <a:t>1,81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23,67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45,99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28,53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525" marR="9525" marT="0" marB="0" anchor="b"/>
                </a:tc>
              </a:tr>
              <a:tr h="1368152">
                <a:tc>
                  <a:txBody>
                    <a:bodyPr/>
                    <a:lstStyle/>
                    <a:p>
                      <a:pPr marL="9525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Симферопольский район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42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1950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1,08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27,18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47,08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2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525" marR="9525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21461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3180723"/>
              </p:ext>
            </p:extLst>
          </p:nvPr>
        </p:nvGraphicFramePr>
        <p:xfrm>
          <a:off x="0" y="260648"/>
          <a:ext cx="8785225" cy="60489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228168"/>
            <a:ext cx="7655145" cy="752559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Неудовлетворительные результаты (выше среднего показателя по Симферопольскому району) по математике</a:t>
            </a:r>
            <a:endParaRPr lang="ru-RU" sz="2400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8067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1412776"/>
            <a:ext cx="8784976" cy="5112568"/>
          </a:xfrm>
        </p:spPr>
        <p:txBody>
          <a:bodyPr>
            <a:noAutofit/>
          </a:bodyPr>
          <a:lstStyle/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"Гвардейская школа-гимназия №2" – 68,33%, "</a:t>
            </a:r>
            <a:r>
              <a:rPr lang="ru-RU" sz="20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Денисовская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школа" -  58,57%, «</a:t>
            </a:r>
            <a:r>
              <a:rPr lang="ru-RU" sz="20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Добровская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школа-гимназия им. Я.М. Слонимского» - 66,91%, "Донская школа им. В.П. Давиденко" – 63,16%, "</a:t>
            </a:r>
            <a:r>
              <a:rPr lang="ru-RU" sz="20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Залесская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школа" - 55%, "</a:t>
            </a:r>
            <a:r>
              <a:rPr lang="ru-RU" sz="20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Кольчугинская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школа №1 им. </a:t>
            </a:r>
            <a:r>
              <a:rPr lang="ru-RU" sz="20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Авраамова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Г.Н. " - 69,65%, "</a:t>
            </a:r>
            <a:r>
              <a:rPr lang="ru-RU" sz="20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Кольчугинская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школа №2 с </a:t>
            </a:r>
            <a:r>
              <a:rPr lang="ru-RU" sz="20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крымскотатарским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языком обучения" - 65,72%, "Константиновская школа" - 68,75%", "Кубанская школа им. С.П. Королёва" - 58,82%, "</a:t>
            </a:r>
            <a:r>
              <a:rPr lang="ru-RU" sz="20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Мирновская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школа №2" - 70,21%, "</a:t>
            </a:r>
            <a:r>
              <a:rPr lang="ru-RU" sz="20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Молодёжненская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школа №2" – 66,66%, "Николаевская школа" – 65%, "</a:t>
            </a:r>
            <a:r>
              <a:rPr lang="ru-RU" sz="20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Новоандреевская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школа им. В.А. Осипова" – 54,06%, "</a:t>
            </a:r>
            <a:r>
              <a:rPr lang="ru-RU" sz="20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Новоселовская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школа" - 61,11%, "</a:t>
            </a:r>
            <a:r>
              <a:rPr lang="ru-RU" sz="20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Родниковская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школа-гимназия" – 69,57%, "</a:t>
            </a:r>
            <a:r>
              <a:rPr lang="ru-RU" sz="20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Скворцовская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школа" – 64,15%, "</a:t>
            </a:r>
            <a:r>
              <a:rPr lang="ru-RU" sz="20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Тепловская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школа" – 61,11%, "</a:t>
            </a:r>
            <a:r>
              <a:rPr lang="ru-RU" sz="20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Чайкинская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школа" - 66,66%, "</a:t>
            </a:r>
            <a:r>
              <a:rPr lang="ru-RU" sz="20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Трехпрудненская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школа-гимназия им. К.Д. Ушинского" – 50,98%,  "</a:t>
            </a:r>
            <a:r>
              <a:rPr lang="ru-RU" sz="20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Заречненская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школа им. 126 ОГББО" – 65,83%.</a:t>
            </a:r>
            <a:endParaRPr lang="ru-RU" sz="2000" dirty="0">
              <a:ea typeface="Times New Roman"/>
              <a:cs typeface="Times New Roman"/>
            </a:endParaRPr>
          </a:p>
          <a:p>
            <a:endParaRPr lang="ru-RU" sz="2200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116632"/>
            <a:ext cx="7668344" cy="1008112"/>
          </a:xfrm>
        </p:spPr>
        <p:txBody>
          <a:bodyPr>
            <a:noAutofit/>
          </a:bodyPr>
          <a:lstStyle/>
          <a:p>
            <a:pPr algn="just"/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latin typeface="Times New Roman"/>
                <a:ea typeface="Calibri"/>
              </a:rPr>
              <a:t>Показатель качества </a:t>
            </a:r>
            <a:r>
              <a:rPr lang="ru-RU" sz="2400" b="1" dirty="0" err="1">
                <a:solidFill>
                  <a:schemeClr val="bg2">
                    <a:lumMod val="25000"/>
                  </a:schemeClr>
                </a:solidFill>
                <a:latin typeface="Times New Roman"/>
                <a:ea typeface="Calibri"/>
              </a:rPr>
              <a:t>обученности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latin typeface="Times New Roman"/>
                <a:ea typeface="Calibri"/>
              </a:rPr>
              <a:t> по 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/>
                <a:ea typeface="Calibri"/>
              </a:rPr>
              <a:t>математике 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latin typeface="Times New Roman"/>
                <a:ea typeface="Calibri"/>
              </a:rPr>
              <a:t>ниже среднего показателя в Симферопольском 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/>
                <a:ea typeface="Calibri"/>
              </a:rPr>
              <a:t>районе (ниже 71,75%) в следующих 20 МБОУ:</a:t>
            </a:r>
            <a:endParaRPr lang="ru-RU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0586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31524000"/>
              </p:ext>
            </p:extLst>
          </p:nvPr>
        </p:nvGraphicFramePr>
        <p:xfrm>
          <a:off x="179388" y="1989138"/>
          <a:ext cx="8785225" cy="41767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ВПР математика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2039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20586255"/>
              </p:ext>
            </p:extLst>
          </p:nvPr>
        </p:nvGraphicFramePr>
        <p:xfrm>
          <a:off x="179388" y="1989138"/>
          <a:ext cx="8785225" cy="41767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Сравнение с отметкой в журнале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8316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4797152"/>
            <a:ext cx="8568952" cy="1800200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Анализ результатов ВПР по учебному предмету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«Окружающий мир»</a:t>
            </a:r>
            <a:endParaRPr lang="ru-RU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0959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28168"/>
            <a:ext cx="8244408" cy="1150897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Статистика по отметкам (окружающий мир)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9216042"/>
              </p:ext>
            </p:extLst>
          </p:nvPr>
        </p:nvGraphicFramePr>
        <p:xfrm>
          <a:off x="107504" y="1772816"/>
          <a:ext cx="8784975" cy="362557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312368"/>
                <a:gridCol w="1008112"/>
                <a:gridCol w="1138347"/>
                <a:gridCol w="930759"/>
                <a:gridCol w="798463"/>
                <a:gridCol w="798463"/>
                <a:gridCol w="798463"/>
              </a:tblGrid>
              <a:tr h="1244763">
                <a:tc rowSpan="2"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АТЕ</a:t>
                      </a:r>
                      <a:endParaRPr lang="ru-RU" sz="24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0" marB="0" anchor="ctr"/>
                </a:tc>
                <a:tc rowSpan="2"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Кол-во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ОО</a:t>
                      </a:r>
                      <a:endParaRPr lang="ru-RU" sz="240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0" marB="0" anchor="ctr"/>
                </a:tc>
                <a:tc rowSpan="2"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Кол-во</a:t>
                      </a:r>
                    </a:p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уч-ся</a:t>
                      </a:r>
                      <a:endParaRPr lang="ru-RU" sz="240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0" marB="0" anchor="ctr"/>
                </a:tc>
                <a:tc gridSpan="4"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Распределение групп баллов в %</a:t>
                      </a:r>
                      <a:endParaRPr lang="ru-RU" sz="240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049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0" marB="0" anchor="ctr"/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40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0" marB="0" anchor="ctr"/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40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0" marB="0" anchor="ctr"/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240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0" marB="0" anchor="ctr"/>
                </a:tc>
              </a:tr>
              <a:tr h="980093">
                <a:tc>
                  <a:txBody>
                    <a:bodyPr/>
                    <a:lstStyle/>
                    <a:p>
                      <a:pPr marL="9525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Республика Крым</a:t>
                      </a:r>
                      <a:endParaRPr lang="ru-RU" sz="24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521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Times New Roman"/>
                          <a:ea typeface="Calibri"/>
                          <a:cs typeface="Calibri"/>
                        </a:rPr>
                        <a:t>21688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Times New Roman"/>
                          <a:ea typeface="Calibri"/>
                          <a:cs typeface="Calibri"/>
                        </a:rPr>
                        <a:t>0,49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Times New Roman"/>
                          <a:ea typeface="Calibri"/>
                          <a:cs typeface="Calibri"/>
                        </a:rPr>
                        <a:t>18,6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Times New Roman"/>
                          <a:ea typeface="Calibri"/>
                          <a:cs typeface="Calibri"/>
                        </a:rPr>
                        <a:t>54,54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Times New Roman"/>
                          <a:ea typeface="Calibri"/>
                          <a:cs typeface="Calibri"/>
                        </a:rPr>
                        <a:t>26,37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525" marR="9525" marT="0" marB="0" anchor="b"/>
                </a:tc>
              </a:tr>
              <a:tr h="980093">
                <a:tc>
                  <a:txBody>
                    <a:bodyPr/>
                    <a:lstStyle/>
                    <a:p>
                      <a:pPr marL="9525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1000"/>
                        </a:spcAft>
                      </a:pPr>
                      <a:r>
                        <a:rPr lang="uk-UA" sz="24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Симферопольський </a:t>
                      </a:r>
                      <a:r>
                        <a:rPr lang="uk-UA" sz="24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район</a:t>
                      </a:r>
                      <a:endParaRPr lang="ru-RU" sz="24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Calibri"/>
                        </a:rPr>
                        <a:t>42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24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Calibri"/>
                        </a:rPr>
                        <a:t>1</a:t>
                      </a:r>
                      <a:r>
                        <a:rPr lang="ru-RU" sz="24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Calibri"/>
                        </a:rPr>
                        <a:t>908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Calibri"/>
                        </a:rPr>
                        <a:t>0,58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Calibri"/>
                        </a:rPr>
                        <a:t>18,4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24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Calibri"/>
                        </a:rPr>
                        <a:t>5</a:t>
                      </a:r>
                      <a:r>
                        <a:rPr lang="ru-RU" sz="24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Calibri"/>
                        </a:rPr>
                        <a:t>5,04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Calibri"/>
                        </a:rPr>
                        <a:t>24,95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525" marR="9525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86069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53084277"/>
              </p:ext>
            </p:extLst>
          </p:nvPr>
        </p:nvGraphicFramePr>
        <p:xfrm>
          <a:off x="179512" y="476672"/>
          <a:ext cx="8785225" cy="60489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228168"/>
            <a:ext cx="7655145" cy="752559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Неудовлетворительные результаты (выше среднего показателя по Симферопольскому району) по окружающему миру</a:t>
            </a:r>
            <a:endParaRPr lang="ru-RU" sz="2400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7506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1268760"/>
            <a:ext cx="8784976" cy="5400600"/>
          </a:xfrm>
        </p:spPr>
        <p:txBody>
          <a:bodyPr>
            <a:noAutofit/>
          </a:bodyPr>
          <a:lstStyle/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"Винницкая школа" - 78,08%, "</a:t>
            </a:r>
            <a:r>
              <a:rPr lang="ru-RU" sz="24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Денисовская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школа" - 76,82%, "Донская школа им. В.П. Давиденко" – - 65%, "</a:t>
            </a:r>
            <a:r>
              <a:rPr lang="ru-RU" sz="24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Журавлёвская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школа" – 75%,  "</a:t>
            </a:r>
            <a:r>
              <a:rPr lang="ru-RU" sz="24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Залесская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школа" – 57,9%, "</a:t>
            </a:r>
            <a:r>
              <a:rPr lang="ru-RU" sz="24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Кленовская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основная школа" – 54,54%, "</a:t>
            </a:r>
            <a:r>
              <a:rPr lang="ru-RU" sz="24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Кольчугинская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школа №2 с </a:t>
            </a:r>
            <a:r>
              <a:rPr lang="ru-RU" sz="24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крымскотатарским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языком обучения" - 77,14%,  "Константиновская школа" – 75,86%, "</a:t>
            </a:r>
            <a:r>
              <a:rPr lang="ru-RU" sz="24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Молодёжненская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школа №2" - 70,83%, "Николаевская школа" - 50%, "</a:t>
            </a:r>
            <a:r>
              <a:rPr lang="ru-RU" sz="24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Новоандреевская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школа им. В.А. Осипова" - 55,27%; "</a:t>
            </a:r>
            <a:r>
              <a:rPr lang="ru-RU" sz="24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Новосёловская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школа" – 50%, "</a:t>
            </a:r>
            <a:r>
              <a:rPr lang="ru-RU" sz="24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Родниковская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школа-гимназия" - 78,38%, "</a:t>
            </a:r>
            <a:r>
              <a:rPr lang="ru-RU" sz="24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Скворцовская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школа" – 60%, «"</a:t>
            </a:r>
            <a:r>
              <a:rPr lang="ru-RU" sz="24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Укромновская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школа"» - 78,57%,  "</a:t>
            </a:r>
            <a:r>
              <a:rPr lang="ru-RU" sz="24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Чайкинская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школа " – 74,08%, "</a:t>
            </a:r>
            <a:r>
              <a:rPr lang="ru-RU" sz="24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Трехпрудненская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школа-гимназия им. К.Д. Ушинского" – 70,45%.</a:t>
            </a:r>
            <a:endParaRPr lang="ru-RU" sz="2000" dirty="0">
              <a:ea typeface="Times New Roman"/>
              <a:cs typeface="Times New Roman"/>
            </a:endParaRPr>
          </a:p>
          <a:p>
            <a:endParaRPr lang="ru-RU" sz="2200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116632"/>
            <a:ext cx="7668344" cy="1008112"/>
          </a:xfrm>
        </p:spPr>
        <p:txBody>
          <a:bodyPr>
            <a:noAutofit/>
          </a:bodyPr>
          <a:lstStyle/>
          <a:p>
            <a:pPr algn="just"/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latin typeface="Times New Roman"/>
                <a:ea typeface="Calibri"/>
              </a:rPr>
              <a:t>Показатель качества </a:t>
            </a:r>
            <a:r>
              <a:rPr lang="ru-RU" sz="2400" b="1" dirty="0" err="1">
                <a:solidFill>
                  <a:schemeClr val="bg2">
                    <a:lumMod val="25000"/>
                  </a:schemeClr>
                </a:solidFill>
                <a:latin typeface="Times New Roman"/>
                <a:ea typeface="Calibri"/>
              </a:rPr>
              <a:t>обученности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latin typeface="Times New Roman"/>
                <a:ea typeface="Calibri"/>
              </a:rPr>
              <a:t> по 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/>
                <a:ea typeface="Calibri"/>
              </a:rPr>
              <a:t>окружающему миру 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latin typeface="Times New Roman"/>
                <a:ea typeface="Calibri"/>
              </a:rPr>
              <a:t>ниже среднего показателя в Симферопольском 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/>
                <a:ea typeface="Calibri"/>
              </a:rPr>
              <a:t>районе (ниже 81,03%)в следующих МБОУ: </a:t>
            </a:r>
            <a:endParaRPr lang="ru-RU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4534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73304102"/>
              </p:ext>
            </p:extLst>
          </p:nvPr>
        </p:nvGraphicFramePr>
        <p:xfrm>
          <a:off x="179388" y="1989138"/>
          <a:ext cx="8785225" cy="41767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ВПР окружающий мир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8719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Times New Roman"/>
                <a:ea typeface="Calibri"/>
              </a:rPr>
              <a:t>ВПР в 4-х классах в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/>
                <a:ea typeface="Calibri"/>
              </a:rPr>
              <a:t>2024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Times New Roman"/>
                <a:ea typeface="Calibri"/>
              </a:rPr>
              <a:t>году были проведены в штатном режиме</a:t>
            </a:r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ea typeface="Calibri"/>
                <a:cs typeface="Calibri"/>
              </a:rPr>
              <a:t>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Times New Roman"/>
                <a:ea typeface="Calibri"/>
              </a:rPr>
              <a:t>с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/>
                <a:ea typeface="Calibri"/>
              </a:rPr>
              <a:t>19.03.2024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Times New Roman"/>
                <a:ea typeface="Calibri"/>
              </a:rPr>
              <a:t>по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/>
                <a:ea typeface="Calibri"/>
              </a:rPr>
              <a:t>20.04.2024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Times New Roman"/>
                <a:ea typeface="Calibri"/>
              </a:rPr>
              <a:t>года. Приняли участие все образовательные организации Симферопольского района, реализующие программы начального общего образования</a:t>
            </a:r>
            <a:endParaRPr lang="ru-RU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ВПР 2024</a:t>
            </a:r>
            <a:endParaRPr lang="ru-RU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6017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6246441"/>
              </p:ext>
            </p:extLst>
          </p:nvPr>
        </p:nvGraphicFramePr>
        <p:xfrm>
          <a:off x="179388" y="1989138"/>
          <a:ext cx="8785225" cy="41767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Сравнение с отметкой в журнале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3667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>
                <a:latin typeface="Times New Roman" pitchFamily="18" charset="0"/>
                <a:ea typeface="Calibri"/>
                <a:cs typeface="Times New Roman" pitchFamily="18" charset="0"/>
              </a:rPr>
              <a:t>На </a:t>
            </a:r>
            <a:r>
              <a:rPr lang="uk-UA" dirty="0" err="1">
                <a:latin typeface="Times New Roman" pitchFamily="18" charset="0"/>
                <a:ea typeface="Calibri"/>
                <a:cs typeface="Times New Roman" pitchFamily="18" charset="0"/>
              </a:rPr>
              <a:t>основании</a:t>
            </a:r>
            <a:r>
              <a:rPr lang="uk-UA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uk-UA" dirty="0" err="1">
                <a:latin typeface="Times New Roman" pitchFamily="18" charset="0"/>
                <a:ea typeface="Calibri"/>
                <a:cs typeface="Times New Roman" pitchFamily="18" charset="0"/>
              </a:rPr>
              <a:t>анализа</a:t>
            </a:r>
            <a:r>
              <a:rPr lang="uk-UA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uk-UA" dirty="0" err="1">
                <a:latin typeface="Times New Roman" pitchFamily="18" charset="0"/>
                <a:ea typeface="Calibri"/>
                <a:cs typeface="Times New Roman" pitchFamily="18" charset="0"/>
              </a:rPr>
              <a:t>результатов</a:t>
            </a:r>
            <a:r>
              <a:rPr lang="uk-UA" dirty="0">
                <a:latin typeface="Times New Roman" pitchFamily="18" charset="0"/>
                <a:ea typeface="Calibri"/>
                <a:cs typeface="Times New Roman" pitchFamily="18" charset="0"/>
              </a:rPr>
              <a:t> ВПР в 4-х </a:t>
            </a:r>
            <a:r>
              <a:rPr lang="uk-UA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классах</a:t>
            </a:r>
            <a:r>
              <a:rPr lang="uk-UA" dirty="0" smtClean="0">
                <a:latin typeface="Times New Roman" pitchFamily="18" charset="0"/>
                <a:ea typeface="Calibri"/>
                <a:cs typeface="Times New Roman" pitchFamily="18" charset="0"/>
              </a:rPr>
              <a:t>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1556792"/>
            <a:ext cx="9144000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5490845" algn="l"/>
              </a:tabLst>
            </a:pPr>
            <a:r>
              <a:rPr lang="ru-RU" dirty="0">
                <a:latin typeface="Times New Roman"/>
                <a:ea typeface="Calibri"/>
                <a:cs typeface="Calibri"/>
              </a:rPr>
              <a:t>Руководителям </a:t>
            </a:r>
            <a:r>
              <a:rPr lang="ru-RU" dirty="0" smtClean="0">
                <a:latin typeface="Times New Roman"/>
                <a:ea typeface="Calibri"/>
                <a:cs typeface="Calibri"/>
              </a:rPr>
              <a:t>МБОУ: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5490845" algn="l"/>
              </a:tabLst>
            </a:pPr>
            <a:r>
              <a:rPr lang="ru-RU" dirty="0" smtClean="0">
                <a:latin typeface="Times New Roman"/>
                <a:ea typeface="Calibri"/>
                <a:cs typeface="Calibri"/>
              </a:rPr>
              <a:t>1</a:t>
            </a:r>
            <a:r>
              <a:rPr lang="ru-RU" dirty="0">
                <a:latin typeface="Times New Roman"/>
                <a:ea typeface="Calibri"/>
                <a:cs typeface="Calibri"/>
              </a:rPr>
              <a:t>. Продолжить работу по осуществлению контроля организации системного повторения и подготовки обучающихся к всероссийским проверочным работам по учебным предметам «Русский язык», «Математика» «Окружающий мир».</a:t>
            </a:r>
            <a:endParaRPr lang="ru-RU" sz="1600" dirty="0">
              <a:ea typeface="Calibri"/>
              <a:cs typeface="Calibri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-16768" y="2965796"/>
            <a:ext cx="9036496" cy="1047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5490845" algn="l"/>
              </a:tabLst>
            </a:pPr>
            <a:r>
              <a:rPr lang="ru-RU" dirty="0" smtClean="0">
                <a:latin typeface="Times New Roman"/>
                <a:ea typeface="Calibri"/>
                <a:cs typeface="Calibri"/>
              </a:rPr>
              <a:t>2. Проанализировать </a:t>
            </a:r>
            <a:r>
              <a:rPr lang="ru-RU" dirty="0">
                <a:latin typeface="Times New Roman"/>
                <a:ea typeface="Calibri"/>
                <a:cs typeface="Calibri"/>
              </a:rPr>
              <a:t>причины низкой результативности всероссийских проверочных работ в 4-х </a:t>
            </a:r>
            <a:r>
              <a:rPr lang="ru-RU" dirty="0" smtClean="0">
                <a:latin typeface="Times New Roman"/>
                <a:ea typeface="Calibri"/>
                <a:cs typeface="Calibri"/>
              </a:rPr>
              <a:t>классах;</a:t>
            </a:r>
            <a:r>
              <a:rPr lang="ru-RU" sz="1600" dirty="0" smtClean="0">
                <a:ea typeface="Calibri"/>
                <a:cs typeface="Calibri"/>
              </a:rPr>
              <a:t> </a:t>
            </a:r>
            <a:r>
              <a:rPr lang="ru-RU" dirty="0" smtClean="0">
                <a:latin typeface="Times New Roman"/>
                <a:ea typeface="Calibri"/>
                <a:cs typeface="Calibri"/>
              </a:rPr>
              <a:t>поставить </a:t>
            </a:r>
            <a:r>
              <a:rPr lang="ru-RU" dirty="0">
                <a:latin typeface="Times New Roman"/>
                <a:ea typeface="Calibri"/>
                <a:cs typeface="Calibri"/>
              </a:rPr>
              <a:t>на </a:t>
            </a:r>
            <a:r>
              <a:rPr lang="ru-RU" dirty="0" err="1">
                <a:latin typeface="Times New Roman"/>
                <a:ea typeface="Calibri"/>
                <a:cs typeface="Calibri"/>
              </a:rPr>
              <a:t>внутришкольный</a:t>
            </a:r>
            <a:r>
              <a:rPr lang="ru-RU" dirty="0">
                <a:latin typeface="Times New Roman"/>
                <a:ea typeface="Calibri"/>
                <a:cs typeface="Calibri"/>
              </a:rPr>
              <a:t> контроль </a:t>
            </a:r>
            <a:r>
              <a:rPr lang="ru-RU" dirty="0" smtClean="0">
                <a:latin typeface="Times New Roman"/>
                <a:ea typeface="Calibri"/>
                <a:cs typeface="Calibri"/>
              </a:rPr>
              <a:t>качества реализации программ в </a:t>
            </a:r>
            <a:r>
              <a:rPr lang="ru-RU" dirty="0">
                <a:latin typeface="Times New Roman"/>
                <a:ea typeface="Calibri"/>
                <a:cs typeface="Calibri"/>
              </a:rPr>
              <a:t>данных </a:t>
            </a:r>
            <a:r>
              <a:rPr lang="ru-RU" dirty="0" smtClean="0">
                <a:latin typeface="Times New Roman"/>
                <a:ea typeface="Calibri"/>
                <a:cs typeface="Calibri"/>
              </a:rPr>
              <a:t>классах.</a:t>
            </a:r>
            <a:endParaRPr lang="ru-RU" sz="1600" dirty="0">
              <a:ea typeface="Calibri"/>
              <a:cs typeface="Calibri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376" y="4013775"/>
            <a:ext cx="9144000" cy="23221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5490845" algn="l"/>
              </a:tabLst>
            </a:pPr>
            <a:r>
              <a:rPr lang="ru-RU" dirty="0">
                <a:latin typeface="Times New Roman"/>
                <a:ea typeface="Calibri"/>
                <a:cs typeface="Calibri"/>
              </a:rPr>
              <a:t>3. </a:t>
            </a:r>
            <a:r>
              <a:rPr lang="ru-RU" dirty="0" smtClean="0">
                <a:latin typeface="Times New Roman"/>
                <a:ea typeface="Calibri"/>
                <a:cs typeface="Calibri"/>
              </a:rPr>
              <a:t>Учителям начальных классов:</a:t>
            </a:r>
            <a:endParaRPr lang="ru-RU" sz="1600" dirty="0">
              <a:ea typeface="Calibri"/>
              <a:cs typeface="Calibri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Calibri"/>
              </a:rPr>
              <a:t>3.1. проанализировать типичные ошибки и затруднения у обучающихся, выявленные по результатам проверочных </a:t>
            </a:r>
            <a:r>
              <a:rPr lang="ru-RU" dirty="0" smtClean="0">
                <a:latin typeface="Times New Roman"/>
                <a:ea typeface="Times New Roman"/>
                <a:cs typeface="Calibri"/>
              </a:rPr>
              <a:t>работ;</a:t>
            </a:r>
            <a:endParaRPr lang="ru-RU" sz="1600" dirty="0">
              <a:ea typeface="Calibri"/>
              <a:cs typeface="Calibri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Calibri"/>
              </a:rPr>
              <a:t>3.2. в целях повышения эффективности преподавания использовать дифференцированный подход при работе с обучающимися, имеющими низкую мотивацию к изучению </a:t>
            </a:r>
            <a:r>
              <a:rPr lang="ru-RU" dirty="0" smtClean="0">
                <a:latin typeface="Times New Roman"/>
                <a:ea typeface="Times New Roman"/>
                <a:cs typeface="Calibri"/>
              </a:rPr>
              <a:t>предмета;</a:t>
            </a:r>
            <a:endParaRPr lang="ru-RU" sz="1600" dirty="0">
              <a:ea typeface="Calibri"/>
              <a:cs typeface="Calibri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Calibri"/>
              </a:rPr>
              <a:t>3.3. использовать </a:t>
            </a:r>
            <a:r>
              <a:rPr lang="ru-RU" dirty="0" err="1">
                <a:latin typeface="Times New Roman"/>
                <a:ea typeface="Times New Roman"/>
                <a:cs typeface="Calibri"/>
              </a:rPr>
              <a:t>критериальный</a:t>
            </a:r>
            <a:r>
              <a:rPr lang="ru-RU" dirty="0">
                <a:latin typeface="Times New Roman"/>
                <a:ea typeface="Times New Roman"/>
                <a:cs typeface="Calibri"/>
              </a:rPr>
              <a:t> подход при оценке устных и письменных работ учащихся с целью выявления, как характерных затруднений, так и динамики их </a:t>
            </a:r>
            <a:r>
              <a:rPr lang="ru-RU" dirty="0" smtClean="0">
                <a:latin typeface="Times New Roman"/>
                <a:ea typeface="Times New Roman"/>
                <a:cs typeface="Calibri"/>
              </a:rPr>
              <a:t>устранения.</a:t>
            </a:r>
            <a:endParaRPr lang="ru-RU" sz="1600" dirty="0"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49274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4581128"/>
            <a:ext cx="7920880" cy="2016224"/>
          </a:xfrm>
        </p:spPr>
        <p:txBody>
          <a:bodyPr>
            <a:noAutofit/>
          </a:bodyPr>
          <a:lstStyle/>
          <a:p>
            <a:pPr algn="l"/>
            <a:r>
              <a:rPr lang="ru-RU" sz="36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 итогах ВПР 2023 в 4х классах по русскому языку, математике, окружающему миру</a:t>
            </a:r>
            <a:endParaRPr lang="ru-RU" sz="3600" b="1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8165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4797152"/>
            <a:ext cx="8568952" cy="1800200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Анализ результатов ВПР по учебному предмету «Русский язык»</a:t>
            </a:r>
          </a:p>
        </p:txBody>
      </p:sp>
    </p:spTree>
    <p:extLst>
      <p:ext uri="{BB962C8B-B14F-4D97-AF65-F5344CB8AC3E}">
        <p14:creationId xmlns:p14="http://schemas.microsoft.com/office/powerpoint/2010/main" val="2943610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28168"/>
            <a:ext cx="8244408" cy="1150897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Статистика по отметкам (русский язык)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5224381"/>
              </p:ext>
            </p:extLst>
          </p:nvPr>
        </p:nvGraphicFramePr>
        <p:xfrm>
          <a:off x="107504" y="1772816"/>
          <a:ext cx="8784976" cy="475252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312368"/>
                <a:gridCol w="1008112"/>
                <a:gridCol w="1138347"/>
                <a:gridCol w="930759"/>
                <a:gridCol w="798463"/>
                <a:gridCol w="798463"/>
                <a:gridCol w="798464"/>
              </a:tblGrid>
              <a:tr h="1697787">
                <a:tc rowSpan="2"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АТЕ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0" marB="0" anchor="ctr"/>
                </a:tc>
                <a:tc rowSpan="2"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Кол-во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ОО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0" marB="0" anchor="ctr"/>
                </a:tc>
                <a:tc rowSpan="2"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Кол-во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уч-ся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0" marB="0" anchor="ctr"/>
                </a:tc>
                <a:tc gridSpan="4"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Распределение групп баллов в %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7353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0" marB="0" anchor="ctr"/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0" marB="0" anchor="ctr"/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0" marB="0" anchor="ctr"/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0" marB="0" anchor="ctr"/>
                </a:tc>
              </a:tr>
              <a:tr h="1144416">
                <a:tc>
                  <a:txBody>
                    <a:bodyPr/>
                    <a:lstStyle/>
                    <a:p>
                      <a:pPr marL="9525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Республика Крым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521</a:t>
                      </a:r>
                      <a:endParaRPr lang="ru-RU" sz="20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21503</a:t>
                      </a:r>
                      <a:endParaRPr lang="ru-RU" sz="20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3,38</a:t>
                      </a:r>
                      <a:endParaRPr lang="ru-RU" sz="20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29,65</a:t>
                      </a:r>
                      <a:endParaRPr lang="ru-RU" sz="20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47</a:t>
                      </a:r>
                      <a:endParaRPr lang="ru-RU" sz="20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19,97</a:t>
                      </a:r>
                      <a:endParaRPr lang="ru-RU" sz="20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0" marB="0" anchor="b"/>
                </a:tc>
              </a:tr>
              <a:tr h="1336792">
                <a:tc>
                  <a:txBody>
                    <a:bodyPr/>
                    <a:lstStyle/>
                    <a:p>
                      <a:pPr marL="9525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1000"/>
                        </a:spcAft>
                      </a:pPr>
                      <a:r>
                        <a:rPr lang="uk-UA" sz="200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Симферопольський </a:t>
                      </a:r>
                      <a:r>
                        <a:rPr lang="uk-UA" sz="20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район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42</a:t>
                      </a:r>
                      <a:endParaRPr lang="ru-RU" sz="20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1876</a:t>
                      </a:r>
                      <a:endParaRPr lang="ru-RU" sz="20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2,67</a:t>
                      </a:r>
                      <a:endParaRPr lang="ru-RU" sz="20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31,88</a:t>
                      </a:r>
                      <a:endParaRPr lang="ru-RU" sz="20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47,6</a:t>
                      </a:r>
                      <a:endParaRPr lang="ru-RU" sz="20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17,86</a:t>
                      </a:r>
                      <a:endParaRPr lang="ru-RU" sz="20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09092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50364408"/>
              </p:ext>
            </p:extLst>
          </p:nvPr>
        </p:nvGraphicFramePr>
        <p:xfrm>
          <a:off x="0" y="260648"/>
          <a:ext cx="8785225" cy="60489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228168"/>
            <a:ext cx="7655145" cy="752559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Неудовлетворительные результаты (выше среднего показателя по Симферопольскому району) по русскому языку</a:t>
            </a:r>
            <a:endParaRPr lang="ru-RU" sz="2400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6976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1556792"/>
            <a:ext cx="8784976" cy="4608512"/>
          </a:xfrm>
        </p:spPr>
        <p:txBody>
          <a:bodyPr>
            <a:normAutofit fontScale="40000" lnSpcReduction="20000"/>
          </a:bodyPr>
          <a:lstStyle/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sz="4500" b="1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Ниже среднего показателя</a:t>
            </a:r>
            <a:r>
              <a:rPr lang="ru-RU" sz="45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качества </a:t>
            </a:r>
            <a:r>
              <a:rPr lang="ru-RU" sz="45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обученности</a:t>
            </a:r>
            <a:r>
              <a:rPr lang="ru-RU" sz="45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в Симферопольском районе (65,46%) в следующих 23 МБОУ: "Винницкая школа" – 44,83%; "</a:t>
            </a:r>
            <a:r>
              <a:rPr lang="ru-RU" sz="45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Денисовская</a:t>
            </a:r>
            <a:r>
              <a:rPr lang="ru-RU" sz="45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школа" – 61,2%; "</a:t>
            </a:r>
            <a:r>
              <a:rPr lang="ru-RU" sz="45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Добровская</a:t>
            </a:r>
            <a:r>
              <a:rPr lang="ru-RU" sz="45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школа - гимназия имени Я.М. Слонимского" – 63,7%, "</a:t>
            </a:r>
            <a:r>
              <a:rPr lang="ru-RU" sz="45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Залесская</a:t>
            </a:r>
            <a:r>
              <a:rPr lang="ru-RU" sz="45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школа" – 50%, "Донская школа им. В.П. Давиденко" – 53,85%, "</a:t>
            </a:r>
            <a:r>
              <a:rPr lang="ru-RU" sz="45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Журавлёвская</a:t>
            </a:r>
            <a:r>
              <a:rPr lang="ru-RU" sz="45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школа" – 64,71%,  "</a:t>
            </a:r>
            <a:r>
              <a:rPr lang="ru-RU" sz="45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Кленовская</a:t>
            </a:r>
            <a:r>
              <a:rPr lang="ru-RU" sz="45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основная школа" – 60%,  "</a:t>
            </a:r>
            <a:r>
              <a:rPr lang="ru-RU" sz="45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Кольчугинская</a:t>
            </a:r>
            <a:r>
              <a:rPr lang="ru-RU" sz="45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школа №2 с </a:t>
            </a:r>
            <a:r>
              <a:rPr lang="ru-RU" sz="45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крымскотатарским</a:t>
            </a:r>
            <a:r>
              <a:rPr lang="ru-RU" sz="45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языком обучения " – 58,33%,  "</a:t>
            </a:r>
            <a:r>
              <a:rPr lang="ru-RU" sz="45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Краснозорькинская</a:t>
            </a:r>
            <a:r>
              <a:rPr lang="ru-RU" sz="45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начальная школа" – 59,38%,  "</a:t>
            </a:r>
            <a:r>
              <a:rPr lang="ru-RU" sz="45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Мирновская</a:t>
            </a:r>
            <a:r>
              <a:rPr lang="ru-RU" sz="45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школа №1 им. Н.Н. Белова" – 53,58%, «</a:t>
            </a:r>
            <a:r>
              <a:rPr lang="ru-RU" sz="45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Молодёжненская</a:t>
            </a:r>
            <a:r>
              <a:rPr lang="ru-RU" sz="45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школа №2» - 61,23%, "Николаевская школа" – 63,16%, "</a:t>
            </a:r>
            <a:r>
              <a:rPr lang="ru-RU" sz="45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Новоандреевская</a:t>
            </a:r>
            <a:r>
              <a:rPr lang="ru-RU" sz="45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школа им. В.А. Осипова" – 51,51%, "</a:t>
            </a:r>
            <a:r>
              <a:rPr lang="ru-RU" sz="45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Новоселовская</a:t>
            </a:r>
            <a:r>
              <a:rPr lang="ru-RU" sz="45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школа" – 50%,  "Перовская школа-гимназия им. Г.А. </a:t>
            </a:r>
            <a:r>
              <a:rPr lang="ru-RU" sz="45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Хачирашвили</a:t>
            </a:r>
            <a:r>
              <a:rPr lang="ru-RU" sz="45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» - 62,91%,"Пожарская школа " – 63,79%, "</a:t>
            </a:r>
            <a:r>
              <a:rPr lang="ru-RU" sz="45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Скворцовская</a:t>
            </a:r>
            <a:r>
              <a:rPr lang="ru-RU" sz="45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школа" – 47,27%, "</a:t>
            </a:r>
            <a:r>
              <a:rPr lang="ru-RU" sz="45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Тепловская</a:t>
            </a:r>
            <a:r>
              <a:rPr lang="ru-RU" sz="45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школа" – 55%, "</a:t>
            </a:r>
            <a:r>
              <a:rPr lang="ru-RU" sz="45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Укромновская</a:t>
            </a:r>
            <a:r>
              <a:rPr lang="ru-RU" sz="45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школа" - 51,22%, "</a:t>
            </a:r>
            <a:r>
              <a:rPr lang="ru-RU" sz="45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Чайкинская</a:t>
            </a:r>
            <a:r>
              <a:rPr lang="ru-RU" sz="45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школа" – 61,53%, "</a:t>
            </a:r>
            <a:r>
              <a:rPr lang="ru-RU" sz="45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Широковская</a:t>
            </a:r>
            <a:r>
              <a:rPr lang="ru-RU" sz="45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школа" – 46,66%, "Лицей Крымской весны" – 62,68%,  «</a:t>
            </a:r>
            <a:r>
              <a:rPr lang="ru-RU" sz="45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Трехпрудненская</a:t>
            </a:r>
            <a:r>
              <a:rPr lang="ru-RU" sz="45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школа-гимназия им. К.Д. Ушинского» - 40,42%.</a:t>
            </a:r>
            <a:endParaRPr lang="ru-RU" sz="4500" dirty="0">
              <a:ea typeface="Times New Roman"/>
              <a:cs typeface="Times New Roman"/>
            </a:endParaRPr>
          </a:p>
          <a:p>
            <a:pPr marL="0" indent="0">
              <a:buNone/>
            </a:pPr>
            <a:endParaRPr lang="ru-RU" sz="4500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sz="45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 остальных МБОУ</a:t>
            </a:r>
            <a:r>
              <a:rPr lang="ru-RU" sz="45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- высокие показатели «4+5»</a:t>
            </a:r>
            <a:r>
              <a:rPr lang="ru-RU" sz="45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(более 65,46%).</a:t>
            </a:r>
            <a:endParaRPr lang="ru-RU" sz="4500" dirty="0">
              <a:ea typeface="Times New Roman"/>
              <a:cs typeface="Times New Roman"/>
            </a:endParaRPr>
          </a:p>
          <a:p>
            <a:endParaRPr lang="ru-RU" sz="1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-171400"/>
            <a:ext cx="7380312" cy="1512168"/>
          </a:xfrm>
        </p:spPr>
        <p:txBody>
          <a:bodyPr>
            <a:noAutofit/>
          </a:bodyPr>
          <a:lstStyle/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  <a:ea typeface="Calibri"/>
                <a:cs typeface="Calibri"/>
              </a:rPr>
              <a:t/>
            </a:r>
            <a:br>
              <a:rPr lang="ru-RU" sz="2000" b="1" dirty="0" smtClean="0"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  <a:ea typeface="Calibri"/>
                <a:cs typeface="Calibri"/>
              </a:rPr>
            </a:br>
            <a:r>
              <a:rPr lang="ru-RU" sz="2000" b="1" dirty="0"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  <a:ea typeface="Calibri"/>
                <a:cs typeface="Calibri"/>
              </a:rPr>
              <a:t/>
            </a:r>
            <a:br>
              <a:rPr lang="ru-RU" sz="2000" b="1" dirty="0"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  <a:ea typeface="Calibri"/>
                <a:cs typeface="Calibri"/>
              </a:rPr>
            </a:b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  <a:ea typeface="Calibri"/>
                <a:cs typeface="Calibri"/>
              </a:rPr>
              <a:t>Показатель </a:t>
            </a:r>
            <a:r>
              <a:rPr lang="ru-RU" sz="2000" b="1" dirty="0"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  <a:ea typeface="Calibri"/>
                <a:cs typeface="Calibri"/>
              </a:rPr>
              <a:t>качества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  <a:ea typeface="Calibri"/>
                <a:cs typeface="Calibri"/>
              </a:rPr>
              <a:t>обученности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/>
                <a:ea typeface="Calibri"/>
                <a:cs typeface="Times New Roman"/>
              </a:rPr>
              <a:t> по итогам ВПР по предмету «Русский язык» в Симферопольском районе по русскому языку составляет 65,46%, что на 1,51% ниже, чем по РК. </a:t>
            </a:r>
            <a:r>
              <a:rPr lang="ru-RU" sz="1800" dirty="0">
                <a:effectLst/>
                <a:ea typeface="Times New Roman"/>
                <a:cs typeface="Times New Roman"/>
              </a:rPr>
              <a:t/>
            </a:r>
            <a:br>
              <a:rPr lang="ru-RU" sz="1800" dirty="0">
                <a:effectLst/>
                <a:ea typeface="Times New Roman"/>
                <a:cs typeface="Times New Roman"/>
              </a:rPr>
            </a:br>
            <a:r>
              <a:rPr lang="ru-RU" sz="2000" dirty="0">
                <a:effectLst/>
                <a:ea typeface="Calibri"/>
                <a:cs typeface="Calibri"/>
              </a:rPr>
              <a:t/>
            </a:r>
            <a:br>
              <a:rPr lang="ru-RU" sz="2000" dirty="0">
                <a:effectLst/>
                <a:ea typeface="Calibri"/>
                <a:cs typeface="Calibri"/>
              </a:rPr>
            </a:br>
            <a:endParaRPr lang="ru-RU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0415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39420471"/>
              </p:ext>
            </p:extLst>
          </p:nvPr>
        </p:nvGraphicFramePr>
        <p:xfrm>
          <a:off x="179388" y="1989138"/>
          <a:ext cx="8785225" cy="41767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ВПР русский язык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5700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49483645"/>
              </p:ext>
            </p:extLst>
          </p:nvPr>
        </p:nvGraphicFramePr>
        <p:xfrm>
          <a:off x="179388" y="1989138"/>
          <a:ext cx="8785225" cy="41767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Сравнение с отметкой в журнале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0219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4797152"/>
            <a:ext cx="8568952" cy="1800200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Анализ результатов ВПР по учебному предмету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«Математика»</a:t>
            </a:r>
            <a:endParaRPr lang="ru-RU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2001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56d4bb4b39a9b02df55ea05652b0c0bfe2b292"/>
</p:tagLst>
</file>

<file path=ppt/theme/theme1.xml><?xml version="1.0" encoding="utf-8"?>
<a:theme xmlns:a="http://schemas.openxmlformats.org/drawingml/2006/main" name="Тема Office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3220</TotalTime>
  <Words>1070</Words>
  <Application>Microsoft Office PowerPoint</Application>
  <PresentationFormat>Экран (4:3)</PresentationFormat>
  <Paragraphs>117</Paragraphs>
  <Slides>22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Об итогах ВПР 2024 в 4х классах по русскому языку, математике, окружающему миру</vt:lpstr>
      <vt:lpstr>ВПР 2024</vt:lpstr>
      <vt:lpstr>Анализ результатов ВПР по учебному предмету «Русский язык»</vt:lpstr>
      <vt:lpstr>Статистика по отметкам (русский язык)</vt:lpstr>
      <vt:lpstr>Неудовлетворительные результаты (выше среднего показателя по Симферопольскому району) по русскому языку</vt:lpstr>
      <vt:lpstr>  Показатель качества обученности по итогам ВПР по предмету «Русский язык» в Симферопольском районе по русскому языку составляет 65,46%, что на 1,51% ниже, чем по РК.   </vt:lpstr>
      <vt:lpstr>ВПР русский язык</vt:lpstr>
      <vt:lpstr>Сравнение с отметкой в журнале</vt:lpstr>
      <vt:lpstr>Анализ результатов ВПР по учебному предмету «Математика»</vt:lpstr>
      <vt:lpstr>Статистика по отметкам (математика)</vt:lpstr>
      <vt:lpstr>Неудовлетворительные результаты (выше среднего показателя по Симферопольскому району) по математике</vt:lpstr>
      <vt:lpstr>Показатель качества обученности по математике ниже среднего показателя в Симферопольском районе (ниже 71,75%) в следующих 20 МБОУ:</vt:lpstr>
      <vt:lpstr>ВПР математика</vt:lpstr>
      <vt:lpstr>Сравнение с отметкой в журнале</vt:lpstr>
      <vt:lpstr>Анализ результатов ВПР по учебному предмету «Окружающий мир»</vt:lpstr>
      <vt:lpstr>Статистика по отметкам (окружающий мир)</vt:lpstr>
      <vt:lpstr>Неудовлетворительные результаты (выше среднего показателя по Симферопольскому району) по окружающему миру</vt:lpstr>
      <vt:lpstr>Показатель качества обученности по окружающему миру ниже среднего показателя в Симферопольском районе (ниже 81,03%)в следующих МБОУ: </vt:lpstr>
      <vt:lpstr>ВПР окружающий мир</vt:lpstr>
      <vt:lpstr>Сравнение с отметкой в журнале</vt:lpstr>
      <vt:lpstr>На основании анализа результатов ВПР в 4-х классах:</vt:lpstr>
      <vt:lpstr>Об итогах ВПР 2023 в 4х классах по русскому языку, математике, окружающему миру</vt:lpstr>
    </vt:vector>
  </TitlesOfParts>
  <Company>presentation-creation.ru</Company>
  <LinksUpToDate>false</LinksUpToDate>
  <SharedDoc>false</SharedDoc>
  <HyperlinkBase>https://presentation-creation.ru/powerpoint-templates.html</HyperlinkBase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 снова в школу</dc:title>
  <dc:creator>obstinate</dc:creator>
  <dc:description>Шаблон презентации с сайта https://presentation-creation.ru/</dc:description>
  <cp:lastModifiedBy>Татьяна</cp:lastModifiedBy>
  <cp:revision>1371</cp:revision>
  <dcterms:created xsi:type="dcterms:W3CDTF">2018-02-25T09:09:03Z</dcterms:created>
  <dcterms:modified xsi:type="dcterms:W3CDTF">2024-09-17T08:15:06Z</dcterms:modified>
</cp:coreProperties>
</file>