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86" r:id="rId10"/>
    <p:sldId id="271" r:id="rId11"/>
    <p:sldId id="287" r:id="rId12"/>
    <p:sldId id="288" r:id="rId13"/>
    <p:sldId id="273" r:id="rId14"/>
    <p:sldId id="290" r:id="rId15"/>
    <p:sldId id="275" r:id="rId16"/>
    <p:sldId id="277" r:id="rId17"/>
    <p:sldId id="279" r:id="rId18"/>
    <p:sldId id="281" r:id="rId19"/>
    <p:sldId id="283" r:id="rId20"/>
    <p:sldId id="285" r:id="rId21"/>
    <p:sldId id="291" r:id="rId22"/>
    <p:sldId id="292" r:id="rId23"/>
    <p:sldId id="293" r:id="rId24"/>
    <p:sldId id="294" r:id="rId25"/>
    <p:sldId id="295" r:id="rId26"/>
    <p:sldId id="296" r:id="rId27"/>
    <p:sldId id="297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4FDB-7B3D-4E69-A44E-DAFD4F4FFC8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42B4-F062-4E04-B142-2E95459CD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093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4FDB-7B3D-4E69-A44E-DAFD4F4FFC8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42B4-F062-4E04-B142-2E95459CD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445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4FDB-7B3D-4E69-A44E-DAFD4F4FFC8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42B4-F062-4E04-B142-2E95459CD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053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4FDB-7B3D-4E69-A44E-DAFD4F4FFC8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42B4-F062-4E04-B142-2E95459CD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611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4FDB-7B3D-4E69-A44E-DAFD4F4FFC8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42B4-F062-4E04-B142-2E95459CD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46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4FDB-7B3D-4E69-A44E-DAFD4F4FFC8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42B4-F062-4E04-B142-2E95459CD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07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4FDB-7B3D-4E69-A44E-DAFD4F4FFC8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42B4-F062-4E04-B142-2E95459CD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474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4FDB-7B3D-4E69-A44E-DAFD4F4FFC8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42B4-F062-4E04-B142-2E95459CD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510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4FDB-7B3D-4E69-A44E-DAFD4F4FFC8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42B4-F062-4E04-B142-2E95459CD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690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4FDB-7B3D-4E69-A44E-DAFD4F4FFC8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42B4-F062-4E04-B142-2E95459CD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422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4FDB-7B3D-4E69-A44E-DAFD4F4FFC8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42B4-F062-4E04-B142-2E95459CD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055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14FDB-7B3D-4E69-A44E-DAFD4F4FFC84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E42B4-F062-4E04-B142-2E95459CD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000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Подготовка к итоговому сочинению - </a:t>
            </a:r>
            <a:r>
              <a:rPr lang="ru-RU" sz="3200" dirty="0" smtClean="0"/>
              <a:t>2020 </a:t>
            </a:r>
            <a:r>
              <a:rPr lang="ru-RU" sz="3200" b="0" i="0" dirty="0" smtClean="0">
                <a:solidFill>
                  <a:srgbClr val="000000"/>
                </a:solidFill>
                <a:effectLst/>
                <a:latin typeface="Arial"/>
              </a:rPr>
              <a:t>Направление «Забвению не подлежит»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/>
              <a:t>Маркешин</a:t>
            </a:r>
            <a:r>
              <a:rPr lang="ru-RU" dirty="0"/>
              <a:t> К.С., МБОУ «</a:t>
            </a:r>
            <a:r>
              <a:rPr lang="ru-RU" dirty="0" err="1"/>
              <a:t>Молодёжненская</a:t>
            </a:r>
            <a:r>
              <a:rPr lang="ru-RU" dirty="0"/>
              <a:t> школа №2»</a:t>
            </a:r>
          </a:p>
        </p:txBody>
      </p:sp>
    </p:spTree>
    <p:extLst>
      <p:ext uri="{BB962C8B-B14F-4D97-AF65-F5344CB8AC3E}">
        <p14:creationId xmlns:p14="http://schemas.microsoft.com/office/powerpoint/2010/main" val="2436803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48072"/>
          </a:xfrm>
        </p:spPr>
        <p:txBody>
          <a:bodyPr>
            <a:noAutofit/>
          </a:bodyPr>
          <a:lstStyle/>
          <a:p>
            <a:r>
              <a:rPr lang="ru-RU" sz="2800" dirty="0" smtClean="0"/>
              <a:t>«Содержательный» шестиуровневый алгоритм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66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200" b="1" i="1" dirty="0"/>
              <a:t>Алгоритм работы над сочинением </a:t>
            </a:r>
          </a:p>
          <a:p>
            <a:pPr marL="0" indent="0">
              <a:buNone/>
            </a:pPr>
            <a:r>
              <a:rPr lang="ru-RU" sz="1200" dirty="0" smtClean="0"/>
              <a:t>1</a:t>
            </a:r>
            <a:r>
              <a:rPr lang="ru-RU" sz="1200" dirty="0"/>
              <a:t>. Внимательно читаю формулировку темы, нахожу и подчёркиваю в ней ключевые слова (либо просто существительное с прилагательным (если тема - назывное предложение), либо подлежащее и сказуемое (если - обычное двусоставное предложение).</a:t>
            </a:r>
          </a:p>
          <a:p>
            <a:pPr marL="0" indent="0">
              <a:buNone/>
            </a:pPr>
            <a:r>
              <a:rPr lang="ru-RU" sz="1200" dirty="0"/>
              <a:t>2. Раскрываю это понятие: кто или что, какие явления жизни, общества, культуры, отношения или ситуации можно назвать этими словами? (Х) (Первый абзац)</a:t>
            </a:r>
          </a:p>
          <a:p>
            <a:pPr marL="0" indent="0">
              <a:buNone/>
            </a:pPr>
            <a:r>
              <a:rPr lang="ru-RU" sz="1200" dirty="0"/>
              <a:t>3. В каких условиях применяется это понятие в формулировке темы? (У) Т.е. обращая внимание на остальные слова, оставшиеся неподчёркнутыми, я пытаюсь сузить выделенное понятие и применить к указанным условиям, отвечаю на возможные вопросы: </a:t>
            </a:r>
          </a:p>
          <a:p>
            <a:pPr marL="0" indent="0">
              <a:buNone/>
            </a:pPr>
            <a:r>
              <a:rPr lang="ru-RU" sz="1200" i="1" dirty="0"/>
              <a:t>что можно сказать об этом Х в случае У? что будет с Х в ситуации У? что необходимо для Х, попадающего в У? чем отличается Х в случае У от всех остальных Х в остальных (не-У) случаях?</a:t>
            </a:r>
            <a:r>
              <a:rPr lang="ru-RU" sz="1200" dirty="0"/>
              <a:t> Это будет </a:t>
            </a:r>
            <a:r>
              <a:rPr lang="ru-RU" sz="1200" u="sng" dirty="0"/>
              <a:t>тезис.</a:t>
            </a:r>
            <a:r>
              <a:rPr lang="ru-RU" sz="1200" dirty="0"/>
              <a:t> Тут же поясняю, почему я так думаю. Это будет </a:t>
            </a:r>
            <a:r>
              <a:rPr lang="ru-RU" sz="1200" u="sng" dirty="0"/>
              <a:t>ближайший</a:t>
            </a:r>
            <a:r>
              <a:rPr lang="ru-RU" sz="1200" dirty="0"/>
              <a:t> </a:t>
            </a:r>
            <a:r>
              <a:rPr lang="ru-RU" sz="1200" u="sng" dirty="0"/>
              <a:t>аргумент  </a:t>
            </a:r>
            <a:r>
              <a:rPr lang="ru-RU" sz="1200" dirty="0"/>
              <a:t>(Второй абзац)</a:t>
            </a:r>
          </a:p>
          <a:p>
            <a:pPr marL="0" indent="0">
              <a:buNone/>
            </a:pPr>
            <a:r>
              <a:rPr lang="ru-RU" sz="1200" dirty="0"/>
              <a:t>4. Обосновываю высказанную точку зрения, применяя её к литературе. Называю автора, заглавие произведения, его тему, проблематику, сюжет (кратко!) и героев (если нужно), объясняю, </a:t>
            </a:r>
            <a:r>
              <a:rPr lang="ru-RU" sz="1200" u="sng" dirty="0"/>
              <a:t>почему</a:t>
            </a:r>
            <a:r>
              <a:rPr lang="ru-RU" sz="1200" dirty="0"/>
              <a:t> именно это произведение я привлёк для подтверждения своей точки зрения и </a:t>
            </a:r>
            <a:r>
              <a:rPr lang="ru-RU" sz="1200" u="sng" dirty="0"/>
              <a:t>как именно</a:t>
            </a:r>
            <a:r>
              <a:rPr lang="ru-RU" sz="1200" dirty="0"/>
              <a:t> моя точка зрения </a:t>
            </a:r>
            <a:r>
              <a:rPr lang="ru-RU" sz="1200" u="sng" dirty="0"/>
              <a:t>подтверждается</a:t>
            </a:r>
            <a:r>
              <a:rPr lang="ru-RU" sz="1200" dirty="0"/>
              <a:t> этим произведением (т.е. </a:t>
            </a:r>
            <a:r>
              <a:rPr lang="ru-RU" sz="1200" u="sng" dirty="0"/>
              <a:t>аргумент литературный</a:t>
            </a:r>
            <a:r>
              <a:rPr lang="ru-RU" sz="1200" dirty="0"/>
              <a:t>). (Третий абзац)</a:t>
            </a:r>
          </a:p>
          <a:p>
            <a:pPr marL="0" indent="0">
              <a:buNone/>
            </a:pPr>
            <a:r>
              <a:rPr lang="ru-RU" sz="1200" dirty="0"/>
              <a:t>	</a:t>
            </a:r>
            <a:r>
              <a:rPr lang="ru-RU" sz="1200" i="1" dirty="0"/>
              <a:t>В романе великого русского писателя </a:t>
            </a:r>
            <a:r>
              <a:rPr lang="en-US" sz="1200" i="1" dirty="0"/>
              <a:t>NN</a:t>
            </a:r>
            <a:r>
              <a:rPr lang="ru-RU" sz="1200" i="1" dirty="0"/>
              <a:t> «</a:t>
            </a:r>
            <a:r>
              <a:rPr lang="en-US" sz="1200" i="1" dirty="0"/>
              <a:t>Z</a:t>
            </a:r>
            <a:r>
              <a:rPr lang="ru-RU" sz="1200" i="1" dirty="0"/>
              <a:t>», посвящённом изображению … , рассказывается о … Герои этого произведения, Иван </a:t>
            </a:r>
            <a:r>
              <a:rPr lang="ru-RU" sz="1200" i="1" dirty="0" err="1"/>
              <a:t>Ивавнович</a:t>
            </a:r>
            <a:r>
              <a:rPr lang="ru-RU" sz="1200" i="1" dirty="0"/>
              <a:t> Иванов, Петр Петрович Петров, тоже (оказываются (перед проблемой, в ситуации и т.д.), вынуждены задуматься  о…, пытаются для себя решить, что ... , стараются найти (обрести) …) Рисуя картины … автор заставляет читателей задуматься над проблемой …  И вывод, к которому невольно приходишь, следя за судьбой героев, подтверждает мысль о том, что …</a:t>
            </a:r>
            <a:endParaRPr lang="ru-RU" sz="1200" dirty="0"/>
          </a:p>
          <a:p>
            <a:pPr marL="0" indent="0">
              <a:buNone/>
            </a:pPr>
            <a:r>
              <a:rPr lang="ru-RU" sz="1200" dirty="0"/>
              <a:t>5. Выбираю уже в  самом произведении то, что непосредственно иллюстрирует вышесказанное (</a:t>
            </a:r>
            <a:r>
              <a:rPr lang="ru-RU" sz="1200" u="sng" dirty="0"/>
              <a:t>литературный пример</a:t>
            </a:r>
            <a:r>
              <a:rPr lang="ru-RU" sz="1200" dirty="0"/>
              <a:t>) (Четвёртый абзац)</a:t>
            </a:r>
          </a:p>
          <a:p>
            <a:pPr marL="0" indent="0">
              <a:buNone/>
            </a:pPr>
            <a:r>
              <a:rPr lang="ru-RU" sz="1200" i="1" dirty="0"/>
              <a:t>Так, например, Иван Иванович Иванов, когда</a:t>
            </a:r>
            <a:r>
              <a:rPr lang="ru-RU" sz="1200" dirty="0"/>
              <a:t> …</a:t>
            </a:r>
          </a:p>
          <a:p>
            <a:pPr marL="0" indent="0">
              <a:buNone/>
            </a:pPr>
            <a:r>
              <a:rPr lang="ru-RU" sz="1200" dirty="0"/>
              <a:t>6.Делаю вывод ко всему сочинению (Пятый абзац)</a:t>
            </a:r>
          </a:p>
          <a:p>
            <a:pPr marL="0" indent="0">
              <a:buNone/>
            </a:pPr>
            <a:r>
              <a:rPr lang="ru-RU" sz="1200" i="1" dirty="0"/>
              <a:t>Таким образом ,(итак, подводя итоги, поэтому и т.д.) …</a:t>
            </a:r>
            <a:endParaRPr lang="ru-RU" sz="1200" dirty="0"/>
          </a:p>
          <a:p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930265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Рассмотрим теперь алгоритм рассуждения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6600" dirty="0" smtClean="0"/>
          </a:p>
          <a:p>
            <a:pPr marL="0" indent="0" algn="ctr">
              <a:buNone/>
            </a:pPr>
            <a:r>
              <a:rPr lang="ru-RU" sz="6600" dirty="0" smtClean="0"/>
              <a:t>в итоговом сочинении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3507062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Ещё раз…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1. Внимательно читаю формулировку темы, нахожу и подчёркиваю в ней ключевые слова (либо просто существительное с прилагательным (если тема - назывное предложение), либо подлежащее и сказуемое (если - обычное двусоставное предложение).</a:t>
            </a:r>
          </a:p>
          <a:p>
            <a:pPr marL="0" indent="0">
              <a:buNone/>
            </a:pPr>
            <a:r>
              <a:rPr lang="ru-RU" dirty="0"/>
              <a:t>2. Раскрываю это понятие: кто или что, какие явления жизни, общества, культуры, отношения или ситуации можно назвать этими словами? (Х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853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</a:t>
            </a:r>
            <a:r>
              <a:rPr lang="en-US" dirty="0" smtClean="0"/>
              <a:t>X</a:t>
            </a:r>
            <a:r>
              <a:rPr lang="ru-RU" dirty="0" smtClean="0"/>
              <a:t>» как «известное неизвестное»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ru-RU" dirty="0" smtClean="0"/>
              <a:t>Забвению </a:t>
            </a:r>
            <a:r>
              <a:rPr lang="ru-RU" dirty="0"/>
              <a:t>не подлежит</a:t>
            </a:r>
            <a:r>
              <a:rPr lang="ru-RU" dirty="0" smtClean="0"/>
              <a:t>;</a:t>
            </a:r>
            <a:r>
              <a:rPr lang="ru-RU" dirty="0"/>
              <a:t> </a:t>
            </a:r>
            <a:endParaRPr lang="ru-RU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dirty="0" smtClean="0"/>
              <a:t>Я </a:t>
            </a:r>
            <a:r>
              <a:rPr lang="ru-RU" dirty="0"/>
              <a:t>и другие; </a:t>
            </a:r>
            <a:endParaRPr lang="ru-RU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dirty="0" smtClean="0"/>
              <a:t>Время </a:t>
            </a:r>
            <a:r>
              <a:rPr lang="ru-RU" dirty="0"/>
              <a:t>перемен; </a:t>
            </a:r>
            <a:endParaRPr lang="ru-RU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dirty="0" smtClean="0"/>
              <a:t>Разговор </a:t>
            </a:r>
            <a:r>
              <a:rPr lang="ru-RU" dirty="0"/>
              <a:t>с собой; </a:t>
            </a:r>
            <a:endParaRPr lang="ru-RU" dirty="0" smtClean="0"/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dirty="0" smtClean="0"/>
              <a:t>Между </a:t>
            </a:r>
            <a:r>
              <a:rPr lang="ru-RU" dirty="0"/>
              <a:t>прошлым и будущим: портрет моего поколения</a:t>
            </a:r>
          </a:p>
          <a:p>
            <a:pPr marL="514350" indent="-514350">
              <a:buAutoNum type="arabicPeriod"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1404909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2. Соотношение «</a:t>
            </a:r>
            <a:r>
              <a:rPr lang="en-US" dirty="0" smtClean="0"/>
              <a:t>X</a:t>
            </a:r>
            <a:r>
              <a:rPr lang="ru-RU" dirty="0" smtClean="0"/>
              <a:t>» - «</a:t>
            </a:r>
            <a:r>
              <a:rPr lang="en-US" dirty="0" smtClean="0"/>
              <a:t>Y</a:t>
            </a:r>
            <a:r>
              <a:rPr lang="ru-RU" dirty="0" smtClean="0"/>
              <a:t>» как смысловой центр сочинения.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«</a:t>
            </a:r>
            <a:r>
              <a:rPr lang="en-US" dirty="0" smtClean="0"/>
              <a:t>X</a:t>
            </a:r>
            <a:r>
              <a:rPr lang="ru-RU" dirty="0" smtClean="0"/>
              <a:t>» - это «направление», то есть тематические рамки, общие границы проблемы, предварительно известное</a:t>
            </a:r>
          </a:p>
          <a:p>
            <a:pPr marL="0" indent="0">
              <a:buNone/>
            </a:pPr>
            <a:r>
              <a:rPr lang="ru-RU" dirty="0" smtClean="0"/>
              <a:t>«</a:t>
            </a:r>
            <a:r>
              <a:rPr lang="en-US" dirty="0" smtClean="0"/>
              <a:t>Y</a:t>
            </a:r>
            <a:r>
              <a:rPr lang="ru-RU" dirty="0" smtClean="0"/>
              <a:t>» - это сама тема, сужающая содержательные рамки, определённый аспект общей проблемы, задание, предварительно неизвестное.</a:t>
            </a:r>
          </a:p>
          <a:p>
            <a:pPr marL="0" indent="0">
              <a:buNone/>
            </a:pPr>
            <a:r>
              <a:rPr lang="ru-RU" dirty="0" smtClean="0"/>
              <a:t>Соотношение «</a:t>
            </a:r>
            <a:r>
              <a:rPr lang="en-US" dirty="0" smtClean="0"/>
              <a:t>X</a:t>
            </a:r>
            <a:r>
              <a:rPr lang="ru-RU" dirty="0" smtClean="0"/>
              <a:t>» - «</a:t>
            </a:r>
            <a:r>
              <a:rPr lang="en-US" dirty="0" smtClean="0"/>
              <a:t>Y</a:t>
            </a:r>
            <a:r>
              <a:rPr lang="ru-RU" dirty="0" smtClean="0"/>
              <a:t>» позволяет сформулировать тезис.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60793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marL="0" indent="0" algn="ctr">
              <a:buNone/>
            </a:pPr>
            <a:endParaRPr lang="ru-RU" sz="3600" b="1" dirty="0" smtClean="0"/>
          </a:p>
          <a:p>
            <a:pPr marL="0" indent="0" algn="ctr">
              <a:buNone/>
            </a:pPr>
            <a:endParaRPr lang="ru-RU" sz="3600" b="1" dirty="0"/>
          </a:p>
          <a:p>
            <a:pPr marL="0" indent="0" algn="ctr">
              <a:buNone/>
            </a:pPr>
            <a:r>
              <a:rPr lang="ru-RU" sz="3600" b="1" dirty="0" smtClean="0"/>
              <a:t>«Краткий ответ – развёрнутое </a:t>
            </a:r>
          </a:p>
          <a:p>
            <a:pPr marL="0" indent="0" algn="ctr">
              <a:buNone/>
            </a:pPr>
            <a:r>
              <a:rPr lang="ru-RU" sz="3600" b="1" dirty="0"/>
              <a:t> </a:t>
            </a:r>
            <a:r>
              <a:rPr lang="ru-RU" sz="3600" b="1" dirty="0" smtClean="0"/>
              <a:t>   обоснование !»</a:t>
            </a:r>
          </a:p>
          <a:p>
            <a:pPr marL="0" indent="0" algn="r">
              <a:buNone/>
            </a:pPr>
            <a:r>
              <a:rPr lang="ru-RU" dirty="0" smtClean="0"/>
              <a:t>                    Зимин С. А. (ФИПИ)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54530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3. Обоснование: содержание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Высказав кратко тезис, поясняю, почему я так думаю. Это будет </a:t>
            </a:r>
            <a:r>
              <a:rPr lang="ru-RU" u="sng" dirty="0" smtClean="0"/>
              <a:t>ближайший</a:t>
            </a:r>
            <a:r>
              <a:rPr lang="ru-RU" dirty="0" smtClean="0"/>
              <a:t> </a:t>
            </a:r>
            <a:r>
              <a:rPr lang="ru-RU" u="sng" dirty="0" smtClean="0"/>
              <a:t>аргумент  </a:t>
            </a:r>
            <a:r>
              <a:rPr lang="ru-RU" dirty="0" smtClean="0"/>
              <a:t>(Второй абзац)</a:t>
            </a:r>
          </a:p>
          <a:p>
            <a:pPr marL="0" indent="0">
              <a:buNone/>
            </a:pPr>
            <a:r>
              <a:rPr lang="ru-RU" dirty="0" smtClean="0"/>
              <a:t>Обосновываю высказанную точку зрения, применяя её к литературе. Называю автора, заглавие произведения, его тему, проблематику, сюжет (кратко!) и героев (если нужно), объясняю, </a:t>
            </a:r>
            <a:r>
              <a:rPr lang="ru-RU" u="sng" dirty="0" smtClean="0"/>
              <a:t>почему</a:t>
            </a:r>
            <a:r>
              <a:rPr lang="ru-RU" dirty="0" smtClean="0"/>
              <a:t> именно это произведение я привлёк для подтверждения своей точки зрения и </a:t>
            </a:r>
            <a:r>
              <a:rPr lang="ru-RU" u="sng" dirty="0" smtClean="0"/>
              <a:t>как именно</a:t>
            </a:r>
            <a:r>
              <a:rPr lang="ru-RU" dirty="0" smtClean="0"/>
              <a:t> моя точка зрения </a:t>
            </a:r>
            <a:r>
              <a:rPr lang="ru-RU" u="sng" dirty="0" smtClean="0"/>
              <a:t>подтверждается</a:t>
            </a:r>
            <a:r>
              <a:rPr lang="ru-RU" dirty="0" smtClean="0"/>
              <a:t> этим произведением (т.е. </a:t>
            </a:r>
            <a:r>
              <a:rPr lang="ru-RU" u="sng" dirty="0" smtClean="0"/>
              <a:t>аргумент литературный</a:t>
            </a:r>
            <a:r>
              <a:rPr lang="ru-RU" dirty="0" smtClean="0"/>
              <a:t>). (Третий абзац)</a:t>
            </a:r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i="1" dirty="0" smtClean="0"/>
              <a:t>В романе великого русского писателя </a:t>
            </a:r>
            <a:r>
              <a:rPr lang="en-US" i="1" dirty="0" smtClean="0"/>
              <a:t>NN</a:t>
            </a:r>
            <a:r>
              <a:rPr lang="ru-RU" i="1" dirty="0" smtClean="0"/>
              <a:t> «</a:t>
            </a:r>
            <a:r>
              <a:rPr lang="en-US" i="1" dirty="0" smtClean="0"/>
              <a:t>Z</a:t>
            </a:r>
            <a:r>
              <a:rPr lang="ru-RU" i="1" dirty="0" smtClean="0"/>
              <a:t>», посвящённом изображению … , рассказывается о … Герои этого произведения, Иван </a:t>
            </a:r>
            <a:r>
              <a:rPr lang="ru-RU" i="1" dirty="0" err="1" smtClean="0"/>
              <a:t>Ивавнович</a:t>
            </a:r>
            <a:r>
              <a:rPr lang="ru-RU" i="1" dirty="0" smtClean="0"/>
              <a:t> Иванов, Петр Петрович Петров, тоже (оказываются (перед проблемой, в ситуации и т.д.), вынуждены задуматься  о…, пытаются для себя решить, что ... , стараются найти (обрести) …) Рисуя картины … автор заставляет читателей задуматься над проблемой …  И вывод, к которому невольно приходишь, следя за судьбой героев, подтверждает мысль о том, что …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Выбираю уже в  самом произведении то, что непосредственно иллюстрирует вышесказанное (</a:t>
            </a:r>
            <a:r>
              <a:rPr lang="ru-RU" u="sng" dirty="0" smtClean="0"/>
              <a:t>литературный пример</a:t>
            </a:r>
            <a:r>
              <a:rPr lang="ru-RU" dirty="0" smtClean="0"/>
              <a:t>) (Четвёртый абзац)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15960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… и структура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ru-RU" u="sng" dirty="0" smtClean="0"/>
              <a:t>Ближайший аргумент</a:t>
            </a:r>
            <a:r>
              <a:rPr lang="ru-RU" dirty="0" smtClean="0"/>
              <a:t>: мои размышления, отвечающие на вопрос: </a:t>
            </a:r>
            <a:r>
              <a:rPr lang="ru-RU" i="1" dirty="0" smtClean="0"/>
              <a:t>«Почему это так , а не иначе?»</a:t>
            </a:r>
            <a:endParaRPr lang="ru-RU" i="1" u="sng" dirty="0" smtClean="0"/>
          </a:p>
          <a:p>
            <a:pPr marL="514350" indent="-514350">
              <a:buAutoNum type="arabicPeriod"/>
            </a:pPr>
            <a:r>
              <a:rPr lang="ru-RU" u="sng" dirty="0" smtClean="0"/>
              <a:t>«Литературный аргумент»: </a:t>
            </a:r>
            <a:r>
              <a:rPr lang="ru-RU" b="1" dirty="0" smtClean="0"/>
              <a:t>отражение данной проблемы в литературе </a:t>
            </a:r>
            <a:r>
              <a:rPr lang="ru-RU" dirty="0" smtClean="0"/>
              <a:t>(не столько тема, сколько проблема, разрешение которой автором есть идея его произведения)</a:t>
            </a:r>
          </a:p>
          <a:p>
            <a:pPr marL="514350" indent="-514350">
              <a:buAutoNum type="arabicPeriod"/>
            </a:pPr>
            <a:r>
              <a:rPr lang="ru-RU" dirty="0" smtClean="0"/>
              <a:t>«</a:t>
            </a:r>
            <a:r>
              <a:rPr lang="ru-RU" u="sng" dirty="0" smtClean="0"/>
              <a:t> Литературный пример»: </a:t>
            </a:r>
            <a:r>
              <a:rPr lang="ru-RU" b="1" dirty="0" smtClean="0"/>
              <a:t>непосредственная иллюстрация моего тезиса </a:t>
            </a:r>
            <a:r>
              <a:rPr lang="ru-RU" dirty="0" smtClean="0"/>
              <a:t>с помощью конкретных элементов художественного текста.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63926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Какие это могут быть элементы?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Элементы сюжета (отдельные события, происходящие с героями или их последовательность  как «рок событий»</a:t>
            </a:r>
          </a:p>
          <a:p>
            <a:pPr marL="514350" indent="-514350">
              <a:buAutoNum type="arabicPeriod"/>
            </a:pPr>
            <a:r>
              <a:rPr lang="ru-RU" dirty="0" smtClean="0"/>
              <a:t>Образы (персонажей, мест, времени, конкретные или максимально обобщённые: «народ»)</a:t>
            </a:r>
          </a:p>
          <a:p>
            <a:pPr marL="514350" indent="-514350">
              <a:buAutoNum type="arabicPeriod"/>
            </a:pPr>
            <a:r>
              <a:rPr lang="ru-RU" dirty="0" smtClean="0"/>
              <a:t>Авторская позиция (идея)</a:t>
            </a:r>
          </a:p>
          <a:p>
            <a:pPr marL="514350" indent="-514350">
              <a:buAutoNum type="arabicPeriod"/>
            </a:pPr>
            <a:r>
              <a:rPr lang="ru-RU" dirty="0" smtClean="0"/>
              <a:t>Высказывания действующих лиц.</a:t>
            </a:r>
          </a:p>
          <a:p>
            <a:pPr marL="514350" indent="-514350">
              <a:buAutoNum type="arabicPeriod"/>
            </a:pPr>
            <a:r>
              <a:rPr lang="ru-RU" dirty="0" smtClean="0"/>
              <a:t>Высказывания литературных критиков, литературоведов, деятелей искусства по данной проблеме (Гончаров о Чацком)</a:t>
            </a:r>
          </a:p>
          <a:p>
            <a:pPr marL="514350" indent="-514350">
              <a:buAutoNum type="arabicPeriod"/>
            </a:pPr>
            <a:r>
              <a:rPr lang="ru-RU" dirty="0" smtClean="0"/>
              <a:t>Рефлексия самого автора своего труда ( Пушкин в письмах о своём «удивлении» замужеству Татьяны!)</a:t>
            </a:r>
          </a:p>
          <a:p>
            <a:pPr marL="514350" indent="-514350">
              <a:buAutoNum type="arabicPeriod"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7339313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Помним!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1.  Пример -  не просто пример ( как, например, «У Пушкина тоже есть роман про любовь»), а обоснование (т.е. доказательство) высказанного тезиса  с помощью литературы.</a:t>
            </a:r>
          </a:p>
          <a:p>
            <a:pPr marL="0" indent="0">
              <a:buNone/>
            </a:pPr>
            <a:r>
              <a:rPr lang="ru-RU" dirty="0" smtClean="0"/>
              <a:t>2. Для обоснования берётся любая литература (художественная, публицистика, мемуары и т.д.)вплоть до (в крайнем случае!) сказки о Колобке, за исключением малых фольклорных жанров (пословиц, поговорок, загадок, считалок и т.д.)</a:t>
            </a:r>
          </a:p>
          <a:p>
            <a:pPr marL="0" indent="0">
              <a:buNone/>
            </a:pPr>
            <a:r>
              <a:rPr lang="ru-RU" dirty="0" smtClean="0"/>
              <a:t>3. Нельзя использовать другие виды искусства (например, кино)!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5693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 чего следует начинать…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9600" dirty="0" smtClean="0"/>
          </a:p>
          <a:p>
            <a:pPr marL="0" indent="0" algn="ctr">
              <a:buNone/>
            </a:pPr>
            <a:r>
              <a:rPr lang="ru-RU" sz="9600" dirty="0" smtClean="0"/>
              <a:t>?</a:t>
            </a: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18339704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Требования к заключению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Подводя итог, суммируя всё высказанное, или формулируя вывод, нужно помнить о главном: вы всё время смотрите назад и сопоставляете то , </a:t>
            </a:r>
            <a:r>
              <a:rPr lang="ru-RU" u="sng" dirty="0" smtClean="0"/>
              <a:t>чем закончили </a:t>
            </a:r>
            <a:r>
              <a:rPr lang="ru-RU" dirty="0" smtClean="0"/>
              <a:t>– с тем, с </a:t>
            </a:r>
            <a:r>
              <a:rPr lang="ru-RU" u="sng" dirty="0" smtClean="0"/>
              <a:t>чего начали</a:t>
            </a:r>
            <a:r>
              <a:rPr lang="ru-RU" dirty="0" smtClean="0"/>
              <a:t>: </a:t>
            </a:r>
            <a:r>
              <a:rPr lang="ru-RU" b="1" dirty="0" smtClean="0"/>
              <a:t>между ними не должно быть противоречия!</a:t>
            </a:r>
          </a:p>
          <a:p>
            <a:pPr marL="0" indent="0">
              <a:buNone/>
            </a:pPr>
            <a:r>
              <a:rPr lang="ru-RU" dirty="0" smtClean="0"/>
              <a:t>Пусть развитие мысли, пусть её углубление и расширение или, наоборот, сужение , но ни в коем случае не отрицание и не противоречие заключения тезису!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42966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 smtClean="0"/>
              <a:t>Теперь обратимся непосредственно к первому направлению «</a:t>
            </a:r>
            <a:r>
              <a:rPr lang="ru-RU" sz="2800" b="1" dirty="0" smtClean="0"/>
              <a:t>Забвению не подлежит</a:t>
            </a:r>
            <a:r>
              <a:rPr lang="ru-RU" sz="2800" dirty="0" smtClean="0"/>
              <a:t>»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/>
              <a:t>Темы сочинений данного направления нацеливают на </a:t>
            </a:r>
            <a:r>
              <a:rPr lang="ru-RU" u="sng" dirty="0"/>
              <a:t>размышление о значимых исторических событиях, деятелях, общественных явлениях, достижениях науки и культуры, оказавших влияние как на судьбы конкретных людей, так и на развитие общества и человеческой цивилизации в целом. Память о них не имеет срока давности</a:t>
            </a:r>
            <a:r>
              <a:rPr lang="ru-RU" dirty="0"/>
              <a:t>, передается от поколения к поколению, напоминая о горьких уроках прошлого и его славных страницах. Примером глубокого осмысления этой проблемы могут служить произведения художественной, философской, научной литературы, критики, публицистики, мемуарной прозы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91824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Прежде всего, это люди…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/>
              <a:t>п</a:t>
            </a:r>
            <a:r>
              <a:rPr lang="ru-RU" sz="4800" dirty="0" smtClean="0"/>
              <a:t>амять о которых может быть а)положительной ; </a:t>
            </a:r>
          </a:p>
          <a:p>
            <a:pPr marL="0" indent="0">
              <a:buNone/>
            </a:pPr>
            <a:r>
              <a:rPr lang="ru-RU" sz="4800" dirty="0" smtClean="0"/>
              <a:t>б) отрицательной ; </a:t>
            </a:r>
          </a:p>
          <a:p>
            <a:pPr marL="0" indent="0">
              <a:buNone/>
            </a:pPr>
            <a:r>
              <a:rPr lang="ru-RU" sz="4800" dirty="0" smtClean="0"/>
              <a:t>в) амбивалентной.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41716905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Положительные герои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Иисус Христос - «Мастер и Маргарита» М. Булгаков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Князь Игорь - «Слово о полку Игореве»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Пётр и </a:t>
            </a:r>
            <a:r>
              <a:rPr lang="ru-RU" dirty="0" err="1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Феврония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- «Повесть 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 Петре и </a:t>
            </a:r>
            <a:r>
              <a:rPr lang="ru-RU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Февронии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Муромских</a:t>
            </a:r>
            <a:r>
              <a:rPr lang="ru-RU" dirty="0" smtClean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».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Пётр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«Арап Петра Великого» , « Медный всадник» , «Полтава» А.С. Пушкин, «Пётр Первый» А. Толстой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Екатерина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 –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А.С Пушкин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«Капитанская дочка»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Кутузов – «Война и мир» Л.Н. Толстой, « Волк на псарне», « Обоз» И.А. Крылов</a:t>
            </a:r>
          </a:p>
          <a:p>
            <a:pPr marL="514350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Пирогов - </a:t>
            </a: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«</a:t>
            </a:r>
            <a:r>
              <a:rPr lang="ru-RU" dirty="0">
                <a:latin typeface="Times New Roman" pitchFamily="18" charset="0"/>
                <a:ea typeface="Calibri"/>
                <a:cs typeface="Times New Roman" pitchFamily="18" charset="0"/>
              </a:rPr>
              <a:t>Чудесный доктор</a:t>
            </a: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»</a:t>
            </a:r>
            <a:r>
              <a:rPr lang="ru-RU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А.И. Куприн </a:t>
            </a: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0622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Отрицательные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Наполеон («</a:t>
            </a:r>
            <a:r>
              <a:rPr lang="ru-RU" dirty="0" err="1" smtClean="0"/>
              <a:t>наполеонизм</a:t>
            </a:r>
            <a:r>
              <a:rPr lang="ru-RU" dirty="0" smtClean="0"/>
              <a:t>») - </a:t>
            </a:r>
            <a:r>
              <a:rPr lang="ru-RU" dirty="0"/>
              <a:t>«Война и мир» Л.Н. </a:t>
            </a:r>
            <a:r>
              <a:rPr lang="ru-RU" dirty="0" smtClean="0"/>
              <a:t>Толстого, </a:t>
            </a:r>
            <a:r>
              <a:rPr lang="ru-RU" dirty="0"/>
              <a:t>« Волк на псарне</a:t>
            </a:r>
            <a:r>
              <a:rPr lang="ru-RU" dirty="0" smtClean="0"/>
              <a:t>» </a:t>
            </a:r>
            <a:r>
              <a:rPr lang="ru-RU" dirty="0" err="1" smtClean="0"/>
              <a:t>И.А.Крылова</a:t>
            </a:r>
            <a:r>
              <a:rPr lang="ru-RU" dirty="0" smtClean="0"/>
              <a:t>, «Преступление и наказание» Ф. М. Достоевский, Герман, напоминающий Наполеона  в «Пиковой даме» Пушкина, пародийное упоминания Наполеона как Антихриста в связи с образом Чичикова в  «Мёртвых душах»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76032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Амбивалентные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Емельян Пугачёв – «Капитанская дочка» А.С Пушкина, « Пугачёв» С. Есенина</a:t>
            </a:r>
          </a:p>
          <a:p>
            <a:pPr marL="514350" indent="-514350">
              <a:buAutoNum type="arabicPeriod"/>
            </a:pPr>
            <a:r>
              <a:rPr lang="ru-RU" dirty="0" smtClean="0"/>
              <a:t>Понтий Пилат </a:t>
            </a:r>
            <a:r>
              <a:rPr lang="ru-RU" dirty="0"/>
              <a:t>– </a:t>
            </a:r>
            <a:r>
              <a:rPr lang="ru-RU" dirty="0" smtClean="0"/>
              <a:t>«Мастер и Маргарита» М.А. Булгакова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49173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</a:t>
            </a:r>
            <a:r>
              <a:rPr lang="ru-RU" dirty="0" smtClean="0"/>
              <a:t> также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 военные походы </a:t>
            </a:r>
            <a:r>
              <a:rPr lang="ru-RU" dirty="0">
                <a:solidFill>
                  <a:prstClr val="black"/>
                </a:solidFill>
              </a:rPr>
              <a:t>– </a:t>
            </a:r>
            <a:r>
              <a:rPr lang="ru-RU" dirty="0" smtClean="0"/>
              <a:t>«Слово о полку Игореве»</a:t>
            </a:r>
          </a:p>
          <a:p>
            <a:r>
              <a:rPr lang="ru-RU" dirty="0" smtClean="0"/>
              <a:t>сражения (Бородинское сражение </a:t>
            </a:r>
            <a:r>
              <a:rPr lang="ru-RU" dirty="0"/>
              <a:t>– </a:t>
            </a:r>
            <a:r>
              <a:rPr lang="ru-RU" dirty="0" smtClean="0"/>
              <a:t>« Бородино» М.Ю. Лермонтова, «Война и мир» Л. Н Толстого)</a:t>
            </a:r>
          </a:p>
          <a:p>
            <a:r>
              <a:rPr lang="ru-RU" dirty="0" smtClean="0"/>
              <a:t>создания и стройки ( Санкт-Петербурга – «Медный всадник» А.С Пушкин, железной дороги </a:t>
            </a:r>
            <a:r>
              <a:rPr lang="ru-RU" dirty="0"/>
              <a:t>в России </a:t>
            </a:r>
            <a:r>
              <a:rPr lang="ru-RU" dirty="0" smtClean="0"/>
              <a:t>-. </a:t>
            </a:r>
            <a:r>
              <a:rPr lang="ru-RU" dirty="0"/>
              <a:t>«Железная дорога</a:t>
            </a:r>
            <a:r>
              <a:rPr lang="ru-RU" dirty="0" smtClean="0"/>
              <a:t>»</a:t>
            </a:r>
            <a:r>
              <a:rPr lang="ru-RU" dirty="0"/>
              <a:t> Н.А. </a:t>
            </a:r>
            <a:r>
              <a:rPr lang="ru-RU" dirty="0" smtClean="0"/>
              <a:t>Некрасова</a:t>
            </a:r>
          </a:p>
          <a:p>
            <a:pPr lvl="0"/>
            <a:r>
              <a:rPr lang="ru-RU" dirty="0" smtClean="0"/>
              <a:t>переломные исторические эпохи (Отечественная война 1812 года – «Война и мир» Л.Н. Толстого, Первая мировая война</a:t>
            </a:r>
            <a:r>
              <a:rPr lang="ru-RU" dirty="0">
                <a:solidFill>
                  <a:prstClr val="black"/>
                </a:solidFill>
              </a:rPr>
              <a:t>– «Тихий Дон» М.А. Шолохова, </a:t>
            </a:r>
            <a:r>
              <a:rPr lang="ru-RU" dirty="0" smtClean="0"/>
              <a:t>революция 1917 года и Гражданская война – «Тихий Дон» М.А. Шолохова, «Двенадцать» А. Блока, «Собачье сердце» М.А Булгакова, «Доктор Живаго» Б. Пастернака; Великая Отечественная война – «Судьба человека» М Шолохова,  «Василий </a:t>
            </a:r>
            <a:r>
              <a:rPr lang="ru-RU" dirty="0" err="1" smtClean="0"/>
              <a:t>Тёркин</a:t>
            </a:r>
            <a:r>
              <a:rPr lang="ru-RU" dirty="0" smtClean="0"/>
              <a:t>»  </a:t>
            </a:r>
            <a:r>
              <a:rPr lang="ru-RU" dirty="0" err="1" smtClean="0"/>
              <a:t>А.Т.Твардовского</a:t>
            </a:r>
            <a:r>
              <a:rPr lang="ru-RU" dirty="0" smtClean="0"/>
              <a:t>, «Ты помнишь, Алёша, дороги Смоленщины?» К. Симонова и т.д.</a:t>
            </a:r>
          </a:p>
        </p:txBody>
      </p:sp>
    </p:spTree>
    <p:extLst>
      <p:ext uri="{BB962C8B-B14F-4D97-AF65-F5344CB8AC3E}">
        <p14:creationId xmlns:p14="http://schemas.microsoft.com/office/powerpoint/2010/main" val="24290779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2160240"/>
          </a:xfrm>
        </p:spPr>
        <p:txBody>
          <a:bodyPr/>
          <a:lstStyle/>
          <a:p>
            <a:r>
              <a:rPr lang="ru-RU" dirty="0" smtClean="0"/>
              <a:t>Удачи!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4112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Конечно же,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8800" dirty="0" smtClean="0"/>
              <a:t>   с </a:t>
            </a:r>
            <a:r>
              <a:rPr lang="ru-RU" sz="8800" dirty="0"/>
              <a:t>требований </a:t>
            </a:r>
            <a:endParaRPr lang="ru-RU" sz="8800" dirty="0" smtClean="0"/>
          </a:p>
          <a:p>
            <a:pPr marL="0" indent="0">
              <a:buNone/>
            </a:pPr>
            <a:r>
              <a:rPr lang="ru-RU" sz="8800" dirty="0" smtClean="0"/>
              <a:t>               и </a:t>
            </a:r>
          </a:p>
          <a:p>
            <a:pPr marL="0" indent="0">
              <a:buNone/>
            </a:pPr>
            <a:r>
              <a:rPr lang="ru-RU" sz="8800" dirty="0"/>
              <a:t> </a:t>
            </a:r>
            <a:r>
              <a:rPr lang="ru-RU" sz="8800" dirty="0" smtClean="0"/>
              <a:t>    критериев</a:t>
            </a:r>
            <a:r>
              <a:rPr lang="ru-RU" sz="88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917670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ru-RU" sz="3200" dirty="0" smtClean="0"/>
              <a:t>Требования к сочинению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256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 smtClean="0"/>
              <a:t>Требование </a:t>
            </a:r>
            <a:r>
              <a:rPr lang="ru-RU" sz="1600" b="1" dirty="0"/>
              <a:t>№ 1. «Объем итогового сочинения (изложения)» </a:t>
            </a:r>
            <a:endParaRPr lang="ru-RU" sz="1600" dirty="0"/>
          </a:p>
          <a:p>
            <a:pPr marL="0" indent="0">
              <a:buNone/>
            </a:pPr>
            <a:r>
              <a:rPr lang="ru-RU" sz="1600" dirty="0"/>
              <a:t>Рекомендуемое количество слов – от 350. </a:t>
            </a:r>
            <a:r>
              <a:rPr lang="ru-RU" sz="1600" dirty="0" smtClean="0"/>
              <a:t>Максимальное </a:t>
            </a:r>
            <a:r>
              <a:rPr lang="ru-RU" sz="1600" dirty="0"/>
              <a:t>количество слов в сочинении не устанавливается. Если в сочинении менее 250 слов (в подсчёт включаются все слова, в том числе и служебные), то выставляется «незачет» за невыполнение требования № 1 и «незачет» за работу в целом (такое итоговое сочинение не проверяется по требованию № 2 «Самостоятельность написания итогового сочинения (изложения)» и критериям оценивания). </a:t>
            </a:r>
            <a:endParaRPr lang="ru-RU" sz="1600" dirty="0" smtClean="0"/>
          </a:p>
          <a:p>
            <a:pPr marL="0" indent="0">
              <a:buNone/>
            </a:pPr>
            <a:r>
              <a:rPr lang="ru-RU" sz="1600" b="1" dirty="0" smtClean="0"/>
              <a:t>Требование </a:t>
            </a:r>
            <a:r>
              <a:rPr lang="ru-RU" sz="1600" b="1" dirty="0"/>
              <a:t>№ 2. «Самостоятельность написания итогового сочинения (изложения)» </a:t>
            </a:r>
            <a:endParaRPr lang="ru-RU" sz="1600" dirty="0"/>
          </a:p>
          <a:p>
            <a:pPr marL="0" indent="0">
              <a:buNone/>
            </a:pPr>
            <a:r>
              <a:rPr lang="ru-RU" sz="1600" dirty="0"/>
              <a:t>Итоговое сочинение выполняется самостоятельно. Не допускается списывание сочинения (фрагментов сочинения) из какого-либо источника или воспроизведение по памяти чужого текста (работа другого участника, текст, опубликованный в бумажном и (или) электронном виде, и др.). </a:t>
            </a:r>
          </a:p>
          <a:p>
            <a:pPr marL="0" indent="0">
              <a:buNone/>
            </a:pPr>
            <a:r>
              <a:rPr lang="ru-RU" sz="1600" dirty="0"/>
              <a:t>Допускается прямое или косвенное цитирование с обязательной ссылкой на источник (ссылка дается в свободной форме). Объем цитирования не должен превышать объем собственного текста участника. </a:t>
            </a:r>
          </a:p>
        </p:txBody>
      </p:sp>
    </p:spTree>
    <p:extLst>
      <p:ext uri="{BB962C8B-B14F-4D97-AF65-F5344CB8AC3E}">
        <p14:creationId xmlns:p14="http://schemas.microsoft.com/office/powerpoint/2010/main" val="2288382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dirty="0"/>
              <a:t>Критерии оценивания итогового сочинения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1. Соответствие теме 	</a:t>
            </a:r>
          </a:p>
          <a:p>
            <a:pPr marL="0" indent="0">
              <a:buNone/>
            </a:pPr>
            <a:r>
              <a:rPr lang="ru-RU" dirty="0"/>
              <a:t>2. Аргументация. Привлечение литературного материала 	</a:t>
            </a:r>
          </a:p>
          <a:p>
            <a:pPr marL="0" indent="0">
              <a:buNone/>
            </a:pPr>
            <a:r>
              <a:rPr lang="ru-RU" dirty="0"/>
              <a:t>3. Композиция и логика рассуждения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</a:t>
            </a:r>
            <a:r>
              <a:rPr lang="ru-RU" dirty="0"/>
              <a:t>. Качество письменной речи 	</a:t>
            </a:r>
          </a:p>
          <a:p>
            <a:pPr marL="0" indent="0">
              <a:buNone/>
            </a:pPr>
            <a:r>
              <a:rPr lang="ru-RU" dirty="0"/>
              <a:t>5. Грамотность 	</a:t>
            </a:r>
          </a:p>
          <a:p>
            <a:pPr marL="0" indent="0">
              <a:buNone/>
            </a:pPr>
            <a:r>
              <a:rPr lang="ru-RU" u="sng" dirty="0"/>
              <a:t>Для получения оценки «зачет» необходимо иметь положительный результат по трем критериям (по критериям № 1 и № 2 – в обязательном порядке), а также «зачет» по одному из других критериев. </a:t>
            </a:r>
          </a:p>
        </p:txBody>
      </p:sp>
    </p:spTree>
    <p:extLst>
      <p:ext uri="{BB962C8B-B14F-4D97-AF65-F5344CB8AC3E}">
        <p14:creationId xmlns:p14="http://schemas.microsoft.com/office/powerpoint/2010/main" val="3727997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Самый первый критерий  -  это соответствие теме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В 2020/2021 учебном году объявлены следующие пять открытых тематических направлений итогового сочинения, а также комментарии к ним: </a:t>
            </a:r>
          </a:p>
          <a:p>
            <a:pPr marL="0" indent="0" algn="just">
              <a:buNone/>
            </a:pPr>
            <a:r>
              <a:rPr lang="ru-RU" dirty="0"/>
              <a:t>1. Забвению не подлежит; 2. Я и другие; 3. Время перемен; 4. Разговор с собой; 5. Между прошлым и будущим: портрет моего поколения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7892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Темы – разные, но тип речи </a:t>
            </a:r>
            <a:r>
              <a:rPr lang="ru-RU" dirty="0"/>
              <a:t>–</a:t>
            </a:r>
            <a:r>
              <a:rPr lang="ru-RU" dirty="0" smtClean="0"/>
              <a:t> один…</a:t>
            </a:r>
            <a:r>
              <a:rPr lang="ru-RU" dirty="0"/>
              <a:t>Что же </a:t>
            </a:r>
            <a:r>
              <a:rPr lang="ru-RU" dirty="0" smtClean="0"/>
              <a:t>это?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132857"/>
            <a:ext cx="8229600" cy="33123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9600" dirty="0" smtClean="0"/>
              <a:t>Рассуждение</a:t>
            </a: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3690310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рассуждение?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5400" dirty="0" smtClean="0"/>
              <a:t>Это текст , доказывающий </a:t>
            </a:r>
            <a:r>
              <a:rPr lang="ru-RU" sz="5400" dirty="0"/>
              <a:t>или </a:t>
            </a:r>
            <a:r>
              <a:rPr lang="ru-RU" sz="5400" dirty="0" smtClean="0"/>
              <a:t>обосновывающий   нечто, давая при этом ответ на вопрос: «Почему это так , а не и иначе?» 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703174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 что это означает?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Одни мысли обосновываются другими. Но этот процесс не может </a:t>
            </a:r>
            <a:r>
              <a:rPr lang="ru-RU" dirty="0"/>
              <a:t>и</a:t>
            </a:r>
            <a:r>
              <a:rPr lang="ru-RU" dirty="0" smtClean="0"/>
              <a:t>дти до бесконечности. Т.е. обоснование обоснования должно во что-то упираться. Это что-то -  некая фактичность. Т.е. некий факт, реалия, нечто конкретное. Образ, история, некая форма.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65569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1669</Words>
  <Application>Microsoft Office PowerPoint</Application>
  <PresentationFormat>Экран (4:3)</PresentationFormat>
  <Paragraphs>113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Подготовка к итоговому сочинению - 2020 Направление «Забвению не подлежит»</vt:lpstr>
      <vt:lpstr>С чего следует начинать…</vt:lpstr>
      <vt:lpstr>Конечно же, </vt:lpstr>
      <vt:lpstr>Требования к сочинению </vt:lpstr>
      <vt:lpstr>Критерии оценивания итогового сочинения </vt:lpstr>
      <vt:lpstr>Самый первый критерий  -  это соответствие теме</vt:lpstr>
      <vt:lpstr>Темы – разные, но тип речи – один…Что же это? </vt:lpstr>
      <vt:lpstr>Что такое рассуждение?</vt:lpstr>
      <vt:lpstr>А что это означает?</vt:lpstr>
      <vt:lpstr>«Содержательный» шестиуровневый алгоритм </vt:lpstr>
      <vt:lpstr>Рассмотрим теперь алгоритм рассуждения</vt:lpstr>
      <vt:lpstr>Ещё раз…</vt:lpstr>
      <vt:lpstr>«X» как «известное неизвестное»</vt:lpstr>
      <vt:lpstr>2. Соотношение «X» - «Y» как смысловой центр сочинения. </vt:lpstr>
      <vt:lpstr>Как?</vt:lpstr>
      <vt:lpstr>3. Обоснование: содержание </vt:lpstr>
      <vt:lpstr>… и структура </vt:lpstr>
      <vt:lpstr>Какие это могут быть элементы?</vt:lpstr>
      <vt:lpstr>Помним!</vt:lpstr>
      <vt:lpstr>Требования к заключению </vt:lpstr>
      <vt:lpstr>Теперь обратимся непосредственно к первому направлению «Забвению не подлежит»</vt:lpstr>
      <vt:lpstr>Прежде всего, это люди…</vt:lpstr>
      <vt:lpstr>Положительные герои</vt:lpstr>
      <vt:lpstr> Отрицательные </vt:lpstr>
      <vt:lpstr>Амбивалентные</vt:lpstr>
      <vt:lpstr>а также </vt:lpstr>
      <vt:lpstr>Удачи!</vt:lpstr>
    </vt:vector>
  </TitlesOfParts>
  <Company>Дом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итоговому сочинению - 2020 Направление «Забвению не подлежит»</dc:title>
  <dc:creator>Сергей</dc:creator>
  <cp:lastModifiedBy>Сергей</cp:lastModifiedBy>
  <cp:revision>24</cp:revision>
  <dcterms:created xsi:type="dcterms:W3CDTF">2020-10-05T16:30:52Z</dcterms:created>
  <dcterms:modified xsi:type="dcterms:W3CDTF">2020-10-13T21:00:55Z</dcterms:modified>
</cp:coreProperties>
</file>