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817112" y="1730403"/>
            <a:ext cx="5648623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212277" y="2470925"/>
            <a:ext cx="6511131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46783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46783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19399" y="1726737"/>
            <a:ext cx="5650992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216152" y="2468304"/>
            <a:ext cx="6510528" cy="329184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016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9150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0016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0016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19.02.2024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19.02.2024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19.02.2024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Triangle 17"/>
          <p:cNvSpPr/>
          <p:nvPr/>
        </p:nvSpPr>
        <p:spPr>
          <a:xfrm rot="5400000">
            <a:off x="433389" y="-433387"/>
            <a:ext cx="6858000" cy="7724778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784930" y="1576103"/>
            <a:ext cx="521208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9552" y="2618912"/>
            <a:ext cx="380777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297954" y="2253385"/>
            <a:ext cx="5794760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028825" y="0"/>
            <a:ext cx="7115175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0" y="5048250"/>
            <a:ext cx="3571875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671197" y="1717501"/>
            <a:ext cx="54864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143479" y="2180529"/>
            <a:ext cx="6096545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2382" y="5050633"/>
            <a:ext cx="3574257" cy="1807368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5051292"/>
            <a:ext cx="9146380" cy="1806709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100628"/>
            <a:ext cx="7520940" cy="357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01168" y="5870448"/>
            <a:ext cx="2176272" cy="201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19.02.2024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7514" y="6285122"/>
            <a:ext cx="47244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1038" y="6170822"/>
            <a:ext cx="502920" cy="50292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764705"/>
            <a:ext cx="7704856" cy="1080119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 smtClean="0">
                <a:solidFill>
                  <a:srgbClr val="7030A0"/>
                </a:solidFill>
              </a:rPr>
              <a:t>Родительская гостиная</a:t>
            </a:r>
            <a:endParaRPr lang="ru-RU" sz="4000" b="1" dirty="0">
              <a:solidFill>
                <a:srgbClr val="7030A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9552" y="2348880"/>
            <a:ext cx="8280920" cy="4032448"/>
          </a:xfrm>
        </p:spPr>
        <p:txBody>
          <a:bodyPr>
            <a:norm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800" dirty="0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«Нравственно-патриотическое </a:t>
            </a:r>
            <a:r>
              <a:rPr lang="ru-RU" sz="28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воспитание дошкольников через приобщение к семейным ценностям</a:t>
            </a:r>
            <a:r>
              <a:rPr lang="ru-RU" sz="2800" dirty="0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».</a:t>
            </a:r>
          </a:p>
          <a:p>
            <a:pPr algn="r">
              <a:lnSpc>
                <a:spcPct val="107000"/>
              </a:lnSpc>
              <a:spcAft>
                <a:spcPts val="0"/>
              </a:spcAft>
            </a:pPr>
            <a:endParaRPr lang="ru-RU" sz="1600" dirty="0" smtClean="0">
              <a:latin typeface="Times New Roman"/>
              <a:ea typeface="Calibri"/>
              <a:cs typeface="Times New Roman"/>
            </a:endParaRPr>
          </a:p>
          <a:p>
            <a:pPr algn="r">
              <a:lnSpc>
                <a:spcPct val="107000"/>
              </a:lnSpc>
              <a:spcAft>
                <a:spcPts val="0"/>
              </a:spcAft>
            </a:pPr>
            <a:endParaRPr lang="ru-RU" sz="1600" dirty="0" smtClean="0">
              <a:latin typeface="Times New Roman"/>
              <a:ea typeface="Calibri"/>
              <a:cs typeface="Times New Roman"/>
            </a:endParaRPr>
          </a:p>
          <a:p>
            <a:pPr algn="r">
              <a:lnSpc>
                <a:spcPct val="107000"/>
              </a:lnSpc>
              <a:spcAft>
                <a:spcPts val="0"/>
              </a:spcAft>
            </a:pPr>
            <a:endParaRPr lang="ru-RU" sz="1600" dirty="0">
              <a:latin typeface="Times New Roman"/>
              <a:ea typeface="Calibri"/>
              <a:cs typeface="Times New Roman"/>
            </a:endParaRPr>
          </a:p>
          <a:p>
            <a:pPr algn="r">
              <a:lnSpc>
                <a:spcPct val="107000"/>
              </a:lnSpc>
              <a:spcAft>
                <a:spcPts val="0"/>
              </a:spcAft>
            </a:pPr>
            <a:r>
              <a:rPr lang="ru-RU" sz="1600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Заместитель заведующей по ВМР</a:t>
            </a:r>
          </a:p>
          <a:p>
            <a:pPr algn="r">
              <a:lnSpc>
                <a:spcPct val="107000"/>
              </a:lnSpc>
              <a:spcAft>
                <a:spcPts val="0"/>
              </a:spcAft>
            </a:pPr>
            <a:r>
              <a:rPr lang="ru-RU" sz="1600" dirty="0" smtClean="0">
                <a:latin typeface="Times New Roman"/>
                <a:ea typeface="Calibri"/>
                <a:cs typeface="Times New Roman"/>
              </a:rPr>
              <a:t>Дубина Виктория Александровна</a:t>
            </a:r>
            <a:endParaRPr lang="ru-RU" sz="1600" dirty="0">
              <a:latin typeface="Calibri"/>
              <a:ea typeface="Calibri"/>
              <a:cs typeface="Times New Roman"/>
            </a:endParaRPr>
          </a:p>
          <a:p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221088"/>
            <a:ext cx="2845881" cy="2580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185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rgbClr val="7030A0"/>
                </a:solidFill>
                <a:latin typeface="Times New Roman"/>
                <a:ea typeface="Calibri"/>
              </a:rPr>
              <a:t>Мультимедийная викторина для  родителей  ''Я и моя семья'' </a:t>
            </a:r>
            <a:endParaRPr lang="ru-RU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Мультимедийная викторина для  родителей  ''Я и моя семья''.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9552" y="1100138"/>
            <a:ext cx="8064895" cy="4993158"/>
          </a:xfrm>
        </p:spPr>
      </p:pic>
    </p:spTree>
    <p:extLst>
      <p:ext uri="{BB962C8B-B14F-4D97-AF65-F5344CB8AC3E}">
        <p14:creationId xmlns:p14="http://schemas.microsoft.com/office/powerpoint/2010/main" val="701543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2960" y="260648"/>
            <a:ext cx="7925504" cy="653752"/>
          </a:xfrm>
        </p:spPr>
        <p:txBody>
          <a:bodyPr/>
          <a:lstStyle/>
          <a:p>
            <a:r>
              <a:rPr lang="ru-RU" b="1" dirty="0" smtClean="0">
                <a:solidFill>
                  <a:srgbClr val="7030A0"/>
                </a:solidFill>
                <a:latin typeface="TimesNewRomanPSMT"/>
                <a:ea typeface="Times New Roman"/>
                <a:cs typeface="Times New Roman"/>
              </a:rPr>
              <a:t/>
            </a:r>
            <a:br>
              <a:rPr lang="ru-RU" b="1" dirty="0" smtClean="0">
                <a:solidFill>
                  <a:srgbClr val="7030A0"/>
                </a:solidFill>
                <a:latin typeface="TimesNewRomanPSMT"/>
                <a:ea typeface="Times New Roman"/>
                <a:cs typeface="Times New Roman"/>
              </a:rPr>
            </a:br>
            <a:r>
              <a:rPr lang="ru-RU" b="1" dirty="0" smtClean="0">
                <a:solidFill>
                  <a:srgbClr val="7030A0"/>
                </a:solidFill>
                <a:latin typeface="TimesNewRomanPSMT"/>
                <a:ea typeface="Times New Roman"/>
                <a:cs typeface="Times New Roman"/>
              </a:rPr>
              <a:t>Игра </a:t>
            </a:r>
            <a:r>
              <a:rPr lang="ru-RU" b="1" dirty="0">
                <a:solidFill>
                  <a:srgbClr val="7030A0"/>
                </a:solidFill>
                <a:latin typeface="TimesNewRomanPSMT"/>
                <a:ea typeface="Times New Roman"/>
                <a:cs typeface="Times New Roman"/>
              </a:rPr>
              <a:t>«</a:t>
            </a:r>
            <a:r>
              <a:rPr lang="ru-RU" b="1" dirty="0" smtClean="0">
                <a:solidFill>
                  <a:srgbClr val="7030A0"/>
                </a:solidFill>
                <a:latin typeface="TimesNewRomanPSMT"/>
                <a:ea typeface="Times New Roman"/>
                <a:cs typeface="Times New Roman"/>
              </a:rPr>
              <a:t>Литературные родственники</a:t>
            </a:r>
            <a:r>
              <a:rPr lang="ru-RU" b="1" dirty="0">
                <a:solidFill>
                  <a:srgbClr val="7030A0"/>
                </a:solidFill>
                <a:latin typeface="TimesNewRomanPSMT"/>
                <a:ea typeface="Times New Roman"/>
                <a:cs typeface="Times New Roman"/>
              </a:rPr>
              <a:t>»</a:t>
            </a:r>
            <a:br>
              <a:rPr lang="ru-RU" b="1" dirty="0">
                <a:solidFill>
                  <a:srgbClr val="7030A0"/>
                </a:solidFill>
                <a:latin typeface="TimesNewRomanPSMT"/>
                <a:ea typeface="Times New Roman"/>
                <a:cs typeface="Times New Roman"/>
              </a:rPr>
            </a:br>
            <a:endParaRPr lang="ru-RU" dirty="0">
              <a:solidFill>
                <a:srgbClr val="7030A0"/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80873113"/>
              </p:ext>
            </p:extLst>
          </p:nvPr>
        </p:nvGraphicFramePr>
        <p:xfrm>
          <a:off x="683568" y="1172496"/>
          <a:ext cx="7704855" cy="5247640"/>
        </p:xfrm>
        <a:graphic>
          <a:graphicData uri="http://schemas.openxmlformats.org/drawingml/2006/table">
            <a:tbl>
              <a:tblPr firstRow="1" firstCol="1" bandRow="1"/>
              <a:tblGrid>
                <a:gridCol w="7704855"/>
              </a:tblGrid>
              <a:tr h="50648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>
                          <a:solidFill>
                            <a:srgbClr val="000000"/>
                          </a:solidFill>
                          <a:effectLst/>
                          <a:latin typeface="TimesNewRomanPSMT"/>
                          <a:ea typeface="Times New Roman"/>
                          <a:cs typeface="Times New Roman"/>
                        </a:rPr>
                        <a:t>"…..", М. Горький </a:t>
                      </a:r>
                      <a:endParaRPr lang="ru-RU" sz="3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648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>
                          <a:solidFill>
                            <a:srgbClr val="000000"/>
                          </a:solidFill>
                          <a:effectLst/>
                          <a:latin typeface="TimesNewRomanPSMT"/>
                          <a:ea typeface="Times New Roman"/>
                          <a:cs typeface="Times New Roman"/>
                        </a:rPr>
                        <a:t>"….. – разбойники", А.С. Пушкин </a:t>
                      </a:r>
                      <a:endParaRPr lang="ru-RU" sz="3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648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>
                          <a:solidFill>
                            <a:srgbClr val="000000"/>
                          </a:solidFill>
                          <a:effectLst/>
                          <a:latin typeface="TimesNewRomanPSMT"/>
                          <a:ea typeface="Times New Roman"/>
                          <a:cs typeface="Times New Roman"/>
                        </a:rPr>
                        <a:t>"….. Карамазовы", Ф.М. Достоевский </a:t>
                      </a:r>
                      <a:endParaRPr lang="ru-RU" sz="3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648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>
                          <a:solidFill>
                            <a:srgbClr val="000000"/>
                          </a:solidFill>
                          <a:effectLst/>
                          <a:latin typeface="TimesNewRomanPSMT"/>
                          <a:ea typeface="Times New Roman"/>
                          <a:cs typeface="Times New Roman"/>
                        </a:rPr>
                        <a:t>"Три …..", </a:t>
                      </a:r>
                      <a:r>
                        <a:rPr lang="ru-RU" sz="3200" dirty="0" err="1">
                          <a:solidFill>
                            <a:srgbClr val="000000"/>
                          </a:solidFill>
                          <a:effectLst/>
                          <a:latin typeface="TimesNewRomanPSMT"/>
                          <a:ea typeface="Times New Roman"/>
                          <a:cs typeface="Times New Roman"/>
                        </a:rPr>
                        <a:t>А.П.Чехов</a:t>
                      </a:r>
                      <a:r>
                        <a:rPr lang="ru-RU" sz="3200" dirty="0">
                          <a:solidFill>
                            <a:srgbClr val="000000"/>
                          </a:solidFill>
                          <a:effectLst/>
                          <a:latin typeface="TimesNewRomanPSMT"/>
                          <a:ea typeface="Times New Roman"/>
                          <a:cs typeface="Times New Roman"/>
                        </a:rPr>
                        <a:t> </a:t>
                      </a:r>
                      <a:endParaRPr lang="ru-RU" sz="3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648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>
                          <a:solidFill>
                            <a:srgbClr val="000000"/>
                          </a:solidFill>
                          <a:effectLst/>
                          <a:latin typeface="TimesNewRomanPSMT"/>
                          <a:ea typeface="Times New Roman"/>
                          <a:cs typeface="Times New Roman"/>
                        </a:rPr>
                        <a:t>"….. Ваня", А.П. Чехов </a:t>
                      </a:r>
                      <a:endParaRPr lang="ru-RU" sz="3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648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>
                          <a:solidFill>
                            <a:srgbClr val="000000"/>
                          </a:solidFill>
                          <a:effectLst/>
                          <a:latin typeface="TimesNewRomanPSMT"/>
                          <a:ea typeface="Times New Roman"/>
                          <a:cs typeface="Times New Roman"/>
                        </a:rPr>
                        <a:t>"….. </a:t>
                      </a:r>
                      <a:r>
                        <a:rPr lang="ru-RU" sz="3200" dirty="0" err="1">
                          <a:solidFill>
                            <a:srgbClr val="000000"/>
                          </a:solidFill>
                          <a:effectLst/>
                          <a:latin typeface="TimesNewRomanPSMT"/>
                          <a:ea typeface="Times New Roman"/>
                          <a:cs typeface="Times New Roman"/>
                        </a:rPr>
                        <a:t>Мазай</a:t>
                      </a:r>
                      <a:r>
                        <a:rPr lang="ru-RU" sz="3200" dirty="0">
                          <a:solidFill>
                            <a:srgbClr val="000000"/>
                          </a:solidFill>
                          <a:effectLst/>
                          <a:latin typeface="TimesNewRomanPSMT"/>
                          <a:ea typeface="Times New Roman"/>
                          <a:cs typeface="Times New Roman"/>
                        </a:rPr>
                        <a:t> и зайцы", </a:t>
                      </a:r>
                      <a:r>
                        <a:rPr lang="ru-RU" sz="3200" dirty="0" err="1">
                          <a:solidFill>
                            <a:srgbClr val="000000"/>
                          </a:solidFill>
                          <a:effectLst/>
                          <a:latin typeface="TimesNewRomanPSMT"/>
                          <a:ea typeface="Times New Roman"/>
                          <a:cs typeface="Times New Roman"/>
                        </a:rPr>
                        <a:t>Н.А.Некрасов</a:t>
                      </a:r>
                      <a:r>
                        <a:rPr lang="ru-RU" sz="3200" dirty="0">
                          <a:solidFill>
                            <a:srgbClr val="000000"/>
                          </a:solidFill>
                          <a:effectLst/>
                          <a:latin typeface="TimesNewRomanPSMT"/>
                          <a:ea typeface="Times New Roman"/>
                          <a:cs typeface="Times New Roman"/>
                        </a:rPr>
                        <a:t> </a:t>
                      </a:r>
                      <a:endParaRPr lang="ru-RU" sz="3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648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>
                          <a:solidFill>
                            <a:srgbClr val="000000"/>
                          </a:solidFill>
                          <a:effectLst/>
                          <a:latin typeface="TimesNewRomanPSMT"/>
                          <a:ea typeface="Times New Roman"/>
                          <a:cs typeface="Times New Roman"/>
                        </a:rPr>
                        <a:t>"Капитанская …..", А.С. Пушкин </a:t>
                      </a:r>
                      <a:endParaRPr lang="ru-RU" sz="3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648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>
                          <a:solidFill>
                            <a:srgbClr val="000000"/>
                          </a:solidFill>
                          <a:effectLst/>
                          <a:latin typeface="TimesNewRomanPSMT"/>
                          <a:ea typeface="Times New Roman"/>
                          <a:cs typeface="Times New Roman"/>
                        </a:rPr>
                        <a:t>"….. полка", В.П. Катаев </a:t>
                      </a:r>
                      <a:endParaRPr lang="ru-RU" sz="3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648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>
                          <a:solidFill>
                            <a:srgbClr val="000000"/>
                          </a:solidFill>
                          <a:effectLst/>
                          <a:latin typeface="TimesNewRomanPSMT"/>
                          <a:ea typeface="Times New Roman"/>
                          <a:cs typeface="Times New Roman"/>
                        </a:rPr>
                        <a:t>"….. капитана Гранта", Ж. Верн </a:t>
                      </a:r>
                      <a:endParaRPr lang="ru-RU" sz="3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648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>
                          <a:solidFill>
                            <a:srgbClr val="000000"/>
                          </a:solidFill>
                          <a:effectLst/>
                          <a:latin typeface="TimesNewRomanPSMT"/>
                          <a:ea typeface="Times New Roman"/>
                          <a:cs typeface="Times New Roman"/>
                        </a:rPr>
                        <a:t>"….. Федор, пес и кот", Э. Успенский </a:t>
                      </a:r>
                      <a:endParaRPr lang="ru-RU" sz="3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156417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КУБИК БЛУМА</a:t>
            </a:r>
            <a:endParaRPr lang="ru-RU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1100138"/>
            <a:ext cx="5328591" cy="5453128"/>
          </a:xfrm>
        </p:spPr>
      </p:pic>
    </p:spTree>
    <p:extLst>
      <p:ext uri="{BB962C8B-B14F-4D97-AF65-F5344CB8AC3E}">
        <p14:creationId xmlns:p14="http://schemas.microsoft.com/office/powerpoint/2010/main" val="1316504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365760"/>
            <a:ext cx="8640960" cy="548640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7030A0"/>
                </a:solidFill>
                <a:latin typeface="Times New Roman"/>
                <a:ea typeface="Calibri"/>
              </a:rPr>
              <a:t>Упражнение </a:t>
            </a:r>
            <a:r>
              <a:rPr lang="ru-RU" b="1" dirty="0" smtClean="0">
                <a:solidFill>
                  <a:srgbClr val="7030A0"/>
                </a:solidFill>
                <a:latin typeface="Times New Roman"/>
                <a:ea typeface="Calibri"/>
              </a:rPr>
              <a:t/>
            </a:r>
            <a:br>
              <a:rPr lang="ru-RU" b="1" dirty="0" smtClean="0">
                <a:solidFill>
                  <a:srgbClr val="7030A0"/>
                </a:solidFill>
                <a:latin typeface="Times New Roman"/>
                <a:ea typeface="Calibri"/>
              </a:rPr>
            </a:br>
            <a:r>
              <a:rPr lang="ru-RU" b="1" dirty="0" smtClean="0">
                <a:solidFill>
                  <a:srgbClr val="7030A0"/>
                </a:solidFill>
                <a:latin typeface="Times New Roman"/>
                <a:ea typeface="Calibri"/>
              </a:rPr>
              <a:t>«</a:t>
            </a:r>
            <a:r>
              <a:rPr lang="ru-RU" b="1" dirty="0">
                <a:solidFill>
                  <a:srgbClr val="7030A0"/>
                </a:solidFill>
                <a:latin typeface="Times New Roman"/>
                <a:ea typeface="Calibri"/>
              </a:rPr>
              <a:t>В </a:t>
            </a:r>
            <a:r>
              <a:rPr lang="ru-RU" b="1" dirty="0" smtClean="0">
                <a:solidFill>
                  <a:srgbClr val="7030A0"/>
                </a:solidFill>
                <a:latin typeface="Times New Roman"/>
                <a:ea typeface="Calibri"/>
              </a:rPr>
              <a:t>лучах родительского </a:t>
            </a:r>
            <a:r>
              <a:rPr lang="ru-RU" b="1" dirty="0">
                <a:solidFill>
                  <a:srgbClr val="7030A0"/>
                </a:solidFill>
                <a:latin typeface="Times New Roman"/>
                <a:ea typeface="Calibri"/>
              </a:rPr>
              <a:t>солнца»</a:t>
            </a:r>
            <a:br>
              <a:rPr lang="ru-RU" b="1" dirty="0">
                <a:solidFill>
                  <a:srgbClr val="7030A0"/>
                </a:solidFill>
                <a:latin typeface="Times New Roman"/>
                <a:ea typeface="Calibri"/>
              </a:rPr>
            </a:br>
            <a:endParaRPr lang="ru-RU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980728"/>
            <a:ext cx="5383744" cy="537813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1098245"/>
            <a:ext cx="6050162" cy="5759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071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5589240"/>
            <a:ext cx="7520940" cy="548640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C00000"/>
                </a:solidFill>
              </a:rPr>
              <a:t>СПАСИБО ЗА УЧАСТИЕ!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/>
                <a:ea typeface="Calibri"/>
                <a:cs typeface="Times New Roman"/>
              </a:rPr>
              <a:t> </a:t>
            </a:r>
            <a:endParaRPr lang="ru-RU" sz="1200" dirty="0">
              <a:latin typeface="Calibri"/>
              <a:ea typeface="Calibri"/>
              <a:cs typeface="Times New Roman"/>
            </a:endParaRPr>
          </a:p>
          <a:p>
            <a:pPr algn="ctr"/>
            <a:r>
              <a:rPr lang="ru-RU" sz="2800" dirty="0">
                <a:solidFill>
                  <a:srgbClr val="7030A0"/>
                </a:solidFill>
                <a:latin typeface="Sitka Display" panose="02000505000000020004" pitchFamily="2" charset="0"/>
                <a:ea typeface="Calibri"/>
                <a:cs typeface="Times New Roman"/>
              </a:rPr>
              <a:t>Семья – источник радости и счастья,</a:t>
            </a:r>
            <a:br>
              <a:rPr lang="ru-RU" sz="2800" dirty="0">
                <a:solidFill>
                  <a:srgbClr val="7030A0"/>
                </a:solidFill>
                <a:latin typeface="Sitka Display" panose="02000505000000020004" pitchFamily="2" charset="0"/>
                <a:ea typeface="Calibri"/>
                <a:cs typeface="Times New Roman"/>
              </a:rPr>
            </a:br>
            <a:r>
              <a:rPr lang="ru-RU" sz="2800" dirty="0">
                <a:solidFill>
                  <a:srgbClr val="7030A0"/>
                </a:solidFill>
                <a:latin typeface="Sitka Display" panose="02000505000000020004" pitchFamily="2" charset="0"/>
                <a:ea typeface="Calibri"/>
                <a:cs typeface="Times New Roman"/>
              </a:rPr>
              <a:t>Любви неиссякаемый родник.</a:t>
            </a:r>
            <a:br>
              <a:rPr lang="ru-RU" sz="2800" dirty="0">
                <a:solidFill>
                  <a:srgbClr val="7030A0"/>
                </a:solidFill>
                <a:latin typeface="Sitka Display" panose="02000505000000020004" pitchFamily="2" charset="0"/>
                <a:ea typeface="Calibri"/>
                <a:cs typeface="Times New Roman"/>
              </a:rPr>
            </a:br>
            <a:r>
              <a:rPr lang="ru-RU" sz="2800" dirty="0">
                <a:solidFill>
                  <a:srgbClr val="7030A0"/>
                </a:solidFill>
                <a:latin typeface="Sitka Display" panose="02000505000000020004" pitchFamily="2" charset="0"/>
                <a:ea typeface="Calibri"/>
                <a:cs typeface="Times New Roman"/>
              </a:rPr>
              <a:t>И в ясную погоду, и в ненастье</a:t>
            </a:r>
            <a:br>
              <a:rPr lang="ru-RU" sz="2800" dirty="0">
                <a:solidFill>
                  <a:srgbClr val="7030A0"/>
                </a:solidFill>
                <a:latin typeface="Sitka Display" panose="02000505000000020004" pitchFamily="2" charset="0"/>
                <a:ea typeface="Calibri"/>
                <a:cs typeface="Times New Roman"/>
              </a:rPr>
            </a:br>
            <a:r>
              <a:rPr lang="ru-RU" sz="2800" dirty="0">
                <a:solidFill>
                  <a:srgbClr val="7030A0"/>
                </a:solidFill>
                <a:latin typeface="Sitka Display" panose="02000505000000020004" pitchFamily="2" charset="0"/>
                <a:ea typeface="Calibri"/>
                <a:cs typeface="Times New Roman"/>
              </a:rPr>
              <a:t>Хранит семья и ценит жизни миг.</a:t>
            </a:r>
            <a:br>
              <a:rPr lang="ru-RU" sz="2800" dirty="0">
                <a:solidFill>
                  <a:srgbClr val="7030A0"/>
                </a:solidFill>
                <a:latin typeface="Sitka Display" panose="02000505000000020004" pitchFamily="2" charset="0"/>
                <a:ea typeface="Calibri"/>
                <a:cs typeface="Times New Roman"/>
              </a:rPr>
            </a:br>
            <a:r>
              <a:rPr lang="ru-RU" sz="2800" dirty="0">
                <a:solidFill>
                  <a:srgbClr val="7030A0"/>
                </a:solidFill>
                <a:latin typeface="Sitka Display" panose="02000505000000020004" pitchFamily="2" charset="0"/>
                <a:ea typeface="Calibri"/>
                <a:cs typeface="Times New Roman"/>
              </a:rPr>
              <a:t>Семья – оплот и сила государства,</a:t>
            </a:r>
            <a:br>
              <a:rPr lang="ru-RU" sz="2800" dirty="0">
                <a:solidFill>
                  <a:srgbClr val="7030A0"/>
                </a:solidFill>
                <a:latin typeface="Sitka Display" panose="02000505000000020004" pitchFamily="2" charset="0"/>
                <a:ea typeface="Calibri"/>
                <a:cs typeface="Times New Roman"/>
              </a:rPr>
            </a:br>
            <a:r>
              <a:rPr lang="ru-RU" sz="2800" dirty="0">
                <a:solidFill>
                  <a:srgbClr val="7030A0"/>
                </a:solidFill>
                <a:latin typeface="Sitka Display" panose="02000505000000020004" pitchFamily="2" charset="0"/>
                <a:ea typeface="Calibri"/>
                <a:cs typeface="Times New Roman"/>
              </a:rPr>
              <a:t>Хранящая традиции веков.</a:t>
            </a:r>
            <a:br>
              <a:rPr lang="ru-RU" sz="2800" dirty="0">
                <a:solidFill>
                  <a:srgbClr val="7030A0"/>
                </a:solidFill>
                <a:latin typeface="Sitka Display" panose="02000505000000020004" pitchFamily="2" charset="0"/>
                <a:ea typeface="Calibri"/>
                <a:cs typeface="Times New Roman"/>
              </a:rPr>
            </a:br>
            <a:r>
              <a:rPr lang="ru-RU" sz="2800" dirty="0">
                <a:solidFill>
                  <a:srgbClr val="7030A0"/>
                </a:solidFill>
                <a:latin typeface="Sitka Display" panose="02000505000000020004" pitchFamily="2" charset="0"/>
                <a:ea typeface="Calibri"/>
                <a:cs typeface="Times New Roman"/>
              </a:rPr>
              <a:t>В семье ребенок – главное богатство,</a:t>
            </a:r>
            <a:br>
              <a:rPr lang="ru-RU" sz="2800" dirty="0">
                <a:solidFill>
                  <a:srgbClr val="7030A0"/>
                </a:solidFill>
                <a:latin typeface="Sitka Display" panose="02000505000000020004" pitchFamily="2" charset="0"/>
                <a:ea typeface="Calibri"/>
                <a:cs typeface="Times New Roman"/>
              </a:rPr>
            </a:br>
            <a:r>
              <a:rPr lang="ru-RU" sz="2800" dirty="0">
                <a:solidFill>
                  <a:srgbClr val="7030A0"/>
                </a:solidFill>
                <a:latin typeface="Sitka Display" panose="02000505000000020004" pitchFamily="2" charset="0"/>
                <a:ea typeface="Calibri"/>
                <a:cs typeface="Times New Roman"/>
              </a:rPr>
              <a:t>Луч света, как маяк для моряков.</a:t>
            </a:r>
            <a:endParaRPr lang="ru-RU" sz="2800" dirty="0">
              <a:solidFill>
                <a:srgbClr val="7030A0"/>
              </a:solidFill>
              <a:latin typeface="Sitka Display" panose="02000505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87942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Пословицы:</a:t>
            </a:r>
            <a:endParaRPr lang="ru-RU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100628"/>
            <a:ext cx="8424936" cy="4848652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40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1.Родительское </a:t>
            </a:r>
            <a:r>
              <a:rPr lang="ru-RU" sz="4000" dirty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слово мимо не </a:t>
            </a:r>
            <a:r>
              <a:rPr lang="ru-RU" sz="40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молвится. 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ru-RU" sz="4000" dirty="0" smtClean="0">
              <a:solidFill>
                <a:srgbClr val="00000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40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2</a:t>
            </a:r>
            <a:r>
              <a:rPr lang="ru-RU" sz="4000" dirty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. Добрый человек добру и </a:t>
            </a:r>
            <a:r>
              <a:rPr lang="ru-RU" sz="40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учит. 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ru-RU" sz="4000" dirty="0" smtClean="0">
              <a:solidFill>
                <a:srgbClr val="00000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40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3</a:t>
            </a:r>
            <a:r>
              <a:rPr lang="ru-RU" sz="4000" dirty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. Родной край – сердцу </a:t>
            </a:r>
            <a:r>
              <a:rPr lang="ru-RU" sz="40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рай.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ru-RU" sz="2800" dirty="0">
              <a:solidFill>
                <a:srgbClr val="00000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Смысл заложенный в пословицах относится к: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семейному, нравственному или патриотическому воспитанию?</a:t>
            </a:r>
          </a:p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8273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2960" y="116632"/>
            <a:ext cx="7520940" cy="936104"/>
          </a:xfrm>
        </p:spPr>
        <p:txBody>
          <a:bodyPr/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  <a:latin typeface="Times New Roman"/>
                <a:ea typeface="Calibri"/>
              </a:rPr>
              <a:t/>
            </a:r>
            <a:br>
              <a:rPr lang="ru-RU" sz="4000" b="1" dirty="0" smtClean="0">
                <a:solidFill>
                  <a:srgbClr val="FF0000"/>
                </a:solidFill>
                <a:latin typeface="Times New Roman"/>
                <a:ea typeface="Calibri"/>
              </a:rPr>
            </a:br>
            <a:r>
              <a:rPr lang="ru-RU" sz="4000" b="1" dirty="0" smtClean="0">
                <a:solidFill>
                  <a:srgbClr val="FF0000"/>
                </a:solidFill>
                <a:latin typeface="Times New Roman"/>
                <a:ea typeface="Calibri"/>
              </a:rPr>
              <a:t>Игра </a:t>
            </a:r>
            <a:r>
              <a:rPr lang="ru-RU" sz="4000" b="1" dirty="0">
                <a:solidFill>
                  <a:srgbClr val="FF0000"/>
                </a:solidFill>
                <a:latin typeface="Times New Roman"/>
                <a:ea typeface="Calibri"/>
              </a:rPr>
              <a:t/>
            </a:r>
            <a:br>
              <a:rPr lang="ru-RU" sz="4000" b="1" dirty="0">
                <a:solidFill>
                  <a:srgbClr val="FF0000"/>
                </a:solidFill>
                <a:latin typeface="Times New Roman"/>
                <a:ea typeface="Calibri"/>
              </a:rPr>
            </a:br>
            <a:endParaRPr lang="ru-RU" sz="40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178" y="1100138"/>
            <a:ext cx="7710261" cy="4849142"/>
          </a:xfrm>
        </p:spPr>
      </p:pic>
    </p:spTree>
    <p:extLst>
      <p:ext uri="{BB962C8B-B14F-4D97-AF65-F5344CB8AC3E}">
        <p14:creationId xmlns:p14="http://schemas.microsoft.com/office/powerpoint/2010/main" val="40148943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Семейные математические задачки</a:t>
            </a:r>
            <a:endParaRPr lang="ru-RU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solidFill>
                  <a:srgbClr val="0070C0"/>
                </a:solidFill>
                <a:latin typeface="TimesNewRomanPSMT"/>
                <a:ea typeface="Calibri"/>
                <a:cs typeface="Times New Roman"/>
              </a:rPr>
              <a:t>Задача 1: посчитайте вместе с ребенком сколько в вашей семье людей.</a:t>
            </a:r>
            <a:br>
              <a:rPr lang="ru-RU" dirty="0">
                <a:solidFill>
                  <a:srgbClr val="0070C0"/>
                </a:solidFill>
                <a:latin typeface="TimesNewRomanPSMT"/>
                <a:ea typeface="Calibri"/>
                <a:cs typeface="Times New Roman"/>
              </a:rPr>
            </a:br>
            <a:r>
              <a:rPr lang="ru-RU" b="0" dirty="0">
                <a:solidFill>
                  <a:srgbClr val="000000"/>
                </a:solidFill>
                <a:latin typeface="TimesNewRomanPSMT"/>
                <a:ea typeface="Calibri"/>
                <a:cs typeface="Times New Roman"/>
              </a:rPr>
              <a:t>(Самая большая семья оказалась у</a:t>
            </a:r>
            <a:r>
              <a:rPr lang="ru-RU" b="0" dirty="0" smtClean="0">
                <a:solidFill>
                  <a:srgbClr val="000000"/>
                </a:solidFill>
                <a:latin typeface="TimesNewRomanPSMT"/>
                <a:ea typeface="Calibri"/>
                <a:cs typeface="Times New Roman"/>
              </a:rPr>
              <a:t>)</a:t>
            </a:r>
            <a:endParaRPr lang="ru-RU" dirty="0" smtClean="0">
              <a:solidFill>
                <a:srgbClr val="000000"/>
              </a:solidFill>
              <a:latin typeface="TimesNewRomanPSMT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solidFill>
                  <a:srgbClr val="0070C0"/>
                </a:solidFill>
                <a:latin typeface="TimesNewRomanPSMT"/>
                <a:ea typeface="Calibri"/>
                <a:cs typeface="Times New Roman"/>
              </a:rPr>
              <a:t>Задача </a:t>
            </a:r>
            <a:r>
              <a:rPr lang="ru-RU" dirty="0">
                <a:solidFill>
                  <a:srgbClr val="0070C0"/>
                </a:solidFill>
                <a:latin typeface="TimesNewRomanPSMT"/>
                <a:ea typeface="Calibri"/>
                <a:cs typeface="Times New Roman"/>
              </a:rPr>
              <a:t>2: вспомните возраст всех членов семье и назовите возраст</a:t>
            </a:r>
            <a:br>
              <a:rPr lang="ru-RU" dirty="0">
                <a:solidFill>
                  <a:srgbClr val="0070C0"/>
                </a:solidFill>
                <a:latin typeface="TimesNewRomanPSMT"/>
                <a:ea typeface="Calibri"/>
                <a:cs typeface="Times New Roman"/>
              </a:rPr>
            </a:br>
            <a:r>
              <a:rPr lang="ru-RU" dirty="0">
                <a:solidFill>
                  <a:srgbClr val="0070C0"/>
                </a:solidFill>
                <a:latin typeface="TimesNewRomanPSMT"/>
                <a:ea typeface="Calibri"/>
                <a:cs typeface="Times New Roman"/>
              </a:rPr>
              <a:t>самого старшего из них</a:t>
            </a:r>
            <a:br>
              <a:rPr lang="ru-RU" dirty="0">
                <a:solidFill>
                  <a:srgbClr val="0070C0"/>
                </a:solidFill>
                <a:latin typeface="TimesNewRomanPSMT"/>
                <a:ea typeface="Calibri"/>
                <a:cs typeface="Times New Roman"/>
              </a:rPr>
            </a:br>
            <a:r>
              <a:rPr lang="ru-RU" b="0" dirty="0" smtClean="0">
                <a:solidFill>
                  <a:srgbClr val="000000"/>
                </a:solidFill>
                <a:latin typeface="TimesNewRomanPSMT"/>
                <a:ea typeface="Calibri"/>
                <a:cs typeface="Times New Roman"/>
              </a:rPr>
              <a:t>(</a:t>
            </a:r>
            <a:r>
              <a:rPr lang="ru-RU" b="0" dirty="0">
                <a:solidFill>
                  <a:srgbClr val="000000"/>
                </a:solidFill>
                <a:latin typeface="TimesNewRomanPSMT"/>
                <a:ea typeface="Calibri"/>
                <a:cs typeface="Times New Roman"/>
              </a:rPr>
              <a:t>Самый старейший член семьи у семьи</a:t>
            </a:r>
            <a:r>
              <a:rPr lang="ru-RU" b="0" dirty="0" smtClean="0">
                <a:solidFill>
                  <a:srgbClr val="000000"/>
                </a:solidFill>
                <a:latin typeface="TimesNewRomanPSMT"/>
                <a:ea typeface="Calibri"/>
                <a:cs typeface="Times New Roman"/>
              </a:rPr>
              <a:t>….)</a:t>
            </a:r>
            <a:endParaRPr lang="ru-RU" dirty="0" smtClean="0">
              <a:solidFill>
                <a:srgbClr val="000000"/>
              </a:solidFill>
              <a:latin typeface="TimesNewRomanPSMT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solidFill>
                  <a:srgbClr val="0070C0"/>
                </a:solidFill>
                <a:latin typeface="TimesNewRomanPSMT"/>
                <a:ea typeface="Calibri"/>
                <a:cs typeface="Times New Roman"/>
              </a:rPr>
              <a:t>Задача </a:t>
            </a:r>
            <a:r>
              <a:rPr lang="ru-RU" dirty="0">
                <a:solidFill>
                  <a:srgbClr val="0070C0"/>
                </a:solidFill>
                <a:latin typeface="TimesNewRomanPSMT"/>
                <a:ea typeface="Calibri"/>
                <a:cs typeface="Times New Roman"/>
              </a:rPr>
              <a:t>3: назовите возраст самого младшего члена семье</a:t>
            </a:r>
            <a:br>
              <a:rPr lang="ru-RU" dirty="0">
                <a:solidFill>
                  <a:srgbClr val="0070C0"/>
                </a:solidFill>
                <a:latin typeface="TimesNewRomanPSMT"/>
                <a:ea typeface="Calibri"/>
                <a:cs typeface="Times New Roman"/>
              </a:rPr>
            </a:br>
            <a:r>
              <a:rPr lang="ru-RU" b="0" dirty="0">
                <a:solidFill>
                  <a:srgbClr val="000000"/>
                </a:solidFill>
                <a:latin typeface="TimesNewRomanPSMT"/>
                <a:ea typeface="Calibri"/>
                <a:cs typeface="Times New Roman"/>
              </a:rPr>
              <a:t>(Самый младший член семьи у семьи</a:t>
            </a:r>
            <a:r>
              <a:rPr lang="ru-RU" b="0" dirty="0" smtClean="0">
                <a:solidFill>
                  <a:srgbClr val="000000"/>
                </a:solidFill>
                <a:latin typeface="TimesNewRomanPSMT"/>
                <a:ea typeface="Calibri"/>
                <a:cs typeface="Times New Roman"/>
              </a:rPr>
              <a:t>.)</a:t>
            </a:r>
            <a:endParaRPr lang="ru-RU" dirty="0" smtClean="0">
              <a:solidFill>
                <a:srgbClr val="000000"/>
              </a:solidFill>
              <a:latin typeface="TimesNewRomanPSMT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solidFill>
                  <a:srgbClr val="0070C0"/>
                </a:solidFill>
                <a:latin typeface="TimesNewRomanPSMT"/>
                <a:ea typeface="Calibri"/>
                <a:cs typeface="Times New Roman"/>
              </a:rPr>
              <a:t>Задача </a:t>
            </a:r>
            <a:r>
              <a:rPr lang="ru-RU" dirty="0">
                <a:solidFill>
                  <a:srgbClr val="0070C0"/>
                </a:solidFill>
                <a:latin typeface="TimesNewRomanPSMT"/>
                <a:ea typeface="Calibri"/>
                <a:cs typeface="Times New Roman"/>
              </a:rPr>
              <a:t>4: посчитайте сколько букв в фамилии вашего ребенка.</a:t>
            </a:r>
            <a:br>
              <a:rPr lang="ru-RU" dirty="0">
                <a:solidFill>
                  <a:srgbClr val="0070C0"/>
                </a:solidFill>
                <a:latin typeface="TimesNewRomanPSMT"/>
                <a:ea typeface="Calibri"/>
                <a:cs typeface="Times New Roman"/>
              </a:rPr>
            </a:br>
            <a:r>
              <a:rPr lang="ru-RU" b="0" dirty="0">
                <a:solidFill>
                  <a:srgbClr val="000000"/>
                </a:solidFill>
                <a:latin typeface="TimesNewRomanPSMT"/>
                <a:ea typeface="Calibri"/>
                <a:cs typeface="Times New Roman"/>
              </a:rPr>
              <a:t>(Самая длинная фамилия у семьи)</a:t>
            </a:r>
            <a:endParaRPr lang="ru-RU" sz="1200" dirty="0">
              <a:latin typeface="Calibri"/>
              <a:ea typeface="Calibri"/>
              <a:cs typeface="Times New Roman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303665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2960" y="188640"/>
            <a:ext cx="7520940" cy="432048"/>
          </a:xfrm>
        </p:spPr>
        <p:txBody>
          <a:bodyPr/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solidFill>
                  <a:srgbClr val="7030A0"/>
                </a:solidFill>
                <a:latin typeface="TimesNewRomanPSMT"/>
                <a:ea typeface="Calibri"/>
                <a:cs typeface="Times New Roman"/>
              </a:rPr>
              <a:t/>
            </a:r>
            <a:br>
              <a:rPr lang="ru-RU" b="1" dirty="0" smtClean="0">
                <a:solidFill>
                  <a:srgbClr val="7030A0"/>
                </a:solidFill>
                <a:latin typeface="TimesNewRomanPSMT"/>
                <a:ea typeface="Calibri"/>
                <a:cs typeface="Times New Roman"/>
              </a:rPr>
            </a:br>
            <a: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Сказки </a:t>
            </a:r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о </a:t>
            </a:r>
            <a: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семейный ценностях</a:t>
            </a:r>
            <a:r>
              <a:rPr lang="ru-RU" sz="2000" dirty="0">
                <a:solidFill>
                  <a:srgbClr val="7030A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7030A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endParaRPr lang="ru-RU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Объект 1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4704"/>
            <a:ext cx="2483768" cy="2483768"/>
          </a:xfr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862291"/>
            <a:ext cx="3073340" cy="204998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454" y="4624110"/>
            <a:ext cx="3803915" cy="213970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0085" y="4633602"/>
            <a:ext cx="3803915" cy="2139702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692696"/>
            <a:ext cx="2613670" cy="2219578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2650579"/>
            <a:ext cx="3621116" cy="1987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946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2960" y="260648"/>
            <a:ext cx="7520940" cy="653752"/>
          </a:xfrm>
        </p:spPr>
        <p:txBody>
          <a:bodyPr/>
          <a:lstStyle/>
          <a:p>
            <a:pPr algn="ctr"/>
            <a:r>
              <a:rPr lang="ru-RU" sz="3200" b="1" cap="none" dirty="0">
                <a:solidFill>
                  <a:srgbClr val="7030A0"/>
                </a:solidFill>
                <a:latin typeface="Times New Roman"/>
                <a:ea typeface="Calibri"/>
                <a:cs typeface="+mn-cs"/>
              </a:rPr>
              <a:t>Завершить </a:t>
            </a:r>
            <a:r>
              <a:rPr lang="ru-RU" sz="3200" b="1" cap="none" dirty="0" smtClean="0">
                <a:solidFill>
                  <a:srgbClr val="7030A0"/>
                </a:solidFill>
                <a:latin typeface="Times New Roman"/>
                <a:ea typeface="Calibri"/>
                <a:cs typeface="+mn-cs"/>
              </a:rPr>
              <a:t>сказку</a:t>
            </a:r>
            <a:r>
              <a:rPr lang="ru-RU" sz="3200" b="1" cap="none" dirty="0">
                <a:solidFill>
                  <a:srgbClr val="7030A0"/>
                </a:solidFill>
                <a:latin typeface="Times New Roman"/>
                <a:ea typeface="Calibri"/>
                <a:cs typeface="+mn-cs"/>
              </a:rPr>
              <a:t/>
            </a:r>
            <a:br>
              <a:rPr lang="ru-RU" sz="3200" b="1" cap="none" dirty="0">
                <a:solidFill>
                  <a:srgbClr val="7030A0"/>
                </a:solidFill>
                <a:latin typeface="Times New Roman"/>
                <a:ea typeface="Calibri"/>
                <a:cs typeface="+mn-cs"/>
              </a:rPr>
            </a:br>
            <a:endParaRPr lang="ru-RU" sz="3200" dirty="0">
              <a:solidFill>
                <a:srgbClr val="7030A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692696"/>
            <a:ext cx="8496944" cy="5400600"/>
          </a:xfrm>
        </p:spPr>
        <p:txBody>
          <a:bodyPr/>
          <a:lstStyle/>
          <a:p>
            <a:r>
              <a:rPr lang="ru-RU" dirty="0" smtClean="0">
                <a:solidFill>
                  <a:srgbClr val="FF0000"/>
                </a:solidFill>
                <a:latin typeface="Times New Roman"/>
                <a:ea typeface="Calibri"/>
              </a:rPr>
              <a:t>РАЗНОЦВЕТНАЯ </a:t>
            </a:r>
            <a:r>
              <a:rPr lang="ru-RU" dirty="0">
                <a:solidFill>
                  <a:srgbClr val="FF0000"/>
                </a:solidFill>
                <a:latin typeface="Times New Roman"/>
                <a:ea typeface="Calibri"/>
              </a:rPr>
              <a:t>СЕМЬЯ</a:t>
            </a:r>
            <a:br>
              <a:rPr lang="ru-RU" dirty="0">
                <a:solidFill>
                  <a:srgbClr val="FF0000"/>
                </a:solidFill>
                <a:latin typeface="Times New Roman"/>
                <a:ea typeface="Calibri"/>
              </a:rPr>
            </a:b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016732"/>
            <a:ext cx="4355977" cy="367240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7550" y="2852936"/>
            <a:ext cx="4589642" cy="2991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321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7030A0"/>
                </a:solidFill>
                <a:latin typeface="Times New Roman"/>
                <a:ea typeface="Calibri"/>
              </a:rPr>
              <a:t>метафора </a:t>
            </a:r>
            <a:r>
              <a:rPr lang="ru-RU" b="1" dirty="0">
                <a:solidFill>
                  <a:srgbClr val="7030A0"/>
                </a:solidFill>
                <a:latin typeface="Times New Roman"/>
                <a:ea typeface="Calibri"/>
              </a:rPr>
              <a:t>«Губка» </a:t>
            </a:r>
            <a:endParaRPr lang="ru-RU" dirty="0">
              <a:solidFill>
                <a:srgbClr val="7030A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1196752"/>
            <a:ext cx="5884506" cy="5137174"/>
          </a:xfrm>
        </p:spPr>
      </p:pic>
    </p:spTree>
    <p:extLst>
      <p:ext uri="{BB962C8B-B14F-4D97-AF65-F5344CB8AC3E}">
        <p14:creationId xmlns:p14="http://schemas.microsoft.com/office/powerpoint/2010/main" val="11293281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400" b="1" dirty="0">
                <a:solidFill>
                  <a:srgbClr val="7030A0"/>
                </a:solidFill>
                <a:latin typeface="Times New Roman"/>
                <a:ea typeface="Calibri"/>
                <a:cs typeface="Times New Roman"/>
              </a:rPr>
              <a:t>«Герб </a:t>
            </a:r>
            <a:r>
              <a:rPr lang="ru-RU" sz="2400" b="1" dirty="0" err="1">
                <a:solidFill>
                  <a:srgbClr val="7030A0"/>
                </a:solidFill>
                <a:latin typeface="Times New Roman"/>
                <a:ea typeface="Calibri"/>
                <a:cs typeface="Times New Roman"/>
              </a:rPr>
              <a:t>родительства</a:t>
            </a:r>
            <a:r>
              <a:rPr lang="ru-RU" sz="2400" b="1" dirty="0" smtClean="0">
                <a:solidFill>
                  <a:srgbClr val="7030A0"/>
                </a:solidFill>
                <a:latin typeface="Times New Roman"/>
                <a:ea typeface="Calibri"/>
                <a:cs typeface="Times New Roman"/>
              </a:rPr>
              <a:t>»  </a:t>
            </a:r>
            <a:r>
              <a:rPr lang="ru-RU" sz="2400" b="1" dirty="0">
                <a:solidFill>
                  <a:srgbClr val="7030A0"/>
                </a:solidFill>
                <a:latin typeface="Times New Roman"/>
                <a:ea typeface="Calibri"/>
                <a:cs typeface="Times New Roman"/>
              </a:rPr>
              <a:t>Какой я родитель?</a:t>
            </a:r>
            <a:r>
              <a:rPr lang="ru-RU" sz="2400" dirty="0">
                <a:solidFill>
                  <a:srgbClr val="7030A0"/>
                </a:solidFill>
                <a:latin typeface="Calibri"/>
                <a:ea typeface="Calibri"/>
                <a:cs typeface="Times New Roman"/>
              </a:rPr>
              <a:t/>
            </a:r>
            <a:br>
              <a:rPr lang="ru-RU" sz="2400" dirty="0">
                <a:solidFill>
                  <a:srgbClr val="7030A0"/>
                </a:solidFill>
                <a:latin typeface="Calibri"/>
                <a:ea typeface="Calibri"/>
                <a:cs typeface="Times New Roman"/>
              </a:rPr>
            </a:br>
            <a:endParaRPr lang="ru-RU" sz="24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lnSpc>
                <a:spcPct val="115000"/>
              </a:lnSpc>
              <a:buFont typeface="+mj-lt"/>
              <a:buAutoNum type="arabicPeriod"/>
            </a:pPr>
            <a:r>
              <a:rPr lang="ru-RU" dirty="0">
                <a:latin typeface="Times New Roman"/>
                <a:ea typeface="Calibri"/>
                <a:cs typeface="Times New Roman"/>
              </a:rPr>
              <a:t>Как родитель я похож на …</a:t>
            </a:r>
            <a:endParaRPr lang="ru-RU" sz="1200" dirty="0">
              <a:latin typeface="Calibri"/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  <a:buFont typeface="+mj-lt"/>
              <a:buAutoNum type="arabicPeriod"/>
            </a:pPr>
            <a:r>
              <a:rPr lang="ru-RU" dirty="0">
                <a:latin typeface="Times New Roman"/>
                <a:ea typeface="Calibri"/>
                <a:cs typeface="Times New Roman"/>
              </a:rPr>
              <a:t>Мои дети (ребенок) похожи на …</a:t>
            </a:r>
            <a:endParaRPr lang="ru-RU" sz="1200" dirty="0">
              <a:latin typeface="Calibri"/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  <a:buFont typeface="+mj-lt"/>
              <a:buAutoNum type="arabicPeriod"/>
            </a:pPr>
            <a:r>
              <a:rPr lang="ru-RU" dirty="0">
                <a:latin typeface="Times New Roman"/>
                <a:ea typeface="Calibri"/>
                <a:cs typeface="Times New Roman"/>
              </a:rPr>
              <a:t>Я глазами детей похож (а) на …</a:t>
            </a:r>
            <a:endParaRPr lang="ru-RU" sz="1200" dirty="0">
              <a:latin typeface="Calibri"/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  <a:buFont typeface="+mj-lt"/>
              <a:buAutoNum type="arabicPeriod"/>
            </a:pPr>
            <a:r>
              <a:rPr lang="ru-RU" dirty="0">
                <a:latin typeface="Times New Roman"/>
                <a:ea typeface="Calibri"/>
                <a:cs typeface="Times New Roman"/>
              </a:rPr>
              <a:t>Мне хотелось бы выглядеть как …</a:t>
            </a:r>
            <a:endParaRPr lang="ru-RU" sz="1200" dirty="0">
              <a:latin typeface="Calibri"/>
              <a:ea typeface="Calibri"/>
              <a:cs typeface="Times New Roman"/>
            </a:endParaRP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1837" y="2060848"/>
            <a:ext cx="2722637" cy="2811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0426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cap="none" dirty="0">
                <a:solidFill>
                  <a:srgbClr val="7030A0"/>
                </a:solidFill>
                <a:latin typeface="Times New Roman"/>
                <a:ea typeface="Calibri"/>
                <a:cs typeface="+mn-cs"/>
              </a:rPr>
              <a:t>Коммуникативная игра «Мы одна семья»</a:t>
            </a:r>
            <a:br>
              <a:rPr lang="ru-RU" b="1" cap="none" dirty="0">
                <a:solidFill>
                  <a:srgbClr val="7030A0"/>
                </a:solidFill>
                <a:latin typeface="Times New Roman"/>
                <a:ea typeface="Calibri"/>
                <a:cs typeface="+mn-cs"/>
              </a:rPr>
            </a:br>
            <a:endParaRPr lang="ru-RU" dirty="0">
              <a:solidFill>
                <a:srgbClr val="7030A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100628"/>
            <a:ext cx="7876356" cy="5136684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rgbClr val="FF0000"/>
                </a:solidFill>
                <a:latin typeface="Times New Roman"/>
                <a:ea typeface="Calibri"/>
              </a:rPr>
              <a:t>Коммуникативная игра «Мы одна семья»</a:t>
            </a:r>
            <a:br>
              <a:rPr lang="ru-RU" dirty="0">
                <a:solidFill>
                  <a:srgbClr val="FF0000"/>
                </a:solidFill>
                <a:latin typeface="Times New Roman"/>
                <a:ea typeface="Calibri"/>
              </a:rPr>
            </a:br>
            <a:r>
              <a:rPr lang="ru-RU" dirty="0">
                <a:solidFill>
                  <a:srgbClr val="000000"/>
                </a:solidFill>
                <a:latin typeface="Times New Roman"/>
                <a:ea typeface="Calibri"/>
              </a:rPr>
              <a:t>(можно играть под музыкальное сопровождение или домашний оркестр, кто-то читает или поет текст)</a:t>
            </a:r>
            <a:br>
              <a:rPr lang="ru-RU" dirty="0">
                <a:solidFill>
                  <a:srgbClr val="000000"/>
                </a:solidFill>
                <a:latin typeface="Times New Roman"/>
                <a:ea typeface="Calibri"/>
              </a:rPr>
            </a:br>
            <a:r>
              <a:rPr lang="ru-RU" dirty="0">
                <a:solidFill>
                  <a:srgbClr val="000000"/>
                </a:solidFill>
                <a:latin typeface="Times New Roman"/>
                <a:ea typeface="Calibri"/>
              </a:rPr>
              <a:t>В доме нашем все друзья (3 хлопка)</a:t>
            </a:r>
            <a:br>
              <a:rPr lang="ru-RU" dirty="0">
                <a:solidFill>
                  <a:srgbClr val="000000"/>
                </a:solidFill>
                <a:latin typeface="Times New Roman"/>
                <a:ea typeface="Calibri"/>
              </a:rPr>
            </a:br>
            <a:r>
              <a:rPr lang="ru-RU" dirty="0">
                <a:solidFill>
                  <a:srgbClr val="000000"/>
                </a:solidFill>
                <a:latin typeface="Times New Roman"/>
                <a:ea typeface="Calibri"/>
              </a:rPr>
              <a:t>Вы и мы, и ты, и я! (3 хлопка)</a:t>
            </a:r>
            <a:br>
              <a:rPr lang="ru-RU" dirty="0">
                <a:solidFill>
                  <a:srgbClr val="000000"/>
                </a:solidFill>
                <a:latin typeface="Times New Roman"/>
                <a:ea typeface="Calibri"/>
              </a:rPr>
            </a:br>
            <a:r>
              <a:rPr lang="ru-RU" dirty="0">
                <a:solidFill>
                  <a:srgbClr val="000000"/>
                </a:solidFill>
                <a:latin typeface="Times New Roman"/>
                <a:ea typeface="Calibri"/>
              </a:rPr>
              <a:t>Здравствуй друг, который справа (поклонились соседу справа),</a:t>
            </a:r>
            <a:br>
              <a:rPr lang="ru-RU" dirty="0">
                <a:solidFill>
                  <a:srgbClr val="000000"/>
                </a:solidFill>
                <a:latin typeface="Times New Roman"/>
                <a:ea typeface="Calibri"/>
              </a:rPr>
            </a:br>
            <a:r>
              <a:rPr lang="ru-RU" dirty="0">
                <a:solidFill>
                  <a:srgbClr val="000000"/>
                </a:solidFill>
                <a:latin typeface="Times New Roman"/>
                <a:ea typeface="Calibri"/>
              </a:rPr>
              <a:t>Здравствуй друг, который слева (поклонились соседу слева),</a:t>
            </a:r>
            <a:br>
              <a:rPr lang="ru-RU" dirty="0">
                <a:solidFill>
                  <a:srgbClr val="000000"/>
                </a:solidFill>
                <a:latin typeface="Times New Roman"/>
                <a:ea typeface="Calibri"/>
              </a:rPr>
            </a:br>
            <a:r>
              <a:rPr lang="ru-RU" dirty="0">
                <a:solidFill>
                  <a:srgbClr val="000000"/>
                </a:solidFill>
                <a:latin typeface="Times New Roman"/>
                <a:ea typeface="Calibri"/>
              </a:rPr>
              <a:t>Мы – одна семья!</a:t>
            </a:r>
            <a:br>
              <a:rPr lang="ru-RU" dirty="0">
                <a:solidFill>
                  <a:srgbClr val="000000"/>
                </a:solidFill>
                <a:latin typeface="Times New Roman"/>
                <a:ea typeface="Calibri"/>
              </a:rPr>
            </a:br>
            <a:r>
              <a:rPr lang="ru-RU" dirty="0">
                <a:solidFill>
                  <a:srgbClr val="000000"/>
                </a:solidFill>
                <a:latin typeface="Times New Roman"/>
                <a:ea typeface="Calibri"/>
              </a:rPr>
              <a:t>В нашем доме все друзья (3 хлопка)</a:t>
            </a:r>
            <a:br>
              <a:rPr lang="ru-RU" dirty="0">
                <a:solidFill>
                  <a:srgbClr val="000000"/>
                </a:solidFill>
                <a:latin typeface="Times New Roman"/>
                <a:ea typeface="Calibri"/>
              </a:rPr>
            </a:br>
            <a:r>
              <a:rPr lang="ru-RU" dirty="0">
                <a:solidFill>
                  <a:srgbClr val="000000"/>
                </a:solidFill>
                <a:latin typeface="Times New Roman"/>
                <a:ea typeface="Calibri"/>
              </a:rPr>
              <a:t>Вы и мы, и ты, и я! (3 хлопка)</a:t>
            </a:r>
            <a:br>
              <a:rPr lang="ru-RU" dirty="0">
                <a:solidFill>
                  <a:srgbClr val="000000"/>
                </a:solidFill>
                <a:latin typeface="Times New Roman"/>
                <a:ea typeface="Calibri"/>
              </a:rPr>
            </a:br>
            <a:r>
              <a:rPr lang="ru-RU" dirty="0">
                <a:solidFill>
                  <a:srgbClr val="000000"/>
                </a:solidFill>
                <a:latin typeface="Times New Roman"/>
                <a:ea typeface="Calibri"/>
              </a:rPr>
              <a:t>Помаши тому, кто справа (дают руку справа)</a:t>
            </a:r>
            <a:br>
              <a:rPr lang="ru-RU" dirty="0">
                <a:solidFill>
                  <a:srgbClr val="000000"/>
                </a:solidFill>
                <a:latin typeface="Times New Roman"/>
                <a:ea typeface="Calibri"/>
              </a:rPr>
            </a:br>
            <a:r>
              <a:rPr lang="ru-RU" dirty="0">
                <a:solidFill>
                  <a:srgbClr val="000000"/>
                </a:solidFill>
                <a:latin typeface="Times New Roman"/>
                <a:ea typeface="Calibri"/>
              </a:rPr>
              <a:t>Помаши тому, кто слева (дают руку слева)</a:t>
            </a:r>
            <a:br>
              <a:rPr lang="ru-RU" dirty="0">
                <a:solidFill>
                  <a:srgbClr val="000000"/>
                </a:solidFill>
                <a:latin typeface="Times New Roman"/>
                <a:ea typeface="Calibri"/>
              </a:rPr>
            </a:br>
            <a:r>
              <a:rPr lang="ru-RU" dirty="0">
                <a:solidFill>
                  <a:srgbClr val="000000"/>
                </a:solidFill>
                <a:latin typeface="Times New Roman"/>
                <a:ea typeface="Calibri"/>
              </a:rPr>
              <a:t>Мы – одна семья!</a:t>
            </a:r>
            <a:br>
              <a:rPr lang="ru-RU" dirty="0">
                <a:solidFill>
                  <a:srgbClr val="000000"/>
                </a:solidFill>
                <a:latin typeface="Times New Roman"/>
                <a:ea typeface="Calibri"/>
              </a:rPr>
            </a:br>
            <a:r>
              <a:rPr lang="ru-RU" dirty="0">
                <a:solidFill>
                  <a:srgbClr val="000000"/>
                </a:solidFill>
                <a:latin typeface="Times New Roman"/>
                <a:ea typeface="Calibri"/>
              </a:rPr>
              <a:t>В нашем доме все друзья (3 хлопка)</a:t>
            </a:r>
            <a:br>
              <a:rPr lang="ru-RU" dirty="0">
                <a:solidFill>
                  <a:srgbClr val="000000"/>
                </a:solidFill>
                <a:latin typeface="Times New Roman"/>
                <a:ea typeface="Calibri"/>
              </a:rPr>
            </a:br>
            <a:r>
              <a:rPr lang="ru-RU" dirty="0">
                <a:solidFill>
                  <a:srgbClr val="000000"/>
                </a:solidFill>
                <a:latin typeface="Times New Roman"/>
                <a:ea typeface="Calibri"/>
              </a:rPr>
              <a:t>Вы и мы, и ты, и я! (3 хлопка)</a:t>
            </a:r>
            <a:br>
              <a:rPr lang="ru-RU" dirty="0">
                <a:solidFill>
                  <a:srgbClr val="000000"/>
                </a:solidFill>
                <a:latin typeface="Times New Roman"/>
                <a:ea typeface="Calibri"/>
              </a:rPr>
            </a:br>
            <a:r>
              <a:rPr lang="ru-RU" dirty="0">
                <a:solidFill>
                  <a:srgbClr val="000000"/>
                </a:solidFill>
                <a:latin typeface="Times New Roman"/>
                <a:ea typeface="Calibri"/>
              </a:rPr>
              <a:t>Рассмеши того, кто справа (улыбаются соседу справа),</a:t>
            </a:r>
            <a:br>
              <a:rPr lang="ru-RU" dirty="0">
                <a:solidFill>
                  <a:srgbClr val="000000"/>
                </a:solidFill>
                <a:latin typeface="Times New Roman"/>
                <a:ea typeface="Calibri"/>
              </a:rPr>
            </a:br>
            <a:r>
              <a:rPr lang="ru-RU" dirty="0">
                <a:solidFill>
                  <a:srgbClr val="000000"/>
                </a:solidFill>
                <a:latin typeface="Times New Roman"/>
                <a:ea typeface="Calibri"/>
              </a:rPr>
              <a:t>Рассмеши того, кто слева (улыбаются соседу слева),</a:t>
            </a:r>
            <a:br>
              <a:rPr lang="ru-RU" dirty="0">
                <a:solidFill>
                  <a:srgbClr val="000000"/>
                </a:solidFill>
                <a:latin typeface="Times New Roman"/>
                <a:ea typeface="Calibri"/>
              </a:rPr>
            </a:br>
            <a:r>
              <a:rPr lang="ru-RU" dirty="0">
                <a:solidFill>
                  <a:srgbClr val="000000"/>
                </a:solidFill>
                <a:latin typeface="Times New Roman"/>
                <a:ea typeface="Calibri"/>
              </a:rPr>
              <a:t>Мы – одна семья!</a:t>
            </a:r>
            <a:br>
              <a:rPr lang="ru-RU" dirty="0">
                <a:solidFill>
                  <a:srgbClr val="000000"/>
                </a:solidFill>
                <a:latin typeface="Times New Roman"/>
                <a:ea typeface="Calibri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2854355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Углы">
  <a:themeElements>
    <a:clrScheme name="Углы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Углы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Углы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Angles</Template>
  <TotalTime>45</TotalTime>
  <Words>211</Words>
  <Application>Microsoft Office PowerPoint</Application>
  <PresentationFormat>Экран (4:3)</PresentationFormat>
  <Paragraphs>50</Paragraphs>
  <Slides>14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Углы</vt:lpstr>
      <vt:lpstr>Родительская гостиная</vt:lpstr>
      <vt:lpstr>Пословицы:</vt:lpstr>
      <vt:lpstr> Игра  </vt:lpstr>
      <vt:lpstr>Семейные математические задачки</vt:lpstr>
      <vt:lpstr> Сказки о семейный ценностях </vt:lpstr>
      <vt:lpstr>Завершить сказку </vt:lpstr>
      <vt:lpstr>метафора «Губка» </vt:lpstr>
      <vt:lpstr>«Герб родительства»  Какой я родитель? </vt:lpstr>
      <vt:lpstr>Коммуникативная игра «Мы одна семья» </vt:lpstr>
      <vt:lpstr>Мультимедийная викторина для  родителей  ''Я и моя семья'' </vt:lpstr>
      <vt:lpstr> Игра «Литературные родственники» </vt:lpstr>
      <vt:lpstr>КУБИК БЛУМА</vt:lpstr>
      <vt:lpstr>Упражнение  «В лучах родительского солнца» </vt:lpstr>
      <vt:lpstr>СПАСИБО ЗА УЧАСТИЕ!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Родительская гостиная</dc:title>
  <dc:creator>Ромашка Первомайское</dc:creator>
  <cp:lastModifiedBy>Admin</cp:lastModifiedBy>
  <cp:revision>9</cp:revision>
  <dcterms:created xsi:type="dcterms:W3CDTF">2024-02-19T09:29:32Z</dcterms:created>
  <dcterms:modified xsi:type="dcterms:W3CDTF">2024-02-19T10:25:34Z</dcterms:modified>
</cp:coreProperties>
</file>