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sldIdLst>
    <p:sldId id="256" r:id="rId2"/>
    <p:sldId id="257" r:id="rId3"/>
    <p:sldId id="258" r:id="rId4"/>
    <p:sldId id="260" r:id="rId5"/>
    <p:sldId id="259" r:id="rId6"/>
    <p:sldId id="308" r:id="rId7"/>
    <p:sldId id="309" r:id="rId8"/>
    <p:sldId id="277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17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3/24/2024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532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522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8550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98340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980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4957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09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6547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31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3/24/2024</a:t>
            </a:fld>
            <a:endParaRPr lang="en-US" dirty="0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430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272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625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97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941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405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671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308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6919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2A82ABD-17CB-4069-AB37-C29B790825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705" y="0"/>
            <a:ext cx="7550240" cy="3489723"/>
          </a:xfrm>
          <a:ln w="1905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</a:rPr>
              <a:t>«</a:t>
            </a:r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Формирование функциональной грамотности интерактивными методами обучения</a:t>
            </a:r>
            <a:b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на уроках английского языка»</a:t>
            </a:r>
            <a:b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  <a:t> </a:t>
            </a:r>
            <a:br>
              <a:rPr lang="ru-RU" sz="36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3600" dirty="0"/>
              <a:t> 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B49184B1-6FAE-4821-A45A-EC55A1743D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0303" y="4013831"/>
            <a:ext cx="7664641" cy="1258385"/>
          </a:xfrm>
          <a:noFill/>
          <a:ln w="19050">
            <a:solidFill>
              <a:srgbClr val="FFFFFF"/>
            </a:solidFill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ru-RU" sz="2200" cap="none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  <a:cs typeface="Times New Roman" panose="02020603050405020304" pitchFamily="18" charset="0"/>
              </a:rPr>
              <a:t>Подготовила: </a:t>
            </a:r>
            <a:r>
              <a:rPr lang="ru-RU" sz="2200" b="1" cap="none" dirty="0" err="1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  <a:cs typeface="Times New Roman" panose="02020603050405020304" pitchFamily="18" charset="0"/>
              </a:rPr>
              <a:t>Нороян</a:t>
            </a:r>
            <a:r>
              <a:rPr lang="ru-RU" sz="2200" b="1" cap="none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  <a:cs typeface="Times New Roman" panose="02020603050405020304" pitchFamily="18" charset="0"/>
              </a:rPr>
              <a:t> Юлия Александровна</a:t>
            </a:r>
            <a:r>
              <a:rPr lang="ru-RU" sz="2200" cap="none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  <a:cs typeface="Times New Roman" panose="02020603050405020304" pitchFamily="18" charset="0"/>
              </a:rPr>
              <a:t>, </a:t>
            </a:r>
            <a:endParaRPr lang="ru-RU" sz="2200" cap="none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onotype Corsiva" panose="03010101010201010101" pitchFamily="66" charset="0"/>
              <a:cs typeface="Times New Roman" panose="02020603050405020304" pitchFamily="18" charset="0"/>
            </a:endParaRPr>
          </a:p>
          <a:p>
            <a:pPr algn="r"/>
            <a:r>
              <a:rPr lang="ru-RU" sz="2200" cap="none" dirty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  <a:cs typeface="Times New Roman" panose="02020603050405020304" pitchFamily="18" charset="0"/>
              </a:rPr>
              <a:t>учитель английского языка МБОУ </a:t>
            </a:r>
            <a:r>
              <a:rPr lang="ru-RU" sz="2200" cap="none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  <a:cs typeface="Times New Roman" panose="02020603050405020304" pitchFamily="18" charset="0"/>
              </a:rPr>
              <a:t>«</a:t>
            </a:r>
            <a:r>
              <a:rPr lang="ru-RU" sz="2200" cap="none" dirty="0" err="1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  <a:cs typeface="Times New Roman" panose="02020603050405020304" pitchFamily="18" charset="0"/>
              </a:rPr>
              <a:t>Трудовсая</a:t>
            </a:r>
            <a:r>
              <a:rPr lang="ru-RU" sz="2200" cap="none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  <a:cs typeface="Times New Roman" panose="02020603050405020304" pitchFamily="18" charset="0"/>
              </a:rPr>
              <a:t> школа»</a:t>
            </a:r>
            <a:endParaRPr lang="ru-RU" sz="2200" cap="none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onotype Corsiva" panose="03010101010201010101" pitchFamily="66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8F849FCF-CC06-4646-B71D-5259164B0FBA}"/>
              </a:ext>
            </a:extLst>
          </p:cNvPr>
          <p:cNvSpPr txBox="1"/>
          <p:nvPr/>
        </p:nvSpPr>
        <p:spPr>
          <a:xfrm>
            <a:off x="4048085" y="5551334"/>
            <a:ext cx="134081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Трудовое, 2024,</a:t>
            </a:r>
            <a:endParaRPr lang="ru-RU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39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основные факторы </a:t>
            </a:r>
            <a:r>
              <a:rPr lang="ru-RU" sz="24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направления деятельности учителей </a:t>
            </a:r>
            <a:r>
              <a:rPr lang="ru-RU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ИЯ по </a:t>
            </a:r>
            <a:r>
              <a:rPr lang="ru-RU" sz="24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формированию </a:t>
            </a:r>
            <a:r>
              <a:rPr lang="ru-RU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ФГ учащихся</a:t>
            </a:r>
            <a:r>
              <a:rPr lang="ru-RU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:</a:t>
            </a:r>
            <a:endParaRPr lang="ru-RU" sz="2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6060" y="2249486"/>
            <a:ext cx="7429499" cy="4292981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внедрение инновационных технологии по формированию </a:t>
            </a:r>
            <a:r>
              <a:rPr lang="ru-RU" b="1" dirty="0" smtClean="0">
                <a:solidFill>
                  <a:schemeClr val="bg1"/>
                </a:solidFill>
              </a:rPr>
              <a:t>ФГ;</a:t>
            </a:r>
            <a:endParaRPr lang="ru-RU" b="1" dirty="0">
              <a:solidFill>
                <a:schemeClr val="bg1"/>
              </a:solidFill>
            </a:endParaRPr>
          </a:p>
          <a:p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>
                <a:solidFill>
                  <a:schemeClr val="bg1"/>
                </a:solidFill>
              </a:rPr>
              <a:t>интеграцию воспитательного компонента в содержание предмета;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>
                <a:solidFill>
                  <a:schemeClr val="bg1"/>
                </a:solidFill>
              </a:rPr>
              <a:t>развитие креативной компетентности учителей и учащихся в </a:t>
            </a:r>
            <a:r>
              <a:rPr lang="ru-RU" b="1" dirty="0" smtClean="0">
                <a:solidFill>
                  <a:schemeClr val="bg1"/>
                </a:solidFill>
              </a:rPr>
              <a:t>условиях </a:t>
            </a:r>
            <a:r>
              <a:rPr lang="ru-RU" b="1" dirty="0">
                <a:solidFill>
                  <a:schemeClr val="bg1"/>
                </a:solidFill>
              </a:rPr>
              <a:t>информационно - образовательной среды;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>
                <a:solidFill>
                  <a:schemeClr val="bg1"/>
                </a:solidFill>
              </a:rPr>
              <a:t>применение технологий системно-</a:t>
            </a:r>
            <a:r>
              <a:rPr lang="ru-RU" b="1" dirty="0" err="1">
                <a:solidFill>
                  <a:schemeClr val="bg1"/>
                </a:solidFill>
              </a:rPr>
              <a:t>деятельностного</a:t>
            </a:r>
            <a:r>
              <a:rPr lang="ru-RU" b="1" dirty="0">
                <a:solidFill>
                  <a:schemeClr val="bg1"/>
                </a:solidFill>
              </a:rPr>
              <a:t>, </a:t>
            </a:r>
            <a:r>
              <a:rPr lang="ru-RU" b="1" dirty="0" err="1">
                <a:solidFill>
                  <a:schemeClr val="bg1"/>
                </a:solidFill>
              </a:rPr>
              <a:t>компетентностного</a:t>
            </a:r>
            <a:r>
              <a:rPr lang="ru-RU" b="1" dirty="0">
                <a:solidFill>
                  <a:schemeClr val="bg1"/>
                </a:solidFill>
              </a:rPr>
              <a:t> и коммуникативно - когнитивного подходов в образовании;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>
                <a:solidFill>
                  <a:schemeClr val="bg1"/>
                </a:solidFill>
              </a:rPr>
              <a:t>подготовка школьников к выполнению международных тестов по определению уровня владения иностранным языком.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8222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txBody>
          <a:bodyPr/>
          <a:lstStyle/>
          <a:p>
            <a:pPr algn="ctr"/>
            <a:r>
              <a:rPr lang="ru-RU" dirty="0">
                <a:solidFill>
                  <a:srgbClr val="7030A0"/>
                </a:solidFill>
              </a:rPr>
              <a:t>прием </a:t>
            </a:r>
            <a:r>
              <a:rPr lang="ru-RU" b="1" i="1" dirty="0">
                <a:solidFill>
                  <a:srgbClr val="7030A0"/>
                </a:solidFill>
              </a:rPr>
              <a:t>«Комплимент» или «Как твои дела</a:t>
            </a:r>
            <a:r>
              <a:rPr lang="ru-RU" b="1" i="1" dirty="0" smtClean="0">
                <a:solidFill>
                  <a:srgbClr val="7030A0"/>
                </a:solidFill>
              </a:rPr>
              <a:t>?»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060" y="2249488"/>
            <a:ext cx="7429499" cy="4305858"/>
          </a:xfrm>
        </p:spPr>
      </p:pic>
    </p:spTree>
    <p:extLst>
      <p:ext uri="{BB962C8B-B14F-4D97-AF65-F5344CB8AC3E}">
        <p14:creationId xmlns:p14="http://schemas.microsoft.com/office/powerpoint/2010/main" val="3504543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Метод 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«Социологический опрос»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 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3335" y="1764406"/>
            <a:ext cx="8409903" cy="48166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Ask four of your classmates what season is their </a:t>
            </a:r>
            <a:r>
              <a:rPr lang="en-US" i="1" dirty="0" err="1"/>
              <a:t>favourite</a:t>
            </a:r>
            <a:r>
              <a:rPr lang="en-US" i="1" dirty="0"/>
              <a:t> and why. </a:t>
            </a:r>
            <a:r>
              <a:rPr lang="ru-RU" i="1" dirty="0"/>
              <a:t>Complete </a:t>
            </a:r>
            <a:r>
              <a:rPr lang="ru-RU" i="1" dirty="0" err="1"/>
              <a:t>the</a:t>
            </a:r>
            <a:r>
              <a:rPr lang="ru-RU" i="1" dirty="0"/>
              <a:t> table</a:t>
            </a:r>
            <a:r>
              <a:rPr lang="ru-RU" i="1" dirty="0" smtClean="0"/>
              <a:t>.</a:t>
            </a:r>
          </a:p>
          <a:p>
            <a:pPr marL="0" indent="0">
              <a:buNone/>
            </a:pPr>
            <a:endParaRPr lang="ru-RU" i="1" dirty="0"/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endParaRPr lang="ru-RU" dirty="0"/>
          </a:p>
          <a:p>
            <a:r>
              <a:rPr lang="en-US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Look at the table and say what season is the most </a:t>
            </a:r>
            <a:r>
              <a:rPr lang="en-US" b="1" i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favourite</a:t>
            </a:r>
            <a:r>
              <a:rPr lang="en-US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of your classmates. </a:t>
            </a:r>
            <a:r>
              <a:rPr lang="ru-RU" b="1" i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Why</a:t>
            </a:r>
            <a:r>
              <a:rPr lang="ru-RU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 </a:t>
            </a:r>
            <a:r>
              <a:rPr lang="ru-RU" b="1" i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do</a:t>
            </a:r>
            <a:r>
              <a:rPr lang="ru-RU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 </a:t>
            </a:r>
            <a:r>
              <a:rPr lang="ru-RU" b="1" i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they</a:t>
            </a:r>
            <a:r>
              <a:rPr lang="ru-RU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 </a:t>
            </a:r>
            <a:r>
              <a:rPr lang="ru-RU" b="1" i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like</a:t>
            </a:r>
            <a:r>
              <a:rPr lang="ru-RU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 </a:t>
            </a:r>
            <a:r>
              <a:rPr lang="ru-RU" b="1" i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it</a:t>
            </a:r>
            <a:r>
              <a:rPr lang="ru-RU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?</a:t>
            </a:r>
            <a:endParaRPr lang="ru-RU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3812440"/>
              </p:ext>
            </p:extLst>
          </p:nvPr>
        </p:nvGraphicFramePr>
        <p:xfrm>
          <a:off x="856060" y="3774142"/>
          <a:ext cx="6768233" cy="9781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52188"/>
                <a:gridCol w="2263857"/>
                <a:gridCol w="2252188"/>
              </a:tblGrid>
              <a:tr h="56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400" dirty="0" err="1">
                          <a:effectLst/>
                        </a:rPr>
                        <a:t>Name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30" marR="0" marT="36830" marB="368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effectLst/>
                        </a:rPr>
                        <a:t>Season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30" marR="0" marT="36830" marB="368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400" dirty="0" err="1">
                          <a:effectLst/>
                        </a:rPr>
                        <a:t>Reason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36830" marB="36830"/>
                </a:tc>
              </a:tr>
              <a:tr h="4081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30" marR="0" marT="0" marB="368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30" marR="0" marT="0" marB="368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3683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03724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Метод «верю-не верю»</a:t>
            </a:r>
            <a:endParaRPr lang="ru-RU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T. – Do you believe that I have got a big parrot at home?</a:t>
            </a:r>
            <a:endParaRPr lang="ru-RU" dirty="0"/>
          </a:p>
          <a:p>
            <a:r>
              <a:rPr lang="en-US" i="1" dirty="0"/>
              <a:t>S. – Yes, I do. Some people keep big animals at home. Is it true?</a:t>
            </a:r>
            <a:endParaRPr lang="ru-RU" dirty="0"/>
          </a:p>
          <a:p>
            <a:r>
              <a:rPr lang="en-US" i="1" dirty="0"/>
              <a:t>T. – No, I haven' t got pets at all.</a:t>
            </a:r>
            <a:endParaRPr lang="ru-RU" dirty="0"/>
          </a:p>
          <a:p>
            <a:r>
              <a:rPr lang="en-US" i="1" dirty="0"/>
              <a:t>S. – Do you believe that I am going to visit China this summer?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00255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dirty="0">
                <a:solidFill>
                  <a:srgbClr val="7030A0"/>
                </a:solidFill>
              </a:rPr>
              <a:t>Метод</a:t>
            </a:r>
            <a:r>
              <a:rPr lang="ru-RU" b="1" dirty="0">
                <a:solidFill>
                  <a:srgbClr val="7030A0"/>
                </a:solidFill>
              </a:rPr>
              <a:t> </a:t>
            </a:r>
            <a:r>
              <a:rPr lang="ru-RU" b="1" i="1" dirty="0">
                <a:solidFill>
                  <a:srgbClr val="7030A0"/>
                </a:solidFill>
              </a:rPr>
              <a:t>«</a:t>
            </a:r>
            <a:r>
              <a:rPr lang="ru-RU" b="1" i="1" dirty="0" err="1">
                <a:solidFill>
                  <a:srgbClr val="7030A0"/>
                </a:solidFill>
              </a:rPr>
              <a:t>Синквейн</a:t>
            </a:r>
            <a:r>
              <a:rPr lang="ru-RU" b="1" i="1" dirty="0">
                <a:solidFill>
                  <a:srgbClr val="7030A0"/>
                </a:solidFill>
              </a:rPr>
              <a:t>»</a:t>
            </a:r>
            <a:r>
              <a:rPr lang="ru-RU" b="1" dirty="0">
                <a:solidFill>
                  <a:srgbClr val="7030A0"/>
                </a:solidFill>
              </a:rPr>
              <a:t> 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65" y="618517"/>
            <a:ext cx="8203842" cy="5975465"/>
          </a:xfrm>
        </p:spPr>
      </p:pic>
    </p:spTree>
    <p:extLst>
      <p:ext uri="{BB962C8B-B14F-4D97-AF65-F5344CB8AC3E}">
        <p14:creationId xmlns:p14="http://schemas.microsoft.com/office/powerpoint/2010/main" val="42449069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Правила написания </a:t>
            </a:r>
            <a:r>
              <a:rPr lang="ru-RU" b="1" dirty="0" err="1" smtClean="0">
                <a:solidFill>
                  <a:srgbClr val="C00000"/>
                </a:solidFill>
              </a:rPr>
              <a:t>синквейна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.     Первая строка - одним словом обозначается тема (имя существительное).</a:t>
            </a:r>
          </a:p>
          <a:p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2.     Вторая строка - описание темы двумя словами (имена прилагательные).</a:t>
            </a:r>
          </a:p>
          <a:p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3.     Третья строка - описание действия в рамках этой темы тремя словами (глаголы, причастия).</a:t>
            </a:r>
          </a:p>
          <a:p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4.     Четвертая строка - фраза из четырех слов, выражающая отношение к теме (разные части речи).</a:t>
            </a:r>
          </a:p>
          <a:p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5.     Пятая строка - это синоним из одного слова, который повторяет суть темы.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9567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Пример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</a:rPr>
              <a:t>синквейна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«Sport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».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1) (Doing sports)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2) Extreme, individual.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3) To play, to swim, to skate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4) A sound mind in a sound body.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5) Activity.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0032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FBA042F-FA87-4B8C-B518-0B76BA494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030" y="599267"/>
            <a:ext cx="8287940" cy="5198082"/>
          </a:xfrm>
        </p:spPr>
        <p:txBody>
          <a:bodyPr>
            <a:normAutofit/>
          </a:bodyPr>
          <a:lstStyle/>
          <a:p>
            <a:pPr algn="ctr"/>
            <a:r>
              <a:rPr lang="ru-RU" sz="6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внимание!!!</a:t>
            </a:r>
          </a:p>
        </p:txBody>
      </p:sp>
    </p:spTree>
    <p:extLst>
      <p:ext uri="{BB962C8B-B14F-4D97-AF65-F5344CB8AC3E}">
        <p14:creationId xmlns:p14="http://schemas.microsoft.com/office/powerpoint/2010/main" val="266023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C1E90BB-47D1-4E8A-A4BE-D76D55B42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060" y="499975"/>
            <a:ext cx="7429499" cy="1108928"/>
          </a:xfrm>
        </p:spPr>
        <p:txBody>
          <a:bodyPr>
            <a:normAutofit/>
          </a:bodyPr>
          <a:lstStyle/>
          <a:p>
            <a:pPr algn="ctr"/>
            <a:r>
              <a:rPr lang="en-US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3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82CF6A6-2528-4587-BB53-C68A3576F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037" y="708338"/>
            <a:ext cx="7332522" cy="5082863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«Мои ученики будут узнавать новое не от меня;</a:t>
            </a:r>
          </a:p>
          <a:p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Они будут открывать это новое сами.</a:t>
            </a:r>
          </a:p>
          <a:p>
            <a:r>
              <a:rPr lang="ru-RU" sz="3200" b="1" dirty="0">
                <a:solidFill>
                  <a:schemeClr val="accent4">
                    <a:lumMod val="50000"/>
                  </a:schemeClr>
                </a:solidFill>
              </a:rPr>
              <a:t>Моя задача - помочь им раскрыться и развить собственные идеи» 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>                  (</a:t>
            </a:r>
            <a:r>
              <a:rPr lang="ru-RU" sz="3200" dirty="0"/>
              <a:t>И. Г. Песталоцци)</a:t>
            </a:r>
          </a:p>
          <a:p>
            <a:r>
              <a:rPr lang="ru-RU" sz="20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7842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BF4D374-EA8B-4E9D-9B32-CCDD086F3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0" y="380890"/>
            <a:ext cx="7429499" cy="1108928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B050"/>
                </a:solidFill>
              </a:rPr>
              <a:t>ключевые термины в работе </a:t>
            </a:r>
            <a:r>
              <a:rPr lang="ru-RU" b="1" dirty="0" err="1" smtClean="0">
                <a:solidFill>
                  <a:srgbClr val="00B050"/>
                </a:solidFill>
              </a:rPr>
              <a:t>педагогА</a:t>
            </a:r>
            <a:r>
              <a:rPr lang="ru-RU" b="1" dirty="0" smtClean="0">
                <a:solidFill>
                  <a:srgbClr val="00B050"/>
                </a:solidFill>
              </a:rPr>
              <a:t> :</a:t>
            </a:r>
            <a:endParaRPr lang="ru-RU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A77F155-4C7F-409C-8787-AC8BFE531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1" y="1489818"/>
            <a:ext cx="7732957" cy="4756435"/>
          </a:xfrm>
        </p:spPr>
        <p:txBody>
          <a:bodyPr anchor="ctr">
            <a:noAutofit/>
          </a:bodyPr>
          <a:lstStyle/>
          <a:p>
            <a:pPr algn="just"/>
            <a:r>
              <a:rPr lang="ru-RU" sz="3200" dirty="0">
                <a:solidFill>
                  <a:schemeClr val="accent3">
                    <a:lumMod val="50000"/>
                  </a:schemeClr>
                </a:solidFill>
              </a:rPr>
              <a:t>с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амообразование;</a:t>
            </a:r>
          </a:p>
          <a:p>
            <a:pPr algn="just"/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 саморазвитие;</a:t>
            </a:r>
          </a:p>
          <a:p>
            <a:pPr algn="just"/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</a:rPr>
              <a:t>ИКТ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– компетентность;</a:t>
            </a:r>
          </a:p>
          <a:p>
            <a:pPr algn="just"/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диагностика 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</a:rPr>
              <a:t>профессиональной </a:t>
            </a: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компетентности;</a:t>
            </a:r>
          </a:p>
          <a:p>
            <a:pPr algn="just"/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</a:rPr>
              <a:t>понимание важности изменений и развития. </a:t>
            </a:r>
            <a:endParaRPr lang="ru-RU" sz="32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14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F652F70-CCA6-4BEB-9F3F-6AE93A2C7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0" y="496495"/>
            <a:ext cx="7429499" cy="1108928"/>
          </a:xfrm>
          <a:solidFill>
            <a:srgbClr val="00B050"/>
          </a:solidFill>
        </p:spPr>
        <p:txBody>
          <a:bodyPr>
            <a:normAutofit/>
          </a:bodyPr>
          <a:lstStyle/>
          <a:p>
            <a:pPr algn="ctr"/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Функционально грамотная личность</a:t>
            </a:r>
            <a:endParaRPr lang="ru-RU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40B64CB-2F8A-4DB9-A8F2-CC2C3FDF734D}"/>
              </a:ext>
            </a:extLst>
          </p:cNvPr>
          <p:cNvSpPr txBox="1"/>
          <p:nvPr/>
        </p:nvSpPr>
        <p:spPr>
          <a:xfrm>
            <a:off x="592686" y="2211814"/>
            <a:ext cx="82343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600" b="1" i="1" dirty="0">
                <a:solidFill>
                  <a:schemeClr val="accent6">
                    <a:lumMod val="50000"/>
                  </a:schemeClr>
                </a:solidFill>
              </a:rPr>
              <a:t>человек, ориентирующийся в мире и действующий в соответствии с общественными ценностями, ожиданиями и интересами.</a:t>
            </a:r>
            <a:endParaRPr lang="ru-RU" sz="3600" b="1" i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6967" y="5731099"/>
            <a:ext cx="45719" cy="29621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491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1B7162C-9C40-451A-A9B1-92360CC18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717" y="455093"/>
            <a:ext cx="7429499" cy="1108928"/>
          </a:xfrm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Функциональная грамотность</a:t>
            </a:r>
            <a:endParaRPr lang="ru-RU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89C84EA-F47D-4B97-9E76-3E3253889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003" y="1901767"/>
            <a:ext cx="8434439" cy="425433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b="1" dirty="0">
                <a:solidFill>
                  <a:schemeClr val="bg2">
                    <a:lumMod val="75000"/>
                  </a:schemeClr>
                </a:solidFill>
              </a:rPr>
              <a:t>это уровень образованности, который может быть достигнут учащимися за время обучения в школе, и предполагает способность человека решать стандартные жизненные задачи в различных сферах жизни. </a:t>
            </a: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18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Виды функциональной грамотности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41641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Коммуникативная грамотность </a:t>
            </a:r>
            <a:r>
              <a:rPr lang="ru-RU" dirty="0" smtClean="0"/>
              <a:t>(свободное </a:t>
            </a:r>
            <a:r>
              <a:rPr lang="ru-RU" dirty="0"/>
              <a:t>владение всеми видами речевой деятельности</a:t>
            </a:r>
            <a:r>
              <a:rPr lang="ru-RU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Информационная грамотность </a:t>
            </a:r>
            <a:r>
              <a:rPr lang="ru-RU" dirty="0" smtClean="0"/>
              <a:t>(</a:t>
            </a:r>
            <a:r>
              <a:rPr lang="ru-RU" dirty="0"/>
              <a:t>умение осуществлять поиск </a:t>
            </a:r>
            <a:r>
              <a:rPr lang="ru-RU" dirty="0" smtClean="0"/>
              <a:t>информации из различных источников);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i="1" dirty="0" err="1" smtClean="0">
                <a:solidFill>
                  <a:schemeClr val="accent1">
                    <a:lumMod val="50000"/>
                  </a:schemeClr>
                </a:solidFill>
              </a:rPr>
              <a:t>Деятельностная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 грамотность </a:t>
            </a:r>
            <a:r>
              <a:rPr lang="ru-RU" dirty="0" smtClean="0"/>
              <a:t>(способность </a:t>
            </a:r>
            <a:r>
              <a:rPr lang="ru-RU" dirty="0"/>
              <a:t>ставить и словесно формулировать цель деятельности</a:t>
            </a:r>
            <a:r>
              <a:rPr lang="ru-RU" dirty="0" smtClean="0"/>
              <a:t>).</a:t>
            </a:r>
          </a:p>
          <a:p>
            <a:pPr>
              <a:buFont typeface="Wingdings" panose="05000000000000000000" pitchFamily="2" charset="2"/>
              <a:buChar char="v"/>
            </a:pPr>
            <a:endParaRPr lang="ru-RU" dirty="0" smtClean="0"/>
          </a:p>
          <a:p>
            <a:pPr>
              <a:buFont typeface="Wingdings" panose="05000000000000000000" pitchFamily="2" charset="2"/>
              <a:buChar char="v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4917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7030A0"/>
                </a:solidFill>
              </a:rPr>
              <a:t>Компоненты функциональной грамотности: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знания сведений, правил, принципов;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усвоение </a:t>
            </a:r>
            <a:r>
              <a:rPr lang="ru-RU" dirty="0">
                <a:solidFill>
                  <a:schemeClr val="bg1"/>
                </a:solidFill>
              </a:rPr>
              <a:t>общих понятий и умений, составляющих познавательную основу решения стандартных задач в различных сферах жизнедеятельности;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умения адаптироваться к изменяющемуся миру: решать конфликты, работать с информацией, вести деловую переписку;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готовность </a:t>
            </a:r>
            <a:r>
              <a:rPr lang="ru-RU" dirty="0">
                <a:solidFill>
                  <a:schemeClr val="bg1"/>
                </a:solidFill>
              </a:rPr>
              <a:t>ориентироваться в ценностях и нормах современного мира;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повышать </a:t>
            </a:r>
            <a:r>
              <a:rPr lang="ru-RU" dirty="0">
                <a:solidFill>
                  <a:schemeClr val="bg1"/>
                </a:solidFill>
              </a:rPr>
              <a:t>уровень образования на основе осознанного выбора.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2378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ru-RU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Интерактивные методы обучения:</a:t>
            </a:r>
            <a:endParaRPr lang="ru-RU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>
                    <a:lumMod val="75000"/>
                    <a:lumOff val="25000"/>
                  </a:schemeClr>
                </a:solidFill>
              </a:rPr>
              <a:t>это такие методы и формы, при использовании которых процесс обучения «погружается» в процесс общения (взаимодействия), а активность обучаемых становится выше активности преподавателя; это образовательная технология, основанная на взаимодействии внутри группы и свободе обучаемого в решении образовательных задач.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Основные принципы интерактивного обучения: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- диалогическое взаимодействие;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- работу в малых группах на основе кооперации и сотрудничества;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- активно-ролевую (игровую) организацию обучения;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тренинговую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организацию учебного процесса.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35349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Контур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534</Words>
  <Application>Microsoft Office PowerPoint</Application>
  <PresentationFormat>Экран (4:3)</PresentationFormat>
  <Paragraphs>73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Calibri</vt:lpstr>
      <vt:lpstr>Monotype Corsiva</vt:lpstr>
      <vt:lpstr>Times New Roman</vt:lpstr>
      <vt:lpstr>Trebuchet MS</vt:lpstr>
      <vt:lpstr>Tw Cen MT</vt:lpstr>
      <vt:lpstr>Wingdings</vt:lpstr>
      <vt:lpstr>Контур</vt:lpstr>
      <vt:lpstr>              «Формирование функциональной грамотности интерактивными методами обучения на уроках английского языка»    </vt:lpstr>
      <vt:lpstr> </vt:lpstr>
      <vt:lpstr>ключевые термины в работе педагогА :</vt:lpstr>
      <vt:lpstr>Функционально грамотная личность</vt:lpstr>
      <vt:lpstr>Функциональная грамотность</vt:lpstr>
      <vt:lpstr>Виды функциональной грамотности</vt:lpstr>
      <vt:lpstr>Компоненты функциональной грамотности: </vt:lpstr>
      <vt:lpstr>Интерактивные методы обучения:</vt:lpstr>
      <vt:lpstr>Основные принципы интерактивного обучения:</vt:lpstr>
      <vt:lpstr>основные факторы направления деятельности учителей ИЯ по формированию ФГ учащихся:</vt:lpstr>
      <vt:lpstr>прием «Комплимент» или «Как твои дела?»</vt:lpstr>
      <vt:lpstr>Метод «Социологический опрос» </vt:lpstr>
      <vt:lpstr>Метод «верю-не верю»</vt:lpstr>
      <vt:lpstr>Метод «Синквейн» </vt:lpstr>
      <vt:lpstr>Правила написания синквейна</vt:lpstr>
      <vt:lpstr>Пример синквейна</vt:lpstr>
      <vt:lpstr>Спасибо за внимание!!!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функциональной грамотности на уроках иностранного языка</dc:title>
  <dc:creator>Иринка</dc:creator>
  <cp:lastModifiedBy>1</cp:lastModifiedBy>
  <cp:revision>37</cp:revision>
  <dcterms:created xsi:type="dcterms:W3CDTF">2021-10-27T18:46:01Z</dcterms:created>
  <dcterms:modified xsi:type="dcterms:W3CDTF">2024-03-24T20:11:19Z</dcterms:modified>
</cp:coreProperties>
</file>