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2" r:id="rId16"/>
    <p:sldId id="273" r:id="rId17"/>
    <p:sldId id="274" r:id="rId18"/>
    <p:sldId id="276" r:id="rId19"/>
    <p:sldId id="290" r:id="rId20"/>
    <p:sldId id="277" r:id="rId21"/>
    <p:sldId id="288" r:id="rId22"/>
    <p:sldId id="289" r:id="rId23"/>
    <p:sldId id="278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6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F546D-3711-4002-93ED-AD1F930F1B6F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98C8DB-B65B-498A-B777-F2A2F2983655}">
      <dgm:prSet phldrT="[Текст]" custT="1"/>
      <dgm:spPr/>
      <dgm:t>
        <a:bodyPr/>
        <a:lstStyle/>
        <a:p>
          <a:r>
            <a:rPr lang="ru-RU" sz="2400" b="1" dirty="0" smtClean="0"/>
            <a:t>Зарплата бывает</a:t>
          </a:r>
          <a:endParaRPr lang="ru-RU" sz="2400" dirty="0"/>
        </a:p>
      </dgm:t>
    </dgm:pt>
    <dgm:pt modelId="{A50F3230-AEC0-4FA1-9C3D-DF9D8881F930}" type="parTrans" cxnId="{65060E73-0DBB-483B-8051-FFCC9EB3016A}">
      <dgm:prSet/>
      <dgm:spPr/>
      <dgm:t>
        <a:bodyPr/>
        <a:lstStyle/>
        <a:p>
          <a:endParaRPr lang="ru-RU"/>
        </a:p>
      </dgm:t>
    </dgm:pt>
    <dgm:pt modelId="{7AC28F22-E918-4524-BDD6-B5BA83CC6208}" type="sibTrans" cxnId="{65060E73-0DBB-483B-8051-FFCC9EB3016A}">
      <dgm:prSet/>
      <dgm:spPr/>
      <dgm:t>
        <a:bodyPr/>
        <a:lstStyle/>
        <a:p>
          <a:endParaRPr lang="ru-RU"/>
        </a:p>
      </dgm:t>
    </dgm:pt>
    <dgm:pt modelId="{29A53B05-155D-4DAD-B88B-4539B5643A75}">
      <dgm:prSet phldrT="[Текст]" custT="1"/>
      <dgm:spPr/>
      <dgm:t>
        <a:bodyPr/>
        <a:lstStyle/>
        <a:p>
          <a:r>
            <a:rPr lang="ru-RU" sz="2000" b="1" dirty="0" smtClean="0"/>
            <a:t>реальная</a:t>
          </a:r>
          <a:r>
            <a:rPr lang="ru-RU" sz="2000" dirty="0" smtClean="0"/>
            <a:t> (количество товаров и услуг, которые можно приобрести за номинальную зарплату)</a:t>
          </a:r>
        </a:p>
        <a:p>
          <a:endParaRPr lang="ru-RU" sz="1100" dirty="0"/>
        </a:p>
      </dgm:t>
    </dgm:pt>
    <dgm:pt modelId="{742359B1-1856-434D-9FED-D060966D221B}" type="parTrans" cxnId="{F5287B7C-88C3-4F7A-BBF3-B9CA388DCC92}">
      <dgm:prSet/>
      <dgm:spPr/>
      <dgm:t>
        <a:bodyPr/>
        <a:lstStyle/>
        <a:p>
          <a:endParaRPr lang="ru-RU"/>
        </a:p>
      </dgm:t>
    </dgm:pt>
    <dgm:pt modelId="{6CD97291-D69F-4C3D-AE01-61A7836741A3}" type="sibTrans" cxnId="{F5287B7C-88C3-4F7A-BBF3-B9CA388DCC92}">
      <dgm:prSet/>
      <dgm:spPr/>
      <dgm:t>
        <a:bodyPr/>
        <a:lstStyle/>
        <a:p>
          <a:endParaRPr lang="ru-RU"/>
        </a:p>
      </dgm:t>
    </dgm:pt>
    <dgm:pt modelId="{68458504-3ADB-4A36-BC17-0074B97E68DA}">
      <dgm:prSet phldrT="[Текст]" custT="1"/>
      <dgm:spPr/>
      <dgm:t>
        <a:bodyPr/>
        <a:lstStyle/>
        <a:p>
          <a:r>
            <a:rPr lang="ru-RU" sz="2400" b="1" dirty="0" smtClean="0"/>
            <a:t>номинальная </a:t>
          </a:r>
          <a:r>
            <a:rPr lang="ru-RU" sz="2400" dirty="0" smtClean="0"/>
            <a:t>(сумма денег за работу)</a:t>
          </a:r>
          <a:endParaRPr lang="ru-RU" sz="2400" dirty="0"/>
        </a:p>
      </dgm:t>
    </dgm:pt>
    <dgm:pt modelId="{976DC1F2-C9A3-4165-B724-7DFCD0E6D280}" type="parTrans" cxnId="{DDF074EE-0913-4B10-9585-54933513DDE3}">
      <dgm:prSet/>
      <dgm:spPr/>
      <dgm:t>
        <a:bodyPr/>
        <a:lstStyle/>
        <a:p>
          <a:endParaRPr lang="ru-RU"/>
        </a:p>
      </dgm:t>
    </dgm:pt>
    <dgm:pt modelId="{702B8B92-38E8-4E32-AF9E-30FCDD20DF3C}" type="sibTrans" cxnId="{DDF074EE-0913-4B10-9585-54933513DDE3}">
      <dgm:prSet/>
      <dgm:spPr/>
      <dgm:t>
        <a:bodyPr/>
        <a:lstStyle/>
        <a:p>
          <a:endParaRPr lang="ru-RU"/>
        </a:p>
      </dgm:t>
    </dgm:pt>
    <dgm:pt modelId="{5AC1EDBD-8113-4327-ACCC-4479DCA69103}" type="pres">
      <dgm:prSet presAssocID="{52FF546D-3711-4002-93ED-AD1F930F1B6F}" presName="Name0" presStyleCnt="0">
        <dgm:presLayoutVars>
          <dgm:dir/>
          <dgm:resizeHandles val="exact"/>
        </dgm:presLayoutVars>
      </dgm:prSet>
      <dgm:spPr/>
    </dgm:pt>
    <dgm:pt modelId="{E4196698-9B80-421F-B597-C499743BD778}" type="pres">
      <dgm:prSet presAssocID="{EC98C8DB-B65B-498A-B777-F2A2F2983655}" presName="node" presStyleLbl="node1" presStyleIdx="0" presStyleCnt="3" custRadScaleRad="78919" custRadScaleInc="-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F9D7-AC36-4BC7-AEC0-7B8803DA51D6}" type="pres">
      <dgm:prSet presAssocID="{7AC28F22-E918-4524-BDD6-B5BA83CC6208}" presName="sibTrans" presStyleLbl="sibTrans2D1" presStyleIdx="0" presStyleCnt="3" custScaleX="241796"/>
      <dgm:spPr/>
    </dgm:pt>
    <dgm:pt modelId="{6A23C60F-DF86-4056-A637-3911DDC86FFA}" type="pres">
      <dgm:prSet presAssocID="{7AC28F22-E918-4524-BDD6-B5BA83CC6208}" presName="connectorText" presStyleLbl="sibTrans2D1" presStyleIdx="0" presStyleCnt="3"/>
      <dgm:spPr/>
    </dgm:pt>
    <dgm:pt modelId="{9DFBD7B0-09DF-4BED-B7C8-89E5F12540C5}" type="pres">
      <dgm:prSet presAssocID="{29A53B05-155D-4DAD-B88B-4539B5643A75}" presName="node" presStyleLbl="node1" presStyleIdx="1" presStyleCnt="3" custScaleX="134462" custScaleY="147651" custRadScaleRad="66960" custRadScaleInc="-2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3A51-8BBA-43F0-88A5-A5A8731F739F}" type="pres">
      <dgm:prSet presAssocID="{6CD97291-D69F-4C3D-AE01-61A7836741A3}" presName="sibTrans" presStyleLbl="sibTrans2D1" presStyleIdx="1" presStyleCnt="3"/>
      <dgm:spPr/>
    </dgm:pt>
    <dgm:pt modelId="{351CCF82-F731-4A83-B145-7E9BF1F3C0B3}" type="pres">
      <dgm:prSet presAssocID="{6CD97291-D69F-4C3D-AE01-61A7836741A3}" presName="connectorText" presStyleLbl="sibTrans2D1" presStyleIdx="1" presStyleCnt="3"/>
      <dgm:spPr/>
    </dgm:pt>
    <dgm:pt modelId="{7431A2B1-2255-44DC-B1D7-A46704BFED02}" type="pres">
      <dgm:prSet presAssocID="{68458504-3ADB-4A36-BC17-0074B97E68DA}" presName="node" presStyleLbl="node1" presStyleIdx="2" presStyleCnt="3" custScaleX="96771" custScaleY="148350" custRadScaleRad="79414" custRadScaleInc="9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E2A96-C54D-49F5-B718-1A05900EDFFF}" type="pres">
      <dgm:prSet presAssocID="{702B8B92-38E8-4E32-AF9E-30FCDD20DF3C}" presName="sibTrans" presStyleLbl="sibTrans2D1" presStyleIdx="2" presStyleCnt="3" custScaleX="376430" custLinFactNeighborX="-32414" custLinFactNeighborY="13341"/>
      <dgm:spPr/>
    </dgm:pt>
    <dgm:pt modelId="{EF374E7F-9ACE-4EC8-9232-4D217A684FD8}" type="pres">
      <dgm:prSet presAssocID="{702B8B92-38E8-4E32-AF9E-30FCDD20DF3C}" presName="connectorText" presStyleLbl="sibTrans2D1" presStyleIdx="2" presStyleCnt="3"/>
      <dgm:spPr/>
    </dgm:pt>
  </dgm:ptLst>
  <dgm:cxnLst>
    <dgm:cxn modelId="{5426B0DC-8BAD-40F8-A076-128442ED4731}" type="presOf" srcId="{7AC28F22-E918-4524-BDD6-B5BA83CC6208}" destId="{FED9F9D7-AC36-4BC7-AEC0-7B8803DA51D6}" srcOrd="0" destOrd="0" presId="urn:microsoft.com/office/officeart/2005/8/layout/cycle7"/>
    <dgm:cxn modelId="{676DF761-8FE9-489B-9002-3093671D90C7}" type="presOf" srcId="{702B8B92-38E8-4E32-AF9E-30FCDD20DF3C}" destId="{EF374E7F-9ACE-4EC8-9232-4D217A684FD8}" srcOrd="1" destOrd="0" presId="urn:microsoft.com/office/officeart/2005/8/layout/cycle7"/>
    <dgm:cxn modelId="{2B0EDB0F-5BF6-4A3A-BA4C-16F04FB5C760}" type="presOf" srcId="{68458504-3ADB-4A36-BC17-0074B97E68DA}" destId="{7431A2B1-2255-44DC-B1D7-A46704BFED02}" srcOrd="0" destOrd="0" presId="urn:microsoft.com/office/officeart/2005/8/layout/cycle7"/>
    <dgm:cxn modelId="{3839D1FC-AD31-4558-A4D9-FF6D20F4DC4C}" type="presOf" srcId="{702B8B92-38E8-4E32-AF9E-30FCDD20DF3C}" destId="{327E2A96-C54D-49F5-B718-1A05900EDFFF}" srcOrd="0" destOrd="0" presId="urn:microsoft.com/office/officeart/2005/8/layout/cycle7"/>
    <dgm:cxn modelId="{EA8A30D7-520F-4160-A9B6-2F8E045C57F1}" type="presOf" srcId="{EC98C8DB-B65B-498A-B777-F2A2F2983655}" destId="{E4196698-9B80-421F-B597-C499743BD778}" srcOrd="0" destOrd="0" presId="urn:microsoft.com/office/officeart/2005/8/layout/cycle7"/>
    <dgm:cxn modelId="{8F32E2DA-3785-43D2-BCA3-3AB879B0DE27}" type="presOf" srcId="{6CD97291-D69F-4C3D-AE01-61A7836741A3}" destId="{351CCF82-F731-4A83-B145-7E9BF1F3C0B3}" srcOrd="1" destOrd="0" presId="urn:microsoft.com/office/officeart/2005/8/layout/cycle7"/>
    <dgm:cxn modelId="{18896B58-4984-4F38-932D-8943566FE320}" type="presOf" srcId="{7AC28F22-E918-4524-BDD6-B5BA83CC6208}" destId="{6A23C60F-DF86-4056-A637-3911DDC86FFA}" srcOrd="1" destOrd="0" presId="urn:microsoft.com/office/officeart/2005/8/layout/cycle7"/>
    <dgm:cxn modelId="{D8D6B84D-9569-4772-8663-1CDE9308D79F}" type="presOf" srcId="{29A53B05-155D-4DAD-B88B-4539B5643A75}" destId="{9DFBD7B0-09DF-4BED-B7C8-89E5F12540C5}" srcOrd="0" destOrd="0" presId="urn:microsoft.com/office/officeart/2005/8/layout/cycle7"/>
    <dgm:cxn modelId="{F5287B7C-88C3-4F7A-BBF3-B9CA388DCC92}" srcId="{52FF546D-3711-4002-93ED-AD1F930F1B6F}" destId="{29A53B05-155D-4DAD-B88B-4539B5643A75}" srcOrd="1" destOrd="0" parTransId="{742359B1-1856-434D-9FED-D060966D221B}" sibTransId="{6CD97291-D69F-4C3D-AE01-61A7836741A3}"/>
    <dgm:cxn modelId="{13BFE94B-E3BA-4B74-AEF8-D55BF859468F}" type="presOf" srcId="{52FF546D-3711-4002-93ED-AD1F930F1B6F}" destId="{5AC1EDBD-8113-4327-ACCC-4479DCA69103}" srcOrd="0" destOrd="0" presId="urn:microsoft.com/office/officeart/2005/8/layout/cycle7"/>
    <dgm:cxn modelId="{65060E73-0DBB-483B-8051-FFCC9EB3016A}" srcId="{52FF546D-3711-4002-93ED-AD1F930F1B6F}" destId="{EC98C8DB-B65B-498A-B777-F2A2F2983655}" srcOrd="0" destOrd="0" parTransId="{A50F3230-AEC0-4FA1-9C3D-DF9D8881F930}" sibTransId="{7AC28F22-E918-4524-BDD6-B5BA83CC6208}"/>
    <dgm:cxn modelId="{56AD6869-5DAC-45FC-990A-008FB54775CD}" type="presOf" srcId="{6CD97291-D69F-4C3D-AE01-61A7836741A3}" destId="{69F33A51-8BBA-43F0-88A5-A5A8731F739F}" srcOrd="0" destOrd="0" presId="urn:microsoft.com/office/officeart/2005/8/layout/cycle7"/>
    <dgm:cxn modelId="{DDF074EE-0913-4B10-9585-54933513DDE3}" srcId="{52FF546D-3711-4002-93ED-AD1F930F1B6F}" destId="{68458504-3ADB-4A36-BC17-0074B97E68DA}" srcOrd="2" destOrd="0" parTransId="{976DC1F2-C9A3-4165-B724-7DFCD0E6D280}" sibTransId="{702B8B92-38E8-4E32-AF9E-30FCDD20DF3C}"/>
    <dgm:cxn modelId="{EA57E854-4F88-48EE-8836-13FF2A9EADA0}" type="presParOf" srcId="{5AC1EDBD-8113-4327-ACCC-4479DCA69103}" destId="{E4196698-9B80-421F-B597-C499743BD778}" srcOrd="0" destOrd="0" presId="urn:microsoft.com/office/officeart/2005/8/layout/cycle7"/>
    <dgm:cxn modelId="{C64652AA-4238-4227-8691-0028A9982FED}" type="presParOf" srcId="{5AC1EDBD-8113-4327-ACCC-4479DCA69103}" destId="{FED9F9D7-AC36-4BC7-AEC0-7B8803DA51D6}" srcOrd="1" destOrd="0" presId="urn:microsoft.com/office/officeart/2005/8/layout/cycle7"/>
    <dgm:cxn modelId="{B29FC5B7-9B9C-4B9D-96C2-7A27CCD7E17C}" type="presParOf" srcId="{FED9F9D7-AC36-4BC7-AEC0-7B8803DA51D6}" destId="{6A23C60F-DF86-4056-A637-3911DDC86FFA}" srcOrd="0" destOrd="0" presId="urn:microsoft.com/office/officeart/2005/8/layout/cycle7"/>
    <dgm:cxn modelId="{518F256E-B3FE-4FDC-8B47-72FAC968DFD9}" type="presParOf" srcId="{5AC1EDBD-8113-4327-ACCC-4479DCA69103}" destId="{9DFBD7B0-09DF-4BED-B7C8-89E5F12540C5}" srcOrd="2" destOrd="0" presId="urn:microsoft.com/office/officeart/2005/8/layout/cycle7"/>
    <dgm:cxn modelId="{0E98D63D-8409-4D5E-B077-C34243F76FAB}" type="presParOf" srcId="{5AC1EDBD-8113-4327-ACCC-4479DCA69103}" destId="{69F33A51-8BBA-43F0-88A5-A5A8731F739F}" srcOrd="3" destOrd="0" presId="urn:microsoft.com/office/officeart/2005/8/layout/cycle7"/>
    <dgm:cxn modelId="{C3E2F7D5-5EBA-4CF2-A92D-4967182673CD}" type="presParOf" srcId="{69F33A51-8BBA-43F0-88A5-A5A8731F739F}" destId="{351CCF82-F731-4A83-B145-7E9BF1F3C0B3}" srcOrd="0" destOrd="0" presId="urn:microsoft.com/office/officeart/2005/8/layout/cycle7"/>
    <dgm:cxn modelId="{9894DDBE-FC3B-42F8-BF1B-DE1174A4AD07}" type="presParOf" srcId="{5AC1EDBD-8113-4327-ACCC-4479DCA69103}" destId="{7431A2B1-2255-44DC-B1D7-A46704BFED02}" srcOrd="4" destOrd="0" presId="urn:microsoft.com/office/officeart/2005/8/layout/cycle7"/>
    <dgm:cxn modelId="{D2097F72-D40E-49F1-970A-408924609C56}" type="presParOf" srcId="{5AC1EDBD-8113-4327-ACCC-4479DCA69103}" destId="{327E2A96-C54D-49F5-B718-1A05900EDFFF}" srcOrd="5" destOrd="0" presId="urn:microsoft.com/office/officeart/2005/8/layout/cycle7"/>
    <dgm:cxn modelId="{50D69B11-847B-4EDE-9CFD-87719ED1E0EA}" type="presParOf" srcId="{327E2A96-C54D-49F5-B718-1A05900EDFFF}" destId="{EF374E7F-9ACE-4EC8-9232-4D217A684FD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A12EC-2889-4113-A6D2-1441427B58D1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A3F80B-D952-47F5-A2C5-CA074481AC72}">
      <dgm:prSet phldrT="[Текст]"/>
      <dgm:spPr/>
      <dgm:t>
        <a:bodyPr/>
        <a:lstStyle/>
        <a:p>
          <a:r>
            <a:rPr lang="ru-RU" b="1" dirty="0" smtClean="0"/>
            <a:t>Материальные</a:t>
          </a:r>
          <a:endParaRPr lang="ru-RU" dirty="0"/>
        </a:p>
      </dgm:t>
    </dgm:pt>
    <dgm:pt modelId="{B24530EB-D6FD-4FA6-B855-75A6F9DCA2BD}" type="parTrans" cxnId="{78371117-0593-4F74-A8A7-DC12C47136EA}">
      <dgm:prSet/>
      <dgm:spPr/>
      <dgm:t>
        <a:bodyPr/>
        <a:lstStyle/>
        <a:p>
          <a:endParaRPr lang="ru-RU"/>
        </a:p>
      </dgm:t>
    </dgm:pt>
    <dgm:pt modelId="{913FB71A-2D14-42B9-B7A3-68A775F54888}" type="sibTrans" cxnId="{78371117-0593-4F74-A8A7-DC12C47136EA}">
      <dgm:prSet/>
      <dgm:spPr/>
      <dgm:t>
        <a:bodyPr/>
        <a:lstStyle/>
        <a:p>
          <a:endParaRPr lang="ru-RU"/>
        </a:p>
      </dgm:t>
    </dgm:pt>
    <dgm:pt modelId="{054AC965-C1F2-4D75-9E50-B899F143560D}">
      <dgm:prSet phldrT="[Текст]"/>
      <dgm:spPr/>
      <dgm:t>
        <a:bodyPr/>
        <a:lstStyle/>
        <a:p>
          <a:r>
            <a:rPr lang="ru-RU" b="1" dirty="0" smtClean="0"/>
            <a:t>денежные (заработная плата, премии и др.)</a:t>
          </a:r>
          <a:endParaRPr lang="ru-RU" b="1" dirty="0"/>
        </a:p>
      </dgm:t>
    </dgm:pt>
    <dgm:pt modelId="{340ADD5F-2E17-4131-8497-045D658939A9}" type="parTrans" cxnId="{87CD42BD-CE15-4F52-9590-921C40FBB00C}">
      <dgm:prSet/>
      <dgm:spPr/>
      <dgm:t>
        <a:bodyPr/>
        <a:lstStyle/>
        <a:p>
          <a:endParaRPr lang="ru-RU"/>
        </a:p>
      </dgm:t>
    </dgm:pt>
    <dgm:pt modelId="{8A382DCB-8042-42B7-99D9-8ECEDE190504}" type="sibTrans" cxnId="{87CD42BD-CE15-4F52-9590-921C40FBB00C}">
      <dgm:prSet/>
      <dgm:spPr/>
      <dgm:t>
        <a:bodyPr/>
        <a:lstStyle/>
        <a:p>
          <a:endParaRPr lang="ru-RU"/>
        </a:p>
      </dgm:t>
    </dgm:pt>
    <dgm:pt modelId="{A0512C62-F4E0-4F27-AB51-58A28DAB5957}">
      <dgm:prSet phldrT="[Текст]"/>
      <dgm:spPr/>
      <dgm:t>
        <a:bodyPr/>
        <a:lstStyle/>
        <a:p>
          <a:r>
            <a:rPr lang="ru-RU" b="1" dirty="0" err="1" smtClean="0"/>
            <a:t>неденежные</a:t>
          </a:r>
          <a:r>
            <a:rPr lang="ru-RU" b="1" dirty="0" smtClean="0"/>
            <a:t> (путёвки, лечение, транспортные расходы и др.)</a:t>
          </a:r>
          <a:endParaRPr lang="ru-RU" b="1" dirty="0"/>
        </a:p>
      </dgm:t>
    </dgm:pt>
    <dgm:pt modelId="{738142EE-B0AA-4D9D-A5C3-FAC5BBB6ED0C}" type="parTrans" cxnId="{58E64B58-89DF-4C21-848D-D736491A17FC}">
      <dgm:prSet/>
      <dgm:spPr/>
      <dgm:t>
        <a:bodyPr/>
        <a:lstStyle/>
        <a:p>
          <a:endParaRPr lang="ru-RU"/>
        </a:p>
      </dgm:t>
    </dgm:pt>
    <dgm:pt modelId="{27BCF986-5F0C-415B-A6F4-D4C00EA0D033}" type="sibTrans" cxnId="{58E64B58-89DF-4C21-848D-D736491A17FC}">
      <dgm:prSet/>
      <dgm:spPr/>
      <dgm:t>
        <a:bodyPr/>
        <a:lstStyle/>
        <a:p>
          <a:endParaRPr lang="ru-RU"/>
        </a:p>
      </dgm:t>
    </dgm:pt>
    <dgm:pt modelId="{6007990B-1258-4AD8-9C95-D48E2193B4F5}">
      <dgm:prSet phldrT="[Текст]"/>
      <dgm:spPr/>
      <dgm:t>
        <a:bodyPr/>
        <a:lstStyle/>
        <a:p>
          <a:r>
            <a:rPr lang="ru-RU" b="1" dirty="0" smtClean="0"/>
            <a:t>Нематериальные:</a:t>
          </a:r>
          <a:endParaRPr lang="ru-RU" dirty="0"/>
        </a:p>
      </dgm:t>
    </dgm:pt>
    <dgm:pt modelId="{1249B18D-083E-440A-AFC6-FDCBDD8DFD2C}" type="parTrans" cxnId="{2B25378F-5292-4291-BBBA-994D781E987B}">
      <dgm:prSet/>
      <dgm:spPr/>
      <dgm:t>
        <a:bodyPr/>
        <a:lstStyle/>
        <a:p>
          <a:endParaRPr lang="ru-RU"/>
        </a:p>
      </dgm:t>
    </dgm:pt>
    <dgm:pt modelId="{AF34FBB8-7E7E-4F13-8BA0-52C7E8099072}" type="sibTrans" cxnId="{2B25378F-5292-4291-BBBA-994D781E987B}">
      <dgm:prSet/>
      <dgm:spPr/>
      <dgm:t>
        <a:bodyPr/>
        <a:lstStyle/>
        <a:p>
          <a:endParaRPr lang="ru-RU"/>
        </a:p>
      </dgm:t>
    </dgm:pt>
    <dgm:pt modelId="{6550D6F6-8B63-40D0-B2E4-B6288ACE24D0}">
      <dgm:prSet phldrT="[Текст]"/>
      <dgm:spPr/>
      <dgm:t>
        <a:bodyPr/>
        <a:lstStyle/>
        <a:p>
          <a:r>
            <a:rPr lang="ru-RU" b="1" dirty="0" smtClean="0"/>
            <a:t>социальные (престижность труда, возможность профессионального и служебного роста)</a:t>
          </a:r>
          <a:endParaRPr lang="ru-RU" b="1" dirty="0"/>
        </a:p>
      </dgm:t>
    </dgm:pt>
    <dgm:pt modelId="{1A131E50-BDCF-48E7-89EF-06A889D36C88}" type="parTrans" cxnId="{A714D56C-811B-4026-8BE0-7187105B8124}">
      <dgm:prSet/>
      <dgm:spPr/>
      <dgm:t>
        <a:bodyPr/>
        <a:lstStyle/>
        <a:p>
          <a:endParaRPr lang="ru-RU"/>
        </a:p>
      </dgm:t>
    </dgm:pt>
    <dgm:pt modelId="{DD1CCCD8-CD70-4477-8649-E30040C27130}" type="sibTrans" cxnId="{A714D56C-811B-4026-8BE0-7187105B8124}">
      <dgm:prSet/>
      <dgm:spPr/>
      <dgm:t>
        <a:bodyPr/>
        <a:lstStyle/>
        <a:p>
          <a:endParaRPr lang="ru-RU"/>
        </a:p>
      </dgm:t>
    </dgm:pt>
    <dgm:pt modelId="{F88D5534-4083-482B-A7CC-644E63DE4174}">
      <dgm:prSet phldrT="[Текст]"/>
      <dgm:spPr/>
      <dgm:t>
        <a:bodyPr/>
        <a:lstStyle/>
        <a:p>
          <a:r>
            <a:rPr lang="ru-RU" b="1" dirty="0" smtClean="0"/>
            <a:t>моральные (уважение со стороны окружающих, награды</a:t>
          </a:r>
          <a:r>
            <a:rPr lang="ru-RU" dirty="0" smtClean="0"/>
            <a:t>)</a:t>
          </a:r>
          <a:endParaRPr lang="ru-RU" dirty="0"/>
        </a:p>
      </dgm:t>
    </dgm:pt>
    <dgm:pt modelId="{790D9B99-E4F7-4E57-9733-FCEBEA592156}" type="parTrans" cxnId="{7A736B98-D6C1-4034-B4C8-0A41133C2D82}">
      <dgm:prSet/>
      <dgm:spPr/>
      <dgm:t>
        <a:bodyPr/>
        <a:lstStyle/>
        <a:p>
          <a:endParaRPr lang="ru-RU"/>
        </a:p>
      </dgm:t>
    </dgm:pt>
    <dgm:pt modelId="{5A97A19F-4753-4743-A4C5-B82BBACAA5BE}" type="sibTrans" cxnId="{7A736B98-D6C1-4034-B4C8-0A41133C2D82}">
      <dgm:prSet/>
      <dgm:spPr/>
      <dgm:t>
        <a:bodyPr/>
        <a:lstStyle/>
        <a:p>
          <a:endParaRPr lang="ru-RU"/>
        </a:p>
      </dgm:t>
    </dgm:pt>
    <dgm:pt modelId="{0DA16BC7-7F57-4E97-BF10-845A897EC2F5}">
      <dgm:prSet phldrT="[Текст]"/>
      <dgm:spPr/>
      <dgm:t>
        <a:bodyPr/>
        <a:lstStyle/>
        <a:p>
          <a:r>
            <a:rPr lang="ru-RU" b="1" dirty="0" smtClean="0"/>
            <a:t>творческие (возможность самосовершенствования и самореализации</a:t>
          </a:r>
          <a:endParaRPr lang="ru-RU" b="1" dirty="0"/>
        </a:p>
      </dgm:t>
    </dgm:pt>
    <dgm:pt modelId="{A7A81E06-F36D-42A4-BDBB-84D6D4441361}" type="parTrans" cxnId="{358D8AD8-2C65-4F5A-BC96-203F1496DE3A}">
      <dgm:prSet/>
      <dgm:spPr/>
      <dgm:t>
        <a:bodyPr/>
        <a:lstStyle/>
        <a:p>
          <a:endParaRPr lang="ru-RU"/>
        </a:p>
      </dgm:t>
    </dgm:pt>
    <dgm:pt modelId="{89D35F63-723F-424E-83C4-D18065F9A101}" type="sibTrans" cxnId="{358D8AD8-2C65-4F5A-BC96-203F1496DE3A}">
      <dgm:prSet/>
      <dgm:spPr/>
      <dgm:t>
        <a:bodyPr/>
        <a:lstStyle/>
        <a:p>
          <a:endParaRPr lang="ru-RU"/>
        </a:p>
      </dgm:t>
    </dgm:pt>
    <dgm:pt modelId="{B96AC8BD-F909-42CC-9480-EA13AF4E38B9}" type="pres">
      <dgm:prSet presAssocID="{7C6A12EC-2889-4113-A6D2-1441427B58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C424C3-C15D-41BB-864A-53E88D4AEA9B}" type="pres">
      <dgm:prSet presAssocID="{B7A3F80B-D952-47F5-A2C5-CA074481AC72}" presName="root" presStyleCnt="0"/>
      <dgm:spPr/>
    </dgm:pt>
    <dgm:pt modelId="{BC089554-C50B-46D1-8AF5-98A72BA8DAA0}" type="pres">
      <dgm:prSet presAssocID="{B7A3F80B-D952-47F5-A2C5-CA074481AC72}" presName="rootComposite" presStyleCnt="0"/>
      <dgm:spPr/>
    </dgm:pt>
    <dgm:pt modelId="{D5C08C6F-7386-44B6-BE5C-F2A2E0D572C1}" type="pres">
      <dgm:prSet presAssocID="{B7A3F80B-D952-47F5-A2C5-CA074481AC72}" presName="rootText" presStyleLbl="node1" presStyleIdx="0" presStyleCnt="2" custScaleY="63678" custLinFactNeighborX="728" custLinFactNeighborY="-8741"/>
      <dgm:spPr/>
      <dgm:t>
        <a:bodyPr/>
        <a:lstStyle/>
        <a:p>
          <a:endParaRPr lang="ru-RU"/>
        </a:p>
      </dgm:t>
    </dgm:pt>
    <dgm:pt modelId="{3525BAF1-6EA4-48F2-B4D3-0E8D9CC70299}" type="pres">
      <dgm:prSet presAssocID="{B7A3F80B-D952-47F5-A2C5-CA074481AC72}" presName="rootConnector" presStyleLbl="node1" presStyleIdx="0" presStyleCnt="2"/>
      <dgm:spPr/>
    </dgm:pt>
    <dgm:pt modelId="{0C5C5102-6449-47CA-9443-944EAEE9CC28}" type="pres">
      <dgm:prSet presAssocID="{B7A3F80B-D952-47F5-A2C5-CA074481AC72}" presName="childShape" presStyleCnt="0"/>
      <dgm:spPr/>
    </dgm:pt>
    <dgm:pt modelId="{8FC52538-1203-4F80-85AE-54EF867DB822}" type="pres">
      <dgm:prSet presAssocID="{340ADD5F-2E17-4131-8497-045D658939A9}" presName="Name13" presStyleLbl="parChTrans1D2" presStyleIdx="0" presStyleCnt="5"/>
      <dgm:spPr/>
    </dgm:pt>
    <dgm:pt modelId="{4FAA7FE0-CA0D-40A2-A87F-AFD447A5B538}" type="pres">
      <dgm:prSet presAssocID="{054AC965-C1F2-4D75-9E50-B899F143560D}" presName="childText" presStyleLbl="bgAcc1" presStyleIdx="0" presStyleCnt="5" custScaleX="136928" custScaleY="88509" custLinFactNeighborX="-9131" custLinFactNeighborY="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1F46E-3109-4189-A401-764A5014934D}" type="pres">
      <dgm:prSet presAssocID="{738142EE-B0AA-4D9D-A5C3-FAC5BBB6ED0C}" presName="Name13" presStyleLbl="parChTrans1D2" presStyleIdx="1" presStyleCnt="5"/>
      <dgm:spPr/>
    </dgm:pt>
    <dgm:pt modelId="{94C96B16-E1B5-4483-8619-0C834E59A27F}" type="pres">
      <dgm:prSet presAssocID="{A0512C62-F4E0-4F27-AB51-58A28DAB5957}" presName="childText" presStyleLbl="bgAcc1" presStyleIdx="1" presStyleCnt="5" custScaleX="141635" custScaleY="83378" custLinFactNeighborX="-14941" custLinFactNeighborY="30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28E13-E953-40CE-BC2E-1C13269846A4}" type="pres">
      <dgm:prSet presAssocID="{6007990B-1258-4AD8-9C95-D48E2193B4F5}" presName="root" presStyleCnt="0"/>
      <dgm:spPr/>
    </dgm:pt>
    <dgm:pt modelId="{AA5B3E1A-AAFF-40F5-B112-CA900F23BADA}" type="pres">
      <dgm:prSet presAssocID="{6007990B-1258-4AD8-9C95-D48E2193B4F5}" presName="rootComposite" presStyleCnt="0"/>
      <dgm:spPr/>
    </dgm:pt>
    <dgm:pt modelId="{50D92F59-1625-4E14-B163-D93759031CB8}" type="pres">
      <dgm:prSet presAssocID="{6007990B-1258-4AD8-9C95-D48E2193B4F5}" presName="rootText" presStyleLbl="node1" presStyleIdx="1" presStyleCnt="2" custScaleX="126576" custScaleY="61077" custLinFactNeighborX="1457" custLinFactNeighborY="-6556"/>
      <dgm:spPr/>
      <dgm:t>
        <a:bodyPr/>
        <a:lstStyle/>
        <a:p>
          <a:endParaRPr lang="ru-RU"/>
        </a:p>
      </dgm:t>
    </dgm:pt>
    <dgm:pt modelId="{A7355DB6-4807-4ABD-9199-9EC4A176FE76}" type="pres">
      <dgm:prSet presAssocID="{6007990B-1258-4AD8-9C95-D48E2193B4F5}" presName="rootConnector" presStyleLbl="node1" presStyleIdx="1" presStyleCnt="2"/>
      <dgm:spPr/>
    </dgm:pt>
    <dgm:pt modelId="{61F0BF31-3A1D-4D51-977F-876A3521FC2B}" type="pres">
      <dgm:prSet presAssocID="{6007990B-1258-4AD8-9C95-D48E2193B4F5}" presName="childShape" presStyleCnt="0"/>
      <dgm:spPr/>
    </dgm:pt>
    <dgm:pt modelId="{5480D98B-2CF0-4F26-BBFF-0EE8743C38CC}" type="pres">
      <dgm:prSet presAssocID="{1A131E50-BDCF-48E7-89EF-06A889D36C88}" presName="Name13" presStyleLbl="parChTrans1D2" presStyleIdx="2" presStyleCnt="5"/>
      <dgm:spPr/>
    </dgm:pt>
    <dgm:pt modelId="{35F29508-CAD0-4C63-86F9-9E749CCBCBF4}" type="pres">
      <dgm:prSet presAssocID="{6550D6F6-8B63-40D0-B2E4-B6288ACE24D0}" presName="childText" presStyleLbl="bgAcc1" presStyleIdx="2" presStyleCnt="5" custScaleX="160938" custScaleY="7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7BDF0-B720-4FAD-B9C1-32612FBDFF85}" type="pres">
      <dgm:prSet presAssocID="{790D9B99-E4F7-4E57-9733-FCEBEA592156}" presName="Name13" presStyleLbl="parChTrans1D2" presStyleIdx="3" presStyleCnt="5"/>
      <dgm:spPr/>
    </dgm:pt>
    <dgm:pt modelId="{03A98110-015E-44A0-B193-66E8DCE6E3AB}" type="pres">
      <dgm:prSet presAssocID="{F88D5534-4083-482B-A7CC-644E63DE4174}" presName="childText" presStyleLbl="bgAcc1" presStyleIdx="3" presStyleCnt="5" custScaleX="165373" custScaleY="80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8315F-A88C-4C57-A8F8-F6758351CA3B}" type="pres">
      <dgm:prSet presAssocID="{A7A81E06-F36D-42A4-BDBB-84D6D4441361}" presName="Name13" presStyleLbl="parChTrans1D2" presStyleIdx="4" presStyleCnt="5"/>
      <dgm:spPr/>
    </dgm:pt>
    <dgm:pt modelId="{AFB02DD0-4DB8-4264-9A7C-BBF174A613C8}" type="pres">
      <dgm:prSet presAssocID="{0DA16BC7-7F57-4E97-BF10-845A897EC2F5}" presName="childText" presStyleLbl="bgAcc1" presStyleIdx="4" presStyleCnt="5" custScaleX="167150" custScaleY="6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7DD8A-412A-436F-9631-F51D09734CF6}" type="presOf" srcId="{F88D5534-4083-482B-A7CC-644E63DE4174}" destId="{03A98110-015E-44A0-B193-66E8DCE6E3AB}" srcOrd="0" destOrd="0" presId="urn:microsoft.com/office/officeart/2005/8/layout/hierarchy3"/>
    <dgm:cxn modelId="{6DD146F0-2B61-4A64-86E9-B9A548ADA6AF}" type="presOf" srcId="{B7A3F80B-D952-47F5-A2C5-CA074481AC72}" destId="{3525BAF1-6EA4-48F2-B4D3-0E8D9CC70299}" srcOrd="1" destOrd="0" presId="urn:microsoft.com/office/officeart/2005/8/layout/hierarchy3"/>
    <dgm:cxn modelId="{0A429274-C7DF-49FB-985C-4C099BD3E3CD}" type="presOf" srcId="{B7A3F80B-D952-47F5-A2C5-CA074481AC72}" destId="{D5C08C6F-7386-44B6-BE5C-F2A2E0D572C1}" srcOrd="0" destOrd="0" presId="urn:microsoft.com/office/officeart/2005/8/layout/hierarchy3"/>
    <dgm:cxn modelId="{87CD42BD-CE15-4F52-9590-921C40FBB00C}" srcId="{B7A3F80B-D952-47F5-A2C5-CA074481AC72}" destId="{054AC965-C1F2-4D75-9E50-B899F143560D}" srcOrd="0" destOrd="0" parTransId="{340ADD5F-2E17-4131-8497-045D658939A9}" sibTransId="{8A382DCB-8042-42B7-99D9-8ECEDE190504}"/>
    <dgm:cxn modelId="{747E7F77-2429-4500-BB73-877BA7ED799F}" type="presOf" srcId="{340ADD5F-2E17-4131-8497-045D658939A9}" destId="{8FC52538-1203-4F80-85AE-54EF867DB822}" srcOrd="0" destOrd="0" presId="urn:microsoft.com/office/officeart/2005/8/layout/hierarchy3"/>
    <dgm:cxn modelId="{594ED6B1-0CF3-48EC-9B46-CE7C807834A9}" type="presOf" srcId="{A7A81E06-F36D-42A4-BDBB-84D6D4441361}" destId="{C908315F-A88C-4C57-A8F8-F6758351CA3B}" srcOrd="0" destOrd="0" presId="urn:microsoft.com/office/officeart/2005/8/layout/hierarchy3"/>
    <dgm:cxn modelId="{29B7D9D7-0ACF-488D-8987-265B79697680}" type="presOf" srcId="{054AC965-C1F2-4D75-9E50-B899F143560D}" destId="{4FAA7FE0-CA0D-40A2-A87F-AFD447A5B538}" srcOrd="0" destOrd="0" presId="urn:microsoft.com/office/officeart/2005/8/layout/hierarchy3"/>
    <dgm:cxn modelId="{358D8AD8-2C65-4F5A-BC96-203F1496DE3A}" srcId="{6007990B-1258-4AD8-9C95-D48E2193B4F5}" destId="{0DA16BC7-7F57-4E97-BF10-845A897EC2F5}" srcOrd="2" destOrd="0" parTransId="{A7A81E06-F36D-42A4-BDBB-84D6D4441361}" sibTransId="{89D35F63-723F-424E-83C4-D18065F9A101}"/>
    <dgm:cxn modelId="{A714D56C-811B-4026-8BE0-7187105B8124}" srcId="{6007990B-1258-4AD8-9C95-D48E2193B4F5}" destId="{6550D6F6-8B63-40D0-B2E4-B6288ACE24D0}" srcOrd="0" destOrd="0" parTransId="{1A131E50-BDCF-48E7-89EF-06A889D36C88}" sibTransId="{DD1CCCD8-CD70-4477-8649-E30040C27130}"/>
    <dgm:cxn modelId="{B8B5DE80-B1C1-4D03-81BB-156EEAB57337}" type="presOf" srcId="{790D9B99-E4F7-4E57-9733-FCEBEA592156}" destId="{64D7BDF0-B720-4FAD-B9C1-32612FBDFF85}" srcOrd="0" destOrd="0" presId="urn:microsoft.com/office/officeart/2005/8/layout/hierarchy3"/>
    <dgm:cxn modelId="{E04D7CFC-991B-4080-97CD-AB496826F494}" type="presOf" srcId="{6550D6F6-8B63-40D0-B2E4-B6288ACE24D0}" destId="{35F29508-CAD0-4C63-86F9-9E749CCBCBF4}" srcOrd="0" destOrd="0" presId="urn:microsoft.com/office/officeart/2005/8/layout/hierarchy3"/>
    <dgm:cxn modelId="{78371117-0593-4F74-A8A7-DC12C47136EA}" srcId="{7C6A12EC-2889-4113-A6D2-1441427B58D1}" destId="{B7A3F80B-D952-47F5-A2C5-CA074481AC72}" srcOrd="0" destOrd="0" parTransId="{B24530EB-D6FD-4FA6-B855-75A6F9DCA2BD}" sibTransId="{913FB71A-2D14-42B9-B7A3-68A775F54888}"/>
    <dgm:cxn modelId="{58E64B58-89DF-4C21-848D-D736491A17FC}" srcId="{B7A3F80B-D952-47F5-A2C5-CA074481AC72}" destId="{A0512C62-F4E0-4F27-AB51-58A28DAB5957}" srcOrd="1" destOrd="0" parTransId="{738142EE-B0AA-4D9D-A5C3-FAC5BBB6ED0C}" sibTransId="{27BCF986-5F0C-415B-A6F4-D4C00EA0D033}"/>
    <dgm:cxn modelId="{3B24877C-669B-4952-8949-24FE7BFFFBBE}" type="presOf" srcId="{6007990B-1258-4AD8-9C95-D48E2193B4F5}" destId="{A7355DB6-4807-4ABD-9199-9EC4A176FE76}" srcOrd="1" destOrd="0" presId="urn:microsoft.com/office/officeart/2005/8/layout/hierarchy3"/>
    <dgm:cxn modelId="{F31128ED-6AF2-43BF-A825-B9F58FEFA325}" type="presOf" srcId="{7C6A12EC-2889-4113-A6D2-1441427B58D1}" destId="{B96AC8BD-F909-42CC-9480-EA13AF4E38B9}" srcOrd="0" destOrd="0" presId="urn:microsoft.com/office/officeart/2005/8/layout/hierarchy3"/>
    <dgm:cxn modelId="{E85AA942-8D19-4BE8-B8DA-43E6BFEF5343}" type="presOf" srcId="{6007990B-1258-4AD8-9C95-D48E2193B4F5}" destId="{50D92F59-1625-4E14-B163-D93759031CB8}" srcOrd="0" destOrd="0" presId="urn:microsoft.com/office/officeart/2005/8/layout/hierarchy3"/>
    <dgm:cxn modelId="{7A736B98-D6C1-4034-B4C8-0A41133C2D82}" srcId="{6007990B-1258-4AD8-9C95-D48E2193B4F5}" destId="{F88D5534-4083-482B-A7CC-644E63DE4174}" srcOrd="1" destOrd="0" parTransId="{790D9B99-E4F7-4E57-9733-FCEBEA592156}" sibTransId="{5A97A19F-4753-4743-A4C5-B82BBACAA5BE}"/>
    <dgm:cxn modelId="{C4BCDE99-EB96-4701-B2F5-343CB1C28137}" type="presOf" srcId="{0DA16BC7-7F57-4E97-BF10-845A897EC2F5}" destId="{AFB02DD0-4DB8-4264-9A7C-BBF174A613C8}" srcOrd="0" destOrd="0" presId="urn:microsoft.com/office/officeart/2005/8/layout/hierarchy3"/>
    <dgm:cxn modelId="{50887751-7A85-460D-94A4-DA88E1B283CB}" type="presOf" srcId="{738142EE-B0AA-4D9D-A5C3-FAC5BBB6ED0C}" destId="{FD51F46E-3109-4189-A401-764A5014934D}" srcOrd="0" destOrd="0" presId="urn:microsoft.com/office/officeart/2005/8/layout/hierarchy3"/>
    <dgm:cxn modelId="{2B25378F-5292-4291-BBBA-994D781E987B}" srcId="{7C6A12EC-2889-4113-A6D2-1441427B58D1}" destId="{6007990B-1258-4AD8-9C95-D48E2193B4F5}" srcOrd="1" destOrd="0" parTransId="{1249B18D-083E-440A-AFC6-FDCBDD8DFD2C}" sibTransId="{AF34FBB8-7E7E-4F13-8BA0-52C7E8099072}"/>
    <dgm:cxn modelId="{E44FA05D-321F-4D18-9B0D-2859B56225A2}" type="presOf" srcId="{1A131E50-BDCF-48E7-89EF-06A889D36C88}" destId="{5480D98B-2CF0-4F26-BBFF-0EE8743C38CC}" srcOrd="0" destOrd="0" presId="urn:microsoft.com/office/officeart/2005/8/layout/hierarchy3"/>
    <dgm:cxn modelId="{51517601-6927-4E07-8C70-48DEFF8FA31D}" type="presOf" srcId="{A0512C62-F4E0-4F27-AB51-58A28DAB5957}" destId="{94C96B16-E1B5-4483-8619-0C834E59A27F}" srcOrd="0" destOrd="0" presId="urn:microsoft.com/office/officeart/2005/8/layout/hierarchy3"/>
    <dgm:cxn modelId="{73A2A069-8701-4735-967A-D08EAF88510C}" type="presParOf" srcId="{B96AC8BD-F909-42CC-9480-EA13AF4E38B9}" destId="{C4C424C3-C15D-41BB-864A-53E88D4AEA9B}" srcOrd="0" destOrd="0" presId="urn:microsoft.com/office/officeart/2005/8/layout/hierarchy3"/>
    <dgm:cxn modelId="{43A9D718-58D2-4DBB-8279-AEDA93002F09}" type="presParOf" srcId="{C4C424C3-C15D-41BB-864A-53E88D4AEA9B}" destId="{BC089554-C50B-46D1-8AF5-98A72BA8DAA0}" srcOrd="0" destOrd="0" presId="urn:microsoft.com/office/officeart/2005/8/layout/hierarchy3"/>
    <dgm:cxn modelId="{984026A6-4650-42F2-8231-7C03DE39743C}" type="presParOf" srcId="{BC089554-C50B-46D1-8AF5-98A72BA8DAA0}" destId="{D5C08C6F-7386-44B6-BE5C-F2A2E0D572C1}" srcOrd="0" destOrd="0" presId="urn:microsoft.com/office/officeart/2005/8/layout/hierarchy3"/>
    <dgm:cxn modelId="{75FBF692-B0B6-44C8-9169-BAC48FA46A4E}" type="presParOf" srcId="{BC089554-C50B-46D1-8AF5-98A72BA8DAA0}" destId="{3525BAF1-6EA4-48F2-B4D3-0E8D9CC70299}" srcOrd="1" destOrd="0" presId="urn:microsoft.com/office/officeart/2005/8/layout/hierarchy3"/>
    <dgm:cxn modelId="{9C8095FD-51DB-46CC-8951-EE9C7779CC22}" type="presParOf" srcId="{C4C424C3-C15D-41BB-864A-53E88D4AEA9B}" destId="{0C5C5102-6449-47CA-9443-944EAEE9CC28}" srcOrd="1" destOrd="0" presId="urn:microsoft.com/office/officeart/2005/8/layout/hierarchy3"/>
    <dgm:cxn modelId="{AA1470C3-75F7-4421-916C-16431B6C7353}" type="presParOf" srcId="{0C5C5102-6449-47CA-9443-944EAEE9CC28}" destId="{8FC52538-1203-4F80-85AE-54EF867DB822}" srcOrd="0" destOrd="0" presId="urn:microsoft.com/office/officeart/2005/8/layout/hierarchy3"/>
    <dgm:cxn modelId="{69972396-EC78-4BC5-B92C-22429BF7D899}" type="presParOf" srcId="{0C5C5102-6449-47CA-9443-944EAEE9CC28}" destId="{4FAA7FE0-CA0D-40A2-A87F-AFD447A5B538}" srcOrd="1" destOrd="0" presId="urn:microsoft.com/office/officeart/2005/8/layout/hierarchy3"/>
    <dgm:cxn modelId="{9A08AB09-7776-4B9C-9A0B-6E9DE2329DB4}" type="presParOf" srcId="{0C5C5102-6449-47CA-9443-944EAEE9CC28}" destId="{FD51F46E-3109-4189-A401-764A5014934D}" srcOrd="2" destOrd="0" presId="urn:microsoft.com/office/officeart/2005/8/layout/hierarchy3"/>
    <dgm:cxn modelId="{25373542-91AE-4606-BF7A-C7D38B5B0207}" type="presParOf" srcId="{0C5C5102-6449-47CA-9443-944EAEE9CC28}" destId="{94C96B16-E1B5-4483-8619-0C834E59A27F}" srcOrd="3" destOrd="0" presId="urn:microsoft.com/office/officeart/2005/8/layout/hierarchy3"/>
    <dgm:cxn modelId="{13FCA354-0A16-4B3B-9E88-43547CEB9701}" type="presParOf" srcId="{B96AC8BD-F909-42CC-9480-EA13AF4E38B9}" destId="{61B28E13-E953-40CE-BC2E-1C13269846A4}" srcOrd="1" destOrd="0" presId="urn:microsoft.com/office/officeart/2005/8/layout/hierarchy3"/>
    <dgm:cxn modelId="{D5760517-C53D-476F-BA00-44E8CB9746F9}" type="presParOf" srcId="{61B28E13-E953-40CE-BC2E-1C13269846A4}" destId="{AA5B3E1A-AAFF-40F5-B112-CA900F23BADA}" srcOrd="0" destOrd="0" presId="urn:microsoft.com/office/officeart/2005/8/layout/hierarchy3"/>
    <dgm:cxn modelId="{C4FF344A-2E21-4787-A002-1F0D9C5758C6}" type="presParOf" srcId="{AA5B3E1A-AAFF-40F5-B112-CA900F23BADA}" destId="{50D92F59-1625-4E14-B163-D93759031CB8}" srcOrd="0" destOrd="0" presId="urn:microsoft.com/office/officeart/2005/8/layout/hierarchy3"/>
    <dgm:cxn modelId="{247E9F2F-2F21-4FE2-B699-647C83B5E98E}" type="presParOf" srcId="{AA5B3E1A-AAFF-40F5-B112-CA900F23BADA}" destId="{A7355DB6-4807-4ABD-9199-9EC4A176FE76}" srcOrd="1" destOrd="0" presId="urn:microsoft.com/office/officeart/2005/8/layout/hierarchy3"/>
    <dgm:cxn modelId="{EAE334DE-B28D-4776-8811-632FB32C3631}" type="presParOf" srcId="{61B28E13-E953-40CE-BC2E-1C13269846A4}" destId="{61F0BF31-3A1D-4D51-977F-876A3521FC2B}" srcOrd="1" destOrd="0" presId="urn:microsoft.com/office/officeart/2005/8/layout/hierarchy3"/>
    <dgm:cxn modelId="{C869F5B0-3B49-4FC4-BA09-C8F169E4F285}" type="presParOf" srcId="{61F0BF31-3A1D-4D51-977F-876A3521FC2B}" destId="{5480D98B-2CF0-4F26-BBFF-0EE8743C38CC}" srcOrd="0" destOrd="0" presId="urn:microsoft.com/office/officeart/2005/8/layout/hierarchy3"/>
    <dgm:cxn modelId="{3EC29020-3DDA-4266-80E9-4EF62203319C}" type="presParOf" srcId="{61F0BF31-3A1D-4D51-977F-876A3521FC2B}" destId="{35F29508-CAD0-4C63-86F9-9E749CCBCBF4}" srcOrd="1" destOrd="0" presId="urn:microsoft.com/office/officeart/2005/8/layout/hierarchy3"/>
    <dgm:cxn modelId="{462AD8F6-05B1-47B8-BC37-5D429F1F1D2D}" type="presParOf" srcId="{61F0BF31-3A1D-4D51-977F-876A3521FC2B}" destId="{64D7BDF0-B720-4FAD-B9C1-32612FBDFF85}" srcOrd="2" destOrd="0" presId="urn:microsoft.com/office/officeart/2005/8/layout/hierarchy3"/>
    <dgm:cxn modelId="{0BD9B4DF-459C-4700-A085-04955C6CDC4A}" type="presParOf" srcId="{61F0BF31-3A1D-4D51-977F-876A3521FC2B}" destId="{03A98110-015E-44A0-B193-66E8DCE6E3AB}" srcOrd="3" destOrd="0" presId="urn:microsoft.com/office/officeart/2005/8/layout/hierarchy3"/>
    <dgm:cxn modelId="{59096553-C568-4202-B283-F55DCE9767B9}" type="presParOf" srcId="{61F0BF31-3A1D-4D51-977F-876A3521FC2B}" destId="{C908315F-A88C-4C57-A8F8-F6758351CA3B}" srcOrd="4" destOrd="0" presId="urn:microsoft.com/office/officeart/2005/8/layout/hierarchy3"/>
    <dgm:cxn modelId="{F7BF3556-4B4E-40F1-A398-E6DEDE696430}" type="presParOf" srcId="{61F0BF31-3A1D-4D51-977F-876A3521FC2B}" destId="{AFB02DD0-4DB8-4264-9A7C-BBF174A613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96698-9B80-421F-B597-C499743BD778}">
      <dsp:nvSpPr>
        <dsp:cNvPr id="0" name=""/>
        <dsp:cNvSpPr/>
      </dsp:nvSpPr>
      <dsp:spPr>
        <a:xfrm>
          <a:off x="2195391" y="422234"/>
          <a:ext cx="2994690" cy="14973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Зарплата бывает</a:t>
          </a:r>
          <a:endParaRPr lang="ru-RU" sz="2400" kern="1200" dirty="0"/>
        </a:p>
      </dsp:txBody>
      <dsp:txXfrm>
        <a:off x="2195391" y="422234"/>
        <a:ext cx="2994690" cy="1497345"/>
      </dsp:txXfrm>
    </dsp:sp>
    <dsp:sp modelId="{FED9F9D7-AC36-4BC7-AEC0-7B8803DA51D6}">
      <dsp:nvSpPr>
        <dsp:cNvPr id="0" name=""/>
        <dsp:cNvSpPr/>
      </dsp:nvSpPr>
      <dsp:spPr>
        <a:xfrm rot="3386173">
          <a:off x="4074963" y="2127711"/>
          <a:ext cx="852916" cy="5240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3386173">
        <a:off x="4074963" y="2127711"/>
        <a:ext cx="852916" cy="524070"/>
      </dsp:txXfrm>
    </dsp:sp>
    <dsp:sp modelId="{9DFBD7B0-09DF-4BED-B7C8-89E5F12540C5}">
      <dsp:nvSpPr>
        <dsp:cNvPr id="0" name=""/>
        <dsp:cNvSpPr/>
      </dsp:nvSpPr>
      <dsp:spPr>
        <a:xfrm>
          <a:off x="3533446" y="2859914"/>
          <a:ext cx="4026720" cy="221084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реальная</a:t>
          </a:r>
          <a:r>
            <a:rPr lang="ru-RU" sz="2000" kern="1200" dirty="0" smtClean="0"/>
            <a:t> (количество товаров и услуг, которые можно приобрести за номинальную зарплату)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533446" y="2859914"/>
        <a:ext cx="4026720" cy="2210845"/>
      </dsp:txXfrm>
    </dsp:sp>
    <dsp:sp modelId="{69F33A51-8BBA-43F0-88A5-A5A8731F739F}">
      <dsp:nvSpPr>
        <dsp:cNvPr id="0" name=""/>
        <dsp:cNvSpPr/>
      </dsp:nvSpPr>
      <dsp:spPr>
        <a:xfrm rot="10462489">
          <a:off x="3137672" y="3923216"/>
          <a:ext cx="352742" cy="5240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462489">
        <a:off x="3137672" y="3923216"/>
        <a:ext cx="352742" cy="524070"/>
      </dsp:txXfrm>
    </dsp:sp>
    <dsp:sp modelId="{7431A2B1-2255-44DC-B1D7-A46704BFED02}">
      <dsp:nvSpPr>
        <dsp:cNvPr id="0" name=""/>
        <dsp:cNvSpPr/>
      </dsp:nvSpPr>
      <dsp:spPr>
        <a:xfrm>
          <a:off x="196649" y="3238923"/>
          <a:ext cx="2897991" cy="222131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номинальная </a:t>
          </a:r>
          <a:r>
            <a:rPr lang="ru-RU" sz="2400" kern="1200" dirty="0" smtClean="0"/>
            <a:t>(сумма денег за работу)</a:t>
          </a:r>
          <a:endParaRPr lang="ru-RU" sz="2400" kern="1200" dirty="0"/>
        </a:p>
      </dsp:txBody>
      <dsp:txXfrm>
        <a:off x="196649" y="3238923"/>
        <a:ext cx="2897991" cy="2221311"/>
      </dsp:txXfrm>
    </dsp:sp>
    <dsp:sp modelId="{327E2A96-C54D-49F5-B718-1A05900EDFFF}">
      <dsp:nvSpPr>
        <dsp:cNvPr id="0" name=""/>
        <dsp:cNvSpPr/>
      </dsp:nvSpPr>
      <dsp:spPr>
        <a:xfrm rot="18166912">
          <a:off x="2007499" y="2387132"/>
          <a:ext cx="1327827" cy="5240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8166912">
        <a:off x="2007499" y="2387132"/>
        <a:ext cx="1327827" cy="524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08C6F-7386-44B6-BE5C-F2A2E0D572C1}">
      <dsp:nvSpPr>
        <dsp:cNvPr id="0" name=""/>
        <dsp:cNvSpPr/>
      </dsp:nvSpPr>
      <dsp:spPr>
        <a:xfrm>
          <a:off x="21353" y="229325"/>
          <a:ext cx="2699500" cy="859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Материальные</a:t>
          </a:r>
          <a:endParaRPr lang="ru-RU" sz="3000" kern="1200" dirty="0"/>
        </a:p>
      </dsp:txBody>
      <dsp:txXfrm>
        <a:off x="21353" y="229325"/>
        <a:ext cx="2699500" cy="859493"/>
      </dsp:txXfrm>
    </dsp:sp>
    <dsp:sp modelId="{8FC52538-1203-4F80-85AE-54EF867DB822}">
      <dsp:nvSpPr>
        <dsp:cNvPr id="0" name=""/>
        <dsp:cNvSpPr/>
      </dsp:nvSpPr>
      <dsp:spPr>
        <a:xfrm>
          <a:off x="245583" y="1088819"/>
          <a:ext cx="91440" cy="1070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0669"/>
              </a:lnTo>
              <a:lnTo>
                <a:pt x="98824" y="10706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7FE0-CA0D-40A2-A87F-AFD447A5B538}">
      <dsp:nvSpPr>
        <dsp:cNvPr id="0" name=""/>
        <dsp:cNvSpPr/>
      </dsp:nvSpPr>
      <dsp:spPr>
        <a:xfrm>
          <a:off x="344408" y="1562163"/>
          <a:ext cx="2957097" cy="1194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денежные (заработная плата, премии и др.)</a:t>
          </a:r>
          <a:endParaRPr lang="ru-RU" sz="1700" b="1" kern="1200" dirty="0"/>
        </a:p>
      </dsp:txBody>
      <dsp:txXfrm>
        <a:off x="344408" y="1562163"/>
        <a:ext cx="2957097" cy="1194650"/>
      </dsp:txXfrm>
    </dsp:sp>
    <dsp:sp modelId="{FD51F46E-3109-4189-A401-764A5014934D}">
      <dsp:nvSpPr>
        <dsp:cNvPr id="0" name=""/>
        <dsp:cNvSpPr/>
      </dsp:nvSpPr>
      <dsp:spPr>
        <a:xfrm>
          <a:off x="173215" y="1088819"/>
          <a:ext cx="91440" cy="2962499"/>
        </a:xfrm>
        <a:custGeom>
          <a:avLst/>
          <a:gdLst/>
          <a:ahLst/>
          <a:cxnLst/>
          <a:rect l="0" t="0" r="0" b="0"/>
          <a:pathLst>
            <a:path>
              <a:moveTo>
                <a:pt x="118088" y="0"/>
              </a:moveTo>
              <a:lnTo>
                <a:pt x="45720" y="29624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96B16-E1B5-4483-8619-0C834E59A27F}">
      <dsp:nvSpPr>
        <dsp:cNvPr id="0" name=""/>
        <dsp:cNvSpPr/>
      </dsp:nvSpPr>
      <dsp:spPr>
        <a:xfrm>
          <a:off x="218935" y="3488621"/>
          <a:ext cx="3058749" cy="112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неденежные</a:t>
          </a:r>
          <a:r>
            <a:rPr lang="ru-RU" sz="1700" b="1" kern="1200" dirty="0" smtClean="0"/>
            <a:t> (путёвки, лечение, транспортные расходы и др.)</a:t>
          </a:r>
          <a:endParaRPr lang="ru-RU" sz="1700" b="1" kern="1200" dirty="0"/>
        </a:p>
      </dsp:txBody>
      <dsp:txXfrm>
        <a:off x="218935" y="3488621"/>
        <a:ext cx="3058749" cy="1125394"/>
      </dsp:txXfrm>
    </dsp:sp>
    <dsp:sp modelId="{50D92F59-1625-4E14-B163-D93759031CB8}">
      <dsp:nvSpPr>
        <dsp:cNvPr id="0" name=""/>
        <dsp:cNvSpPr/>
      </dsp:nvSpPr>
      <dsp:spPr>
        <a:xfrm>
          <a:off x="3631174" y="258817"/>
          <a:ext cx="3416919" cy="824386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Нематериальные:</a:t>
          </a:r>
          <a:endParaRPr lang="ru-RU" sz="3000" kern="1200" dirty="0"/>
        </a:p>
      </dsp:txBody>
      <dsp:txXfrm>
        <a:off x="3631174" y="258817"/>
        <a:ext cx="3416919" cy="824386"/>
      </dsp:txXfrm>
    </dsp:sp>
    <dsp:sp modelId="{5480D98B-2CF0-4F26-BBFF-0EE8743C38CC}">
      <dsp:nvSpPr>
        <dsp:cNvPr id="0" name=""/>
        <dsp:cNvSpPr/>
      </dsp:nvSpPr>
      <dsp:spPr>
        <a:xfrm>
          <a:off x="3972866" y="1083204"/>
          <a:ext cx="302360" cy="941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039"/>
              </a:lnTo>
              <a:lnTo>
                <a:pt x="302360" y="9410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29508-CAD0-4C63-86F9-9E749CCBCBF4}">
      <dsp:nvSpPr>
        <dsp:cNvPr id="0" name=""/>
        <dsp:cNvSpPr/>
      </dsp:nvSpPr>
      <dsp:spPr>
        <a:xfrm>
          <a:off x="4275226" y="1509131"/>
          <a:ext cx="3475617" cy="103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социальные (престижность труда, возможность профессионального и служебного роста)</a:t>
          </a:r>
          <a:endParaRPr lang="ru-RU" sz="1700" b="1" kern="1200" dirty="0"/>
        </a:p>
      </dsp:txBody>
      <dsp:txXfrm>
        <a:off x="4275226" y="1509131"/>
        <a:ext cx="3475617" cy="1030223"/>
      </dsp:txXfrm>
    </dsp:sp>
    <dsp:sp modelId="{64D7BDF0-B720-4FAD-B9C1-32612FBDFF85}">
      <dsp:nvSpPr>
        <dsp:cNvPr id="0" name=""/>
        <dsp:cNvSpPr/>
      </dsp:nvSpPr>
      <dsp:spPr>
        <a:xfrm>
          <a:off x="3972866" y="1083204"/>
          <a:ext cx="302360" cy="233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532"/>
              </a:lnTo>
              <a:lnTo>
                <a:pt x="302360" y="2336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98110-015E-44A0-B193-66E8DCE6E3AB}">
      <dsp:nvSpPr>
        <dsp:cNvPr id="0" name=""/>
        <dsp:cNvSpPr/>
      </dsp:nvSpPr>
      <dsp:spPr>
        <a:xfrm>
          <a:off x="4275226" y="2876793"/>
          <a:ext cx="3571395" cy="1085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моральные (уважение со стороны окружающих, награды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4275226" y="2876793"/>
        <a:ext cx="3571395" cy="1085887"/>
      </dsp:txXfrm>
    </dsp:sp>
    <dsp:sp modelId="{C908315F-A88C-4C57-A8F8-F6758351CA3B}">
      <dsp:nvSpPr>
        <dsp:cNvPr id="0" name=""/>
        <dsp:cNvSpPr/>
      </dsp:nvSpPr>
      <dsp:spPr>
        <a:xfrm>
          <a:off x="3972866" y="1083204"/>
          <a:ext cx="302360" cy="368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233"/>
              </a:lnTo>
              <a:lnTo>
                <a:pt x="302360" y="36822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02DD0-4DB8-4264-9A7C-BBF174A613C8}">
      <dsp:nvSpPr>
        <dsp:cNvPr id="0" name=""/>
        <dsp:cNvSpPr/>
      </dsp:nvSpPr>
      <dsp:spPr>
        <a:xfrm>
          <a:off x="4275226" y="4300118"/>
          <a:ext cx="3609771" cy="93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творческие (возможность самосовершенствования и самореализации</a:t>
          </a:r>
          <a:endParaRPr lang="ru-RU" sz="1700" b="1" kern="1200" dirty="0"/>
        </a:p>
      </dsp:txBody>
      <dsp:txXfrm>
        <a:off x="4275226" y="4300118"/>
        <a:ext cx="3609771" cy="93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3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70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0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5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1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3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15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4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7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878C-7413-4188-8500-049971C30D9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02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33950"/>
            <a:ext cx="6858000" cy="14859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Заработная </a:t>
            </a:r>
            <a:r>
              <a:rPr lang="ru-RU" sz="3600" b="1" dirty="0" smtClean="0">
                <a:solidFill>
                  <a:srgbClr val="7030A0"/>
                </a:solidFill>
              </a:rPr>
              <a:t>плата и стимулирование </a:t>
            </a:r>
            <a:r>
              <a:rPr lang="ru-RU" sz="3600" b="1" dirty="0" smtClean="0">
                <a:solidFill>
                  <a:srgbClr val="7030A0"/>
                </a:solidFill>
              </a:rPr>
              <a:t>труда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81325" y="3914774"/>
            <a:ext cx="3409950" cy="1000125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Деньги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424" y="365126"/>
            <a:ext cx="3590925" cy="155892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Средство </a:t>
            </a:r>
            <a:r>
              <a:rPr lang="ru-RU" sz="3600" b="1" i="1" dirty="0" smtClean="0">
                <a:solidFill>
                  <a:srgbClr val="C00000"/>
                </a:solidFill>
              </a:rPr>
              <a:t>платежа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2974" y="762000"/>
            <a:ext cx="4410075" cy="58578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Как</a:t>
            </a:r>
            <a:r>
              <a:rPr lang="ru-RU" b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средство платежа</a:t>
            </a:r>
            <a:r>
              <a:rPr lang="ru-RU" b="1" dirty="0" smtClean="0"/>
              <a:t> деньги используются при выплате заработной платы работникам, при продаже товара в кредит, при оплате штрафов и др. В этих случаях деньги опережают товары и услуги в их стремлении к взаимному обмену.</a:t>
            </a:r>
            <a:endParaRPr lang="ru-RU" b="1" dirty="0"/>
          </a:p>
        </p:txBody>
      </p:sp>
      <p:pic>
        <p:nvPicPr>
          <p:cNvPr id="22530" name="Picture 2" descr="Картинки по запросу картинки деньги как средство платежа"/>
          <p:cNvPicPr>
            <a:picLocks noChangeAspect="1" noChangeArrowheads="1"/>
          </p:cNvPicPr>
          <p:nvPr/>
        </p:nvPicPr>
        <p:blipFill>
          <a:blip r:embed="rId2" cstate="print"/>
          <a:srcRect l="29620" t="46834" r="23792" b="6167"/>
          <a:stretch>
            <a:fillRect/>
          </a:stretch>
        </p:blipFill>
        <p:spPr bwMode="auto">
          <a:xfrm>
            <a:off x="5372100" y="3943350"/>
            <a:ext cx="345757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365127"/>
            <a:ext cx="6991350" cy="75882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Средство </a:t>
            </a:r>
            <a:r>
              <a:rPr lang="ru-RU" sz="3600" b="1" i="1" dirty="0" smtClean="0">
                <a:solidFill>
                  <a:srgbClr val="C00000"/>
                </a:solidFill>
              </a:rPr>
              <a:t>накопления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238250"/>
            <a:ext cx="7372350" cy="3429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Функция</a:t>
            </a:r>
            <a:r>
              <a:rPr lang="ru-RU" b="1" dirty="0" smtClean="0"/>
              <a:t> </a:t>
            </a:r>
            <a:r>
              <a:rPr lang="ru-RU" b="1" i="1" dirty="0" smtClean="0"/>
              <a:t>средства накопления</a:t>
            </a:r>
            <a:r>
              <a:rPr lang="ru-RU" b="1" dirty="0" smtClean="0"/>
              <a:t>. Хранить деньги можно где угодно: в банке, дома. Выбор за владельцем денег. Деньги как средство накопления позволяют осуществить различные планы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Накопление денег осуществляют не только граждане. Государство также имеет ресурсы в виде золота, драгоценных камней и тому подобных ценностей.</a:t>
            </a:r>
          </a:p>
          <a:p>
            <a:endParaRPr lang="ru-RU" dirty="0"/>
          </a:p>
        </p:txBody>
      </p:sp>
      <p:pic>
        <p:nvPicPr>
          <p:cNvPr id="24578" name="Picture 2" descr="Картинки по запросу картинки деньги как средство накоп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4348162"/>
            <a:ext cx="4048125" cy="2333626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картинки деньги как средство накоп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1" y="4667250"/>
            <a:ext cx="46101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26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Мировые </a:t>
            </a:r>
            <a:r>
              <a:rPr lang="ru-RU" b="1" i="1" dirty="0" smtClean="0">
                <a:solidFill>
                  <a:srgbClr val="C00000"/>
                </a:solidFill>
              </a:rPr>
              <a:t>деньги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28725"/>
            <a:ext cx="7886700" cy="4948238"/>
          </a:xfrm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Деньги как всеобщее платёжное средство существуют и в международных связях.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 smtClean="0"/>
              <a:t>их помощью оплачиваются поставки товаров, кредиты государствам и т. п. В прошлом мировые деньги выступали в виде золотых монет или слитков. Затем к ним добавились </a:t>
            </a:r>
            <a:r>
              <a:rPr lang="ru-RU" b="1" dirty="0" smtClean="0">
                <a:solidFill>
                  <a:srgbClr val="C00000"/>
                </a:solidFill>
              </a:rPr>
              <a:t>валюты</a:t>
            </a:r>
            <a:r>
              <a:rPr lang="ru-RU" b="1" dirty="0" smtClean="0"/>
              <a:t> различных стран (английский фунт стерлингов, американский доллар). На рубеже XX—XXI вв. появилась денежная единица евро, которую используют государства Европейского союза.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14425"/>
            <a:ext cx="7886700" cy="95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Покупательная способность денег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1074" y="1825625"/>
            <a:ext cx="7067551" cy="4351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Покупательная способность </a:t>
            </a:r>
            <a:r>
              <a:rPr lang="ru-RU" b="1" dirty="0" smtClean="0"/>
              <a:t>денег - объем </a:t>
            </a:r>
            <a:r>
              <a:rPr lang="ru-RU" b="1" dirty="0" smtClean="0"/>
              <a:t>благ и услуг, который может быть приобретен на некоторое количество денег в данный момент </a:t>
            </a:r>
            <a:r>
              <a:rPr lang="ru-RU" b="1" dirty="0" smtClean="0"/>
              <a:t>времени</a:t>
            </a:r>
          </a:p>
          <a:p>
            <a:r>
              <a:rPr lang="ru-RU" b="1" dirty="0" smtClean="0"/>
              <a:t>Чем ниже цены, тем выше покупательная способность денег, и  наоборот.</a:t>
            </a:r>
          </a:p>
          <a:p>
            <a:r>
              <a:rPr lang="ru-RU" b="1" dirty="0" smtClean="0"/>
              <a:t>Зависит от доходов населения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784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Задания для проверки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8225" y="1123950"/>
            <a:ext cx="7134226" cy="50530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№1.</a:t>
            </a:r>
          </a:p>
          <a:p>
            <a:r>
              <a:rPr lang="ru-RU" b="1" dirty="0" smtClean="0"/>
              <a:t>В магазине женщина купила понравившуюся ей сумку за 4500 рублей. Какая функция денег проявилась в данной ситуации?</a:t>
            </a:r>
          </a:p>
          <a:p>
            <a:r>
              <a:rPr lang="ru-RU" b="1" dirty="0" smtClean="0"/>
              <a:t>1) мировые деньги</a:t>
            </a:r>
          </a:p>
          <a:p>
            <a:r>
              <a:rPr lang="ru-RU" b="1" dirty="0" smtClean="0"/>
              <a:t>2) средство обращения</a:t>
            </a:r>
          </a:p>
          <a:p>
            <a:r>
              <a:rPr lang="ru-RU" b="1" dirty="0" smtClean="0"/>
              <a:t>3) средство накопления</a:t>
            </a:r>
          </a:p>
          <a:p>
            <a:r>
              <a:rPr lang="ru-RU" b="1" dirty="0" smtClean="0"/>
              <a:t>4) мера стоимости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11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№ 2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" y="876300"/>
            <a:ext cx="8277225" cy="54006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Верны ли следующие суждения о функциях денег?</a:t>
            </a:r>
          </a:p>
          <a:p>
            <a:r>
              <a:rPr lang="ru-RU" b="1" dirty="0" smtClean="0"/>
              <a:t>А. Функция меры стоимости означает, что деньги позволяют количественно измерить ценность любого товара, услуги.</a:t>
            </a:r>
          </a:p>
          <a:p>
            <a:r>
              <a:rPr lang="ru-RU" b="1" dirty="0" smtClean="0"/>
              <a:t>Б. Функция денег, как средства обращения проявляется в том, что домохозяйства, фирмы, государство изымают часть денег из обращения и накапливают для обеспечения благосостояния в будущем.</a:t>
            </a:r>
          </a:p>
          <a:p>
            <a:r>
              <a:rPr lang="ru-RU" b="1" dirty="0" smtClean="0"/>
              <a:t>1) верно только А</a:t>
            </a:r>
          </a:p>
          <a:p>
            <a:r>
              <a:rPr lang="ru-RU" b="1" dirty="0" smtClean="0"/>
              <a:t>2) верно только Б</a:t>
            </a:r>
          </a:p>
          <a:p>
            <a:r>
              <a:rPr lang="ru-RU" b="1" dirty="0" smtClean="0"/>
              <a:t>3) верны оба суждения</a:t>
            </a:r>
          </a:p>
          <a:p>
            <a:r>
              <a:rPr lang="ru-RU" b="1" dirty="0" smtClean="0"/>
              <a:t>4) оба суждения неверны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68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№3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8224" y="895350"/>
            <a:ext cx="7239001" cy="52816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Екатерина Олеговна планировала отправиться в путешествие в Австралию. В течение года она откладывает определенную часть зарплаты для последующего приобретения туристической путевки. Какую функцию денег иллюстрирует этот пример?</a:t>
            </a:r>
          </a:p>
          <a:p>
            <a:r>
              <a:rPr lang="ru-RU" b="1" dirty="0" smtClean="0"/>
              <a:t>1) мировые деньги</a:t>
            </a:r>
          </a:p>
          <a:p>
            <a:r>
              <a:rPr lang="ru-RU" b="1" dirty="0" smtClean="0"/>
              <a:t>2) средство обращения</a:t>
            </a:r>
          </a:p>
          <a:p>
            <a:r>
              <a:rPr lang="ru-RU" b="1" dirty="0" smtClean="0"/>
              <a:t>3) средство накопления</a:t>
            </a:r>
          </a:p>
          <a:p>
            <a:r>
              <a:rPr lang="ru-RU" b="1" dirty="0" smtClean="0"/>
              <a:t>4) мера стоимости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9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№4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3925" y="1295399"/>
            <a:ext cx="7362826" cy="4881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Максим взял в банке кредит на покупку автомобиля. Каждый месяц из заработной платы списывается денежная сумма в размере десяти тысяч рублей. Какая функция денег проиллюстрирована данным примером?</a:t>
            </a:r>
          </a:p>
          <a:p>
            <a:r>
              <a:rPr lang="ru-RU" b="1" dirty="0" smtClean="0"/>
              <a:t>1) средство учета</a:t>
            </a:r>
          </a:p>
          <a:p>
            <a:r>
              <a:rPr lang="ru-RU" b="1" dirty="0" smtClean="0"/>
              <a:t>2) мировые деньги</a:t>
            </a:r>
          </a:p>
          <a:p>
            <a:r>
              <a:rPr lang="ru-RU" b="1" dirty="0" smtClean="0"/>
              <a:t>3) средство обмена</a:t>
            </a:r>
          </a:p>
          <a:p>
            <a:r>
              <a:rPr lang="ru-RU" b="1" dirty="0" smtClean="0"/>
              <a:t>4) средство платежа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639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№5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904875"/>
            <a:ext cx="7505700" cy="524351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Верны ли следующие суждения о покупательной способности денег?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А. Объем товаров и услуг, который можно приобрести на некоторое количество денег в данный момент времени, называют покупательной способностью денег.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Б. Покупательная способность денег в РФ устанавливается Центральным банком.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1) верно только 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2) верно только Б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3) верны оба суждения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4) оба суждения неверны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72350" cy="1325563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Ответы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69008" y="4120896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69008" y="1606296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69008" y="2444496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969008" y="3282696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966452" y="4981321"/>
            <a:ext cx="5107955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175819" y="4945626"/>
            <a:ext cx="2192594" cy="491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 только 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441290" y="1740310"/>
            <a:ext cx="1818968" cy="38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Мера стоимости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79174" y="3357716"/>
            <a:ext cx="2654709" cy="38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накопления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16709" y="2472813"/>
            <a:ext cx="1818968" cy="38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 только 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67665" y="4203291"/>
            <a:ext cx="2920180" cy="38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платежа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84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69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 давние времена, когда не было денег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артинки по запросу деньги мера стоимости картин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715418"/>
            <a:ext cx="5753100" cy="31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00299" y="1409700"/>
            <a:ext cx="4638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Натуральный </a:t>
            </a:r>
            <a:r>
              <a:rPr lang="ru-RU" sz="3600" b="1" dirty="0" smtClean="0">
                <a:solidFill>
                  <a:srgbClr val="C00000"/>
                </a:solidFill>
              </a:rPr>
              <a:t>обмен.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457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Заработная плата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xn----7sbbzn3afjs.xn--p1ai/01_sashko/192/125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412955" y="1258529"/>
            <a:ext cx="7796980" cy="486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444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07923" y="894735"/>
          <a:ext cx="7944464" cy="578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Инфляция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Инфляция — </a:t>
            </a:r>
            <a:r>
              <a:rPr lang="ru-RU" sz="3200" dirty="0" smtClean="0"/>
              <a:t>это </a:t>
            </a:r>
            <a:r>
              <a:rPr lang="ru-RU" sz="3200" b="1" dirty="0" smtClean="0"/>
              <a:t>процесс повышения общего уровня цен в стране</a:t>
            </a:r>
            <a:r>
              <a:rPr lang="ru-RU" sz="3200" b="1" dirty="0" smtClean="0"/>
              <a:t>. Инфляция </a:t>
            </a:r>
            <a:r>
              <a:rPr lang="ru-RU" sz="3200" b="1" u="sng" dirty="0" smtClean="0"/>
              <a:t>влияет на покупательную способность</a:t>
            </a:r>
            <a:r>
              <a:rPr lang="ru-RU" sz="3200" b="1" dirty="0" smtClean="0"/>
              <a:t>, а также </a:t>
            </a:r>
            <a:r>
              <a:rPr lang="ru-RU" sz="3200" b="1" u="sng" dirty="0" smtClean="0"/>
              <a:t>обесценивает </a:t>
            </a:r>
            <a:r>
              <a:rPr lang="ru-RU" sz="3200" b="1" dirty="0" smtClean="0"/>
              <a:t>деньги, вследствие чего </a:t>
            </a:r>
            <a:r>
              <a:rPr lang="ru-RU" sz="3200" b="1" u="sng" dirty="0" smtClean="0"/>
              <a:t>номинальная зарплата отличается от реальной</a:t>
            </a:r>
            <a:r>
              <a:rPr lang="ru-RU" sz="3200" b="1" dirty="0" smtClean="0"/>
              <a:t>. За те же деньги можно купить гораздо меньше товаров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Прожиточный минимум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25625"/>
            <a:ext cx="7285703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Нижней границей заработной платы является прожиточный минимум.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Прожиточный минимум</a:t>
            </a:r>
            <a:r>
              <a:rPr lang="ru-RU" b="1" dirty="0" smtClean="0"/>
              <a:t> — уровень доходов, который необходим работнику для приобретения количества продуктов питания не ниже физиологических норм, а также для удовлетворения его потребностей (на самом необходимом уровне) в одежде, обуви, транспорте, оплате коммунальных услуг.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189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Формы зарплаты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82994"/>
            <a:ext cx="7886700" cy="4593969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/>
              <a:t>Сдельная</a:t>
            </a:r>
            <a:r>
              <a:rPr lang="ru-RU" dirty="0" smtClean="0"/>
              <a:t> – вознаграждение за труд в зависимости от количества и качества изготовленных изделий (применяется, когда можно точно это определить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r>
              <a:rPr lang="ru-RU" dirty="0" smtClean="0"/>
              <a:t>Определяется </a:t>
            </a:r>
            <a:r>
              <a:rPr lang="ru-RU" dirty="0" smtClean="0"/>
              <a:t>объемом произведенной работником продукции</a:t>
            </a:r>
            <a:endParaRPr lang="ru-RU" dirty="0" smtClean="0"/>
          </a:p>
          <a:p>
            <a:r>
              <a:rPr lang="ru-RU" i="1" dirty="0" smtClean="0"/>
              <a:t>Постоянная(оклад)</a:t>
            </a:r>
            <a:r>
              <a:rPr lang="ru-RU" dirty="0" smtClean="0"/>
              <a:t> – Установленный ежемесячный размер заработной платы, который может корректироваться с учетом отработанного сотрудником времени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9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Стимулы </a:t>
            </a:r>
            <a:r>
              <a:rPr lang="ru-RU" b="1" i="1" dirty="0" smtClean="0">
                <a:solidFill>
                  <a:srgbClr val="C00000"/>
                </a:solidFill>
              </a:rPr>
              <a:t>труда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38482" y="989882"/>
          <a:ext cx="7886700" cy="557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Задания для проверки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№1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9153" y="1888255"/>
          <a:ext cx="78867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 стимулов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Характеристики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Социальные стимулы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Престижность труда, возможность профессионального и карьерного роста, получения образования и др.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….стимулы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Повышение заработной  платы, премии, бонусы, предоставление бесплатных путевок, медицинского обслуживания, оплата обедов и транспортных расходов и </a:t>
                      </a:r>
                      <a:r>
                        <a:rPr lang="ru-RU" sz="2000" dirty="0" err="1" smtClean="0"/>
                        <a:t>др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977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№2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9153" y="1779640"/>
          <a:ext cx="8142288" cy="425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144"/>
                <a:gridCol w="4071144"/>
              </a:tblGrid>
              <a:tr h="4949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Формы заработной платы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Характеристики</a:t>
                      </a:r>
                      <a:endParaRPr lang="ru-RU" sz="2400" dirty="0"/>
                    </a:p>
                  </a:txBody>
                  <a:tcPr/>
                </a:tc>
              </a:tr>
              <a:tr h="24746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Оклад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Установленный ежемесячный размер заработной платы, который может корректироваться с учетом отработанного сотрудником времени</a:t>
                      </a:r>
                      <a:endParaRPr lang="ru-RU" sz="2400" dirty="0"/>
                    </a:p>
                  </a:txBody>
                  <a:tcPr/>
                </a:tc>
              </a:tr>
              <a:tr h="12868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…..оплата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Плата определяется объемом произведенной работником продукции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95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№3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574" y="1189703"/>
            <a:ext cx="7669776" cy="49872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Людмила Николаевна работает менеджером в банке. </a:t>
            </a:r>
            <a:r>
              <a:rPr lang="ru-RU" b="1" dirty="0" err="1" smtClean="0"/>
              <a:t>Владалец</a:t>
            </a:r>
            <a:r>
              <a:rPr lang="ru-RU" b="1" dirty="0" smtClean="0"/>
              <a:t> банка выплачивает ей установленный ежемесячный размер заработной платы, который не изменяется из месяца к месяцу. Как называется такая форма оплаты труда?</a:t>
            </a:r>
          </a:p>
          <a:p>
            <a:r>
              <a:rPr lang="ru-RU" b="1" dirty="0" smtClean="0"/>
              <a:t>1) премиальная</a:t>
            </a:r>
          </a:p>
          <a:p>
            <a:r>
              <a:rPr lang="ru-RU" b="1" dirty="0" smtClean="0"/>
              <a:t>2) оклад</a:t>
            </a:r>
          </a:p>
          <a:p>
            <a:r>
              <a:rPr lang="ru-RU" b="1" dirty="0" smtClean="0"/>
              <a:t>3)бонус</a:t>
            </a:r>
          </a:p>
          <a:p>
            <a:r>
              <a:rPr lang="ru-RU" b="1" dirty="0" smtClean="0"/>
              <a:t>4) сдельная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4279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№ 4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09367"/>
            <a:ext cx="7886700" cy="496759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Раиса работает продавцом в магазине. Ее заработок зависит от того, сколько и каких вещей она продаст. Как называется такая форма оплаты труда?</a:t>
            </a:r>
          </a:p>
          <a:p>
            <a:r>
              <a:rPr lang="ru-RU" b="1" dirty="0" smtClean="0"/>
              <a:t>1) оклад</a:t>
            </a:r>
          </a:p>
          <a:p>
            <a:r>
              <a:rPr lang="ru-RU" b="1" dirty="0" smtClean="0"/>
              <a:t>2)прогрессивная</a:t>
            </a:r>
          </a:p>
          <a:p>
            <a:r>
              <a:rPr lang="ru-RU" b="1" dirty="0" smtClean="0"/>
              <a:t>3)премиальная</a:t>
            </a:r>
          </a:p>
          <a:p>
            <a:r>
              <a:rPr lang="ru-RU" b="1" dirty="0" smtClean="0"/>
              <a:t>4) сдельная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Эквивалент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Потом люди </a:t>
            </a:r>
            <a:r>
              <a:rPr lang="ru-RU" b="1" dirty="0" smtClean="0"/>
              <a:t>научились решать такую задачу — они догадались, что две сделки можно разделить во времени. Сначала можно </a:t>
            </a:r>
            <a:r>
              <a:rPr lang="ru-RU" b="1" dirty="0" smtClean="0"/>
              <a:t>что либо </a:t>
            </a:r>
            <a:r>
              <a:rPr lang="ru-RU" b="1" dirty="0" smtClean="0"/>
              <a:t>обменять на какой-то товар-посредник, а уж потом обменять этот товар на нужную вещь. Товар-посредник в данном случае выполняет роль эквивалента. Это слово означает нечто </a:t>
            </a:r>
            <a:r>
              <a:rPr lang="ru-RU" b="1" dirty="0" smtClean="0">
                <a:solidFill>
                  <a:srgbClr val="FF0000"/>
                </a:solidFill>
              </a:rPr>
              <a:t>равноценное</a:t>
            </a:r>
            <a:r>
              <a:rPr lang="ru-RU" b="1" dirty="0" smtClean="0"/>
              <a:t> или соответствующее в определённом отношении другому товару.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07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№ 5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2052"/>
            <a:ext cx="8131892" cy="5388077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Верны ли следующие суждения о заработной плате работника?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А. Оклад, как форма оплаты труда определяется объемом произведенной работником продукции.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Б. Номинальная и реальная заработная плата в условиях высокой инфляции могут существенно различаться.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1) верно только 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2) верно только Б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3) верны оба суждения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4) оба суждения неверны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72350" cy="1325563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Ответы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69008" y="4120896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8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Сдельная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69008" y="1606296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Материальные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69008" y="2444496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8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Сдельная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969008" y="3282696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6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Оклад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966452" y="4981321"/>
            <a:ext cx="5107955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175819" y="4945626"/>
            <a:ext cx="2192594" cy="491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 только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84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450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91682"/>
            <a:ext cx="7886700" cy="5421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«Деньги любят счёт»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счёта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денег нет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картинка деньги любят сч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408" y="1688841"/>
            <a:ext cx="7688425" cy="502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5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774" y="704851"/>
            <a:ext cx="7448551" cy="5472112"/>
          </a:xfrm>
        </p:spPr>
        <p:txBody>
          <a:bodyPr>
            <a:normAutofit/>
          </a:bodyPr>
          <a:lstStyle/>
          <a:p>
            <a:r>
              <a:rPr lang="ru-RU" b="1" dirty="0" smtClean="0"/>
              <a:t>В роли эквивалента у разных народов выступали </a:t>
            </a:r>
            <a:r>
              <a:rPr lang="ru-RU" b="1" dirty="0" smtClean="0">
                <a:solidFill>
                  <a:srgbClr val="FF0000"/>
                </a:solidFill>
              </a:rPr>
              <a:t>меха, кожи, рис, редкие раковины, скот</a:t>
            </a:r>
            <a:r>
              <a:rPr lang="ru-RU" b="1" dirty="0" smtClean="0"/>
              <a:t> и др. Все названные богатства стали играть роль денег.</a:t>
            </a:r>
          </a:p>
          <a:p>
            <a:r>
              <a:rPr lang="ru-RU" b="1" dirty="0" smtClean="0"/>
              <a:t>Постепенно роль эквивалента перешла к металлам </a:t>
            </a:r>
            <a:r>
              <a:rPr lang="ru-RU" b="1" dirty="0" smtClean="0">
                <a:solidFill>
                  <a:srgbClr val="FF0000"/>
                </a:solidFill>
              </a:rPr>
              <a:t>меди, бронзе</a:t>
            </a:r>
            <a:r>
              <a:rPr lang="ru-RU" b="1" dirty="0" smtClean="0"/>
              <a:t>, позднее — к </a:t>
            </a:r>
            <a:r>
              <a:rPr lang="ru-RU" b="1" dirty="0" smtClean="0">
                <a:solidFill>
                  <a:srgbClr val="FF0000"/>
                </a:solidFill>
              </a:rPr>
              <a:t>серебру и золоту</a:t>
            </a:r>
            <a:r>
              <a:rPr lang="ru-RU" b="1" dirty="0" smtClean="0"/>
              <a:t>. Почему?</a:t>
            </a:r>
          </a:p>
          <a:p>
            <a:r>
              <a:rPr lang="ru-RU" b="1" dirty="0" smtClean="0"/>
              <a:t>1. Относительно высокая собственная стоимость</a:t>
            </a:r>
          </a:p>
          <a:p>
            <a:r>
              <a:rPr lang="ru-RU" b="1" dirty="0" smtClean="0"/>
              <a:t>2. Долго сохраняют </a:t>
            </a:r>
            <a:r>
              <a:rPr lang="ru-RU" b="1" dirty="0" smtClean="0"/>
              <a:t>свои свойства без </a:t>
            </a:r>
            <a:r>
              <a:rPr lang="ru-RU" b="1" dirty="0" smtClean="0"/>
              <a:t>изменений</a:t>
            </a:r>
          </a:p>
          <a:p>
            <a:r>
              <a:rPr lang="ru-RU" b="1" dirty="0" smtClean="0"/>
              <a:t>3.</a:t>
            </a:r>
            <a:r>
              <a:rPr lang="ru-RU" b="1" dirty="0" smtClean="0"/>
              <a:t> </a:t>
            </a:r>
            <a:r>
              <a:rPr lang="ru-RU" b="1" dirty="0" smtClean="0"/>
              <a:t>Делятся </a:t>
            </a:r>
            <a:r>
              <a:rPr lang="ru-RU" b="1" dirty="0" smtClean="0"/>
              <a:t>на части, что удобно при расчётах.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Функции денег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деньги мера стоимости картинки"/>
          <p:cNvPicPr>
            <a:picLocks noGrp="1"/>
          </p:cNvPicPr>
          <p:nvPr>
            <p:ph idx="1"/>
          </p:nvPr>
        </p:nvPicPr>
        <p:blipFill>
          <a:blip r:embed="rId2" cstate="print"/>
          <a:srcRect r="2274" b="11700"/>
          <a:stretch>
            <a:fillRect/>
          </a:stretch>
        </p:blipFill>
        <p:spPr bwMode="auto">
          <a:xfrm>
            <a:off x="1187449" y="1219199"/>
            <a:ext cx="6956426" cy="46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Мера </a:t>
            </a:r>
            <a:r>
              <a:rPr lang="ru-RU" sz="3600" b="1" i="1" dirty="0" smtClean="0">
                <a:solidFill>
                  <a:srgbClr val="C00000"/>
                </a:solidFill>
              </a:rPr>
              <a:t>стоимости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825625"/>
            <a:ext cx="7562850" cy="43513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В функции </a:t>
            </a:r>
            <a:r>
              <a:rPr lang="ru-RU" b="1" i="1" dirty="0" smtClean="0"/>
              <a:t>меры стоимости</a:t>
            </a:r>
            <a:r>
              <a:rPr lang="ru-RU" b="1" dirty="0" smtClean="0"/>
              <a:t> деньги выступают каждый раз, когда приходится решать, сколько их нужно иметь, чтобы купить какой-либо товар</a:t>
            </a:r>
          </a:p>
          <a:p>
            <a:r>
              <a:rPr lang="ru-RU" b="1" dirty="0" smtClean="0"/>
              <a:t>Цена — сумма денег, которая уплачивается при покупке товаров или услуг.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65127"/>
            <a:ext cx="7867650" cy="3587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тоимость"/>
          <p:cNvPicPr>
            <a:picLocks noGrp="1"/>
          </p:cNvPicPr>
          <p:nvPr>
            <p:ph idx="1"/>
          </p:nvPr>
        </p:nvPicPr>
        <p:blipFill>
          <a:blip r:embed="rId2" cstate="print"/>
          <a:srcRect r="507" b="5047"/>
          <a:stretch>
            <a:fillRect/>
          </a:stretch>
        </p:blipFill>
        <p:spPr bwMode="auto">
          <a:xfrm>
            <a:off x="838199" y="695325"/>
            <a:ext cx="7477126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4874" y="1228725"/>
            <a:ext cx="7448551" cy="4948238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Деньги как </a:t>
            </a:r>
            <a:r>
              <a:rPr lang="ru-RU" b="1" i="1" dirty="0" smtClean="0">
                <a:solidFill>
                  <a:srgbClr val="458B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средство обращения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пришли на смену бартеру. В отличие от меры стоимости товара тут деньги должны присутствовать реально, их необходимо передавать из рук в руки. Правда, в роли посредника при обмене деньги выступают мимолётно. Поэтому металлические деньги часто заменяются бумажными или кредитными. Например, чтобы купить нужный товар, можно использовать заменитель наличных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денег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банковскую карточку.</a:t>
            </a:r>
            <a:endParaRPr lang="ru-RU" b="1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7875" y="262007"/>
            <a:ext cx="5114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00000"/>
              </a:lnSpc>
              <a:spcAft>
                <a:spcPct val="0"/>
              </a:spcAft>
            </a:pPr>
            <a:r>
              <a:rPr lang="ru-RU" sz="4000" b="1" i="1" dirty="0" smtClean="0">
                <a:solidFill>
                  <a:srgbClr val="458B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4000" b="1" i="1" dirty="0" smtClean="0">
                <a:solidFill>
                  <a:srgbClr val="458B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обращения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Сравните: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ункция денег как средства обраще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49" y="1905000"/>
            <a:ext cx="74009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813</Words>
  <Application>Microsoft Office PowerPoint</Application>
  <PresentationFormat>Экран (4:3)</PresentationFormat>
  <Paragraphs>145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 Деньги</vt:lpstr>
      <vt:lpstr>В давние времена, когда не было денег</vt:lpstr>
      <vt:lpstr>Эквивалент</vt:lpstr>
      <vt:lpstr>Слайд 4</vt:lpstr>
      <vt:lpstr>Функции денег </vt:lpstr>
      <vt:lpstr>Мера стоимости</vt:lpstr>
      <vt:lpstr>Слайд 7</vt:lpstr>
      <vt:lpstr>Средство обращения</vt:lpstr>
      <vt:lpstr>Сравните:</vt:lpstr>
      <vt:lpstr>Средство платежа</vt:lpstr>
      <vt:lpstr>Средство накопления</vt:lpstr>
      <vt:lpstr>Мировые деньги</vt:lpstr>
      <vt:lpstr>Покупательная способность денег </vt:lpstr>
      <vt:lpstr>Задания для проверки</vt:lpstr>
      <vt:lpstr>№ 2</vt:lpstr>
      <vt:lpstr>№3</vt:lpstr>
      <vt:lpstr>№4</vt:lpstr>
      <vt:lpstr>№5</vt:lpstr>
      <vt:lpstr>Ответы</vt:lpstr>
      <vt:lpstr>Заработная плата</vt:lpstr>
      <vt:lpstr>Слайд 21</vt:lpstr>
      <vt:lpstr>Инфляция</vt:lpstr>
      <vt:lpstr>Прожиточный минимум</vt:lpstr>
      <vt:lpstr>Формы зарплаты</vt:lpstr>
      <vt:lpstr>Стимулы труда</vt:lpstr>
      <vt:lpstr>Задания для проверки №1</vt:lpstr>
      <vt:lpstr>№2</vt:lpstr>
      <vt:lpstr>№3</vt:lpstr>
      <vt:lpstr>№ 4</vt:lpstr>
      <vt:lpstr>№ 5</vt:lpstr>
      <vt:lpstr>Ответы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Лена</cp:lastModifiedBy>
  <cp:revision>49</cp:revision>
  <dcterms:created xsi:type="dcterms:W3CDTF">2020-01-15T13:54:02Z</dcterms:created>
  <dcterms:modified xsi:type="dcterms:W3CDTF">2020-01-24T00:32:50Z</dcterms:modified>
</cp:coreProperties>
</file>