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1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2018-2019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Русский язык</c:v>
                </c:pt>
                <c:pt idx="1">
                  <c:v>Литература</c:v>
                </c:pt>
                <c:pt idx="2">
                  <c:v>Родной (русск) язык</c:v>
                </c:pt>
                <c:pt idx="3">
                  <c:v>Родная (русск) литер</c:v>
                </c:pt>
                <c:pt idx="4">
                  <c:v>Иностр язык</c:v>
                </c:pt>
                <c:pt idx="5">
                  <c:v>Математика</c:v>
                </c:pt>
                <c:pt idx="6">
                  <c:v>Алгебра</c:v>
                </c:pt>
                <c:pt idx="7">
                  <c:v>Геометрия</c:v>
                </c:pt>
                <c:pt idx="8">
                  <c:v>Информатика</c:v>
                </c:pt>
                <c:pt idx="9">
                  <c:v>История</c:v>
                </c:pt>
                <c:pt idx="10">
                  <c:v>Общество</c:v>
                </c:pt>
                <c:pt idx="11">
                  <c:v>География</c:v>
                </c:pt>
                <c:pt idx="12">
                  <c:v>Биология</c:v>
                </c:pt>
                <c:pt idx="13">
                  <c:v>Физика</c:v>
                </c:pt>
                <c:pt idx="14">
                  <c:v>Химия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41</c:v>
                </c:pt>
                <c:pt idx="1">
                  <c:v>50.5</c:v>
                </c:pt>
                <c:pt idx="2">
                  <c:v>51</c:v>
                </c:pt>
                <c:pt idx="3">
                  <c:v>64</c:v>
                </c:pt>
                <c:pt idx="4">
                  <c:v>59</c:v>
                </c:pt>
                <c:pt idx="5">
                  <c:v>43</c:v>
                </c:pt>
                <c:pt idx="6">
                  <c:v>32</c:v>
                </c:pt>
                <c:pt idx="7">
                  <c:v>29</c:v>
                </c:pt>
                <c:pt idx="8">
                  <c:v>79</c:v>
                </c:pt>
                <c:pt idx="9">
                  <c:v>49</c:v>
                </c:pt>
                <c:pt idx="10">
                  <c:v>55</c:v>
                </c:pt>
                <c:pt idx="11">
                  <c:v>48</c:v>
                </c:pt>
                <c:pt idx="12">
                  <c:v>55</c:v>
                </c:pt>
                <c:pt idx="13">
                  <c:v>68</c:v>
                </c:pt>
                <c:pt idx="14">
                  <c:v>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2019-2020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Русский язык</c:v>
                </c:pt>
                <c:pt idx="1">
                  <c:v>Литература</c:v>
                </c:pt>
                <c:pt idx="2">
                  <c:v>Родной (русск) язык</c:v>
                </c:pt>
                <c:pt idx="3">
                  <c:v>Родная (русск) литер</c:v>
                </c:pt>
                <c:pt idx="4">
                  <c:v>Иностр язык</c:v>
                </c:pt>
                <c:pt idx="5">
                  <c:v>Математика</c:v>
                </c:pt>
                <c:pt idx="6">
                  <c:v>Алгебра</c:v>
                </c:pt>
                <c:pt idx="7">
                  <c:v>Геометрия</c:v>
                </c:pt>
                <c:pt idx="8">
                  <c:v>Информатика</c:v>
                </c:pt>
                <c:pt idx="9">
                  <c:v>История</c:v>
                </c:pt>
                <c:pt idx="10">
                  <c:v>Общество</c:v>
                </c:pt>
                <c:pt idx="11">
                  <c:v>География</c:v>
                </c:pt>
                <c:pt idx="12">
                  <c:v>Биология</c:v>
                </c:pt>
                <c:pt idx="13">
                  <c:v>Физика</c:v>
                </c:pt>
                <c:pt idx="14">
                  <c:v>Химия</c:v>
                </c:pt>
              </c:strCache>
            </c:strRef>
          </c:cat>
          <c:val>
            <c:numRef>
              <c:f>Лист1!$C$2:$C$16</c:f>
              <c:numCache>
                <c:formatCode>General</c:formatCode>
                <c:ptCount val="15"/>
                <c:pt idx="0">
                  <c:v>45</c:v>
                </c:pt>
                <c:pt idx="1">
                  <c:v>60</c:v>
                </c:pt>
                <c:pt idx="2">
                  <c:v>55</c:v>
                </c:pt>
                <c:pt idx="3">
                  <c:v>70</c:v>
                </c:pt>
                <c:pt idx="4">
                  <c:v>64</c:v>
                </c:pt>
                <c:pt idx="5">
                  <c:v>72</c:v>
                </c:pt>
                <c:pt idx="6">
                  <c:v>36</c:v>
                </c:pt>
                <c:pt idx="7">
                  <c:v>33</c:v>
                </c:pt>
                <c:pt idx="8">
                  <c:v>79</c:v>
                </c:pt>
                <c:pt idx="9">
                  <c:v>72</c:v>
                </c:pt>
                <c:pt idx="10">
                  <c:v>64</c:v>
                </c:pt>
                <c:pt idx="11">
                  <c:v>53</c:v>
                </c:pt>
                <c:pt idx="12">
                  <c:v>52</c:v>
                </c:pt>
                <c:pt idx="13">
                  <c:v>62</c:v>
                </c:pt>
                <c:pt idx="14">
                  <c:v>44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2020-2021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Русский язык</c:v>
                </c:pt>
                <c:pt idx="1">
                  <c:v>Литература</c:v>
                </c:pt>
                <c:pt idx="2">
                  <c:v>Родной (русск) язык</c:v>
                </c:pt>
                <c:pt idx="3">
                  <c:v>Родная (русск) литер</c:v>
                </c:pt>
                <c:pt idx="4">
                  <c:v>Иностр язык</c:v>
                </c:pt>
                <c:pt idx="5">
                  <c:v>Математика</c:v>
                </c:pt>
                <c:pt idx="6">
                  <c:v>Алгебра</c:v>
                </c:pt>
                <c:pt idx="7">
                  <c:v>Геометрия</c:v>
                </c:pt>
                <c:pt idx="8">
                  <c:v>Информатика</c:v>
                </c:pt>
                <c:pt idx="9">
                  <c:v>История</c:v>
                </c:pt>
                <c:pt idx="10">
                  <c:v>Общество</c:v>
                </c:pt>
                <c:pt idx="11">
                  <c:v>География</c:v>
                </c:pt>
                <c:pt idx="12">
                  <c:v>Биология</c:v>
                </c:pt>
                <c:pt idx="13">
                  <c:v>Физика</c:v>
                </c:pt>
                <c:pt idx="14">
                  <c:v>Химия</c:v>
                </c:pt>
              </c:strCache>
            </c:strRef>
          </c:cat>
          <c:val>
            <c:numRef>
              <c:f>Лист1!$D$2:$D$16</c:f>
              <c:numCache>
                <c:formatCode>General</c:formatCode>
                <c:ptCount val="15"/>
                <c:pt idx="0">
                  <c:v>52</c:v>
                </c:pt>
                <c:pt idx="1">
                  <c:v>67</c:v>
                </c:pt>
                <c:pt idx="2">
                  <c:v>59</c:v>
                </c:pt>
                <c:pt idx="3">
                  <c:v>61</c:v>
                </c:pt>
                <c:pt idx="4">
                  <c:v>63</c:v>
                </c:pt>
                <c:pt idx="5">
                  <c:v>57</c:v>
                </c:pt>
                <c:pt idx="6">
                  <c:v>41</c:v>
                </c:pt>
                <c:pt idx="7">
                  <c:v>42</c:v>
                </c:pt>
                <c:pt idx="8">
                  <c:v>83</c:v>
                </c:pt>
                <c:pt idx="9">
                  <c:v>61</c:v>
                </c:pt>
                <c:pt idx="10">
                  <c:v>68</c:v>
                </c:pt>
                <c:pt idx="11">
                  <c:v>52</c:v>
                </c:pt>
                <c:pt idx="12">
                  <c:v>59</c:v>
                </c:pt>
                <c:pt idx="13">
                  <c:v>55</c:v>
                </c:pt>
                <c:pt idx="14">
                  <c:v>45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2021-2022 (1п)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Русский язык</c:v>
                </c:pt>
                <c:pt idx="1">
                  <c:v>Литература</c:v>
                </c:pt>
                <c:pt idx="2">
                  <c:v>Родной (русск) язык</c:v>
                </c:pt>
                <c:pt idx="3">
                  <c:v>Родная (русск) литер</c:v>
                </c:pt>
                <c:pt idx="4">
                  <c:v>Иностр язык</c:v>
                </c:pt>
                <c:pt idx="5">
                  <c:v>Математика</c:v>
                </c:pt>
                <c:pt idx="6">
                  <c:v>Алгебра</c:v>
                </c:pt>
                <c:pt idx="7">
                  <c:v>Геометрия</c:v>
                </c:pt>
                <c:pt idx="8">
                  <c:v>Информатика</c:v>
                </c:pt>
                <c:pt idx="9">
                  <c:v>История</c:v>
                </c:pt>
                <c:pt idx="10">
                  <c:v>Общество</c:v>
                </c:pt>
                <c:pt idx="11">
                  <c:v>География</c:v>
                </c:pt>
                <c:pt idx="12">
                  <c:v>Биология</c:v>
                </c:pt>
                <c:pt idx="13">
                  <c:v>Физика</c:v>
                </c:pt>
                <c:pt idx="14">
                  <c:v>Химия</c:v>
                </c:pt>
              </c:strCache>
            </c:strRef>
          </c:cat>
          <c:val>
            <c:numRef>
              <c:f>Лист1!$E$2:$E$16</c:f>
              <c:numCache>
                <c:formatCode>General</c:formatCode>
                <c:ptCount val="15"/>
                <c:pt idx="0">
                  <c:v>51</c:v>
                </c:pt>
                <c:pt idx="1">
                  <c:v>66</c:v>
                </c:pt>
                <c:pt idx="2">
                  <c:v>71</c:v>
                </c:pt>
                <c:pt idx="3">
                  <c:v>70</c:v>
                </c:pt>
                <c:pt idx="4">
                  <c:v>65</c:v>
                </c:pt>
                <c:pt idx="5">
                  <c:v>67</c:v>
                </c:pt>
                <c:pt idx="6">
                  <c:v>46</c:v>
                </c:pt>
                <c:pt idx="7">
                  <c:v>48</c:v>
                </c:pt>
                <c:pt idx="8">
                  <c:v>82</c:v>
                </c:pt>
                <c:pt idx="9">
                  <c:v>67</c:v>
                </c:pt>
                <c:pt idx="10">
                  <c:v>72</c:v>
                </c:pt>
                <c:pt idx="11">
                  <c:v>67</c:v>
                </c:pt>
                <c:pt idx="12">
                  <c:v>69</c:v>
                </c:pt>
                <c:pt idx="13">
                  <c:v>50</c:v>
                </c:pt>
              </c:numCache>
            </c:numRef>
          </c:val>
        </c:ser>
        <c:axId val="81087104"/>
        <c:axId val="81113472"/>
      </c:barChart>
      <c:catAx>
        <c:axId val="81087104"/>
        <c:scaling>
          <c:orientation val="minMax"/>
        </c:scaling>
        <c:axPos val="b"/>
        <c:tickLblPos val="nextTo"/>
        <c:crossAx val="81113472"/>
        <c:crosses val="autoZero"/>
        <c:auto val="1"/>
        <c:lblAlgn val="ctr"/>
        <c:lblOffset val="100"/>
      </c:catAx>
      <c:valAx>
        <c:axId val="81113472"/>
        <c:scaling>
          <c:orientation val="minMax"/>
        </c:scaling>
        <c:axPos val="l"/>
        <c:majorGridlines/>
        <c:numFmt formatCode="General" sourceLinked="1"/>
        <c:tickLblPos val="nextTo"/>
        <c:crossAx val="8108710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2020г.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Защита на "5"</c:v>
                </c:pt>
                <c:pt idx="1">
                  <c:v>Защита на "4"</c:v>
                </c:pt>
                <c:pt idx="2">
                  <c:v>Защита на "3"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13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2021.г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Защита на "5"</c:v>
                </c:pt>
                <c:pt idx="1">
                  <c:v>Защита на "4"</c:v>
                </c:pt>
                <c:pt idx="2">
                  <c:v>Защита на "3"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</c:v>
                </c:pt>
                <c:pt idx="1">
                  <c:v>8</c:v>
                </c:pt>
                <c:pt idx="2">
                  <c:v>14</c:v>
                </c:pt>
              </c:numCache>
            </c:numRef>
          </c:val>
        </c:ser>
        <c:axId val="43199872"/>
        <c:axId val="79447168"/>
      </c:barChart>
      <c:catAx>
        <c:axId val="43199872"/>
        <c:scaling>
          <c:orientation val="minMax"/>
        </c:scaling>
        <c:axPos val="b"/>
        <c:tickLblPos val="nextTo"/>
        <c:crossAx val="79447168"/>
        <c:crosses val="autoZero"/>
        <c:auto val="1"/>
        <c:lblAlgn val="ctr"/>
        <c:lblOffset val="100"/>
      </c:catAx>
      <c:valAx>
        <c:axId val="79447168"/>
        <c:scaling>
          <c:orientation val="minMax"/>
        </c:scaling>
        <c:axPos val="l"/>
        <c:majorGridlines/>
        <c:numFmt formatCode="General" sourceLinked="1"/>
        <c:tickLblPos val="nextTo"/>
        <c:crossAx val="4319987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осень 2020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  <c:pt idx="4">
                  <c:v>8 классы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45</c:v>
                </c:pt>
                <c:pt idx="1">
                  <c:v>52</c:v>
                </c:pt>
                <c:pt idx="2">
                  <c:v>46</c:v>
                </c:pt>
                <c:pt idx="3">
                  <c:v>40</c:v>
                </c:pt>
                <c:pt idx="4">
                  <c:v>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весна 2021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  <c:pt idx="4">
                  <c:v>8 классы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60</c:v>
                </c:pt>
                <c:pt idx="1">
                  <c:v>48</c:v>
                </c:pt>
                <c:pt idx="2">
                  <c:v>67</c:v>
                </c:pt>
                <c:pt idx="3">
                  <c:v>45</c:v>
                </c:pt>
                <c:pt idx="4">
                  <c:v>52</c:v>
                </c:pt>
              </c:numCache>
            </c:numRef>
          </c:val>
        </c:ser>
        <c:axId val="116533120"/>
        <c:axId val="116534656"/>
      </c:barChart>
      <c:catAx>
        <c:axId val="116533120"/>
        <c:scaling>
          <c:orientation val="minMax"/>
        </c:scaling>
        <c:axPos val="b"/>
        <c:tickLblPos val="nextTo"/>
        <c:crossAx val="116534656"/>
        <c:crosses val="autoZero"/>
        <c:auto val="1"/>
        <c:lblAlgn val="ctr"/>
        <c:lblOffset val="100"/>
      </c:catAx>
      <c:valAx>
        <c:axId val="116534656"/>
        <c:scaling>
          <c:orientation val="minMax"/>
        </c:scaling>
        <c:axPos val="l"/>
        <c:majorGridlines/>
        <c:numFmt formatCode="General" sourceLinked="1"/>
        <c:tickLblPos val="nextTo"/>
        <c:crossAx val="11653312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осень 2020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  <c:pt idx="4">
                  <c:v>8 классы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47</c:v>
                </c:pt>
                <c:pt idx="1">
                  <c:v>46</c:v>
                </c:pt>
                <c:pt idx="2">
                  <c:v>39</c:v>
                </c:pt>
                <c:pt idx="3">
                  <c:v>46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весна 2021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  <c:pt idx="4">
                  <c:v>8 классы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60</c:v>
                </c:pt>
                <c:pt idx="1">
                  <c:v>57</c:v>
                </c:pt>
                <c:pt idx="2">
                  <c:v>42</c:v>
                </c:pt>
                <c:pt idx="3">
                  <c:v>61</c:v>
                </c:pt>
                <c:pt idx="4">
                  <c:v>22</c:v>
                </c:pt>
              </c:numCache>
            </c:numRef>
          </c:val>
        </c:ser>
        <c:axId val="116943488"/>
        <c:axId val="116945280"/>
      </c:barChart>
      <c:catAx>
        <c:axId val="116943488"/>
        <c:scaling>
          <c:orientation val="minMax"/>
        </c:scaling>
        <c:axPos val="b"/>
        <c:tickLblPos val="nextTo"/>
        <c:crossAx val="116945280"/>
        <c:crosses val="autoZero"/>
        <c:auto val="1"/>
        <c:lblAlgn val="ctr"/>
        <c:lblOffset val="100"/>
      </c:catAx>
      <c:valAx>
        <c:axId val="116945280"/>
        <c:scaling>
          <c:orientation val="minMax"/>
        </c:scaling>
        <c:axPos val="l"/>
        <c:majorGridlines/>
        <c:numFmt formatCode="General" sourceLinked="1"/>
        <c:tickLblPos val="nextTo"/>
        <c:crossAx val="11694348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осень 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5 классы</c:v>
                </c:pt>
                <c:pt idx="1">
                  <c:v>6 классы</c:v>
                </c:pt>
                <c:pt idx="2">
                  <c:v>7 классы</c:v>
                </c:pt>
                <c:pt idx="3">
                  <c:v>8 классы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</c:v>
                </c:pt>
                <c:pt idx="1">
                  <c:v>41</c:v>
                </c:pt>
                <c:pt idx="2">
                  <c:v>35</c:v>
                </c:pt>
                <c:pt idx="3">
                  <c:v>27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весна 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5 классы</c:v>
                </c:pt>
                <c:pt idx="1">
                  <c:v>6 классы</c:v>
                </c:pt>
                <c:pt idx="2">
                  <c:v>7 классы</c:v>
                </c:pt>
                <c:pt idx="3">
                  <c:v>8 классы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50</c:v>
                </c:pt>
                <c:pt idx="1">
                  <c:v>53</c:v>
                </c:pt>
                <c:pt idx="2">
                  <c:v>46</c:v>
                </c:pt>
                <c:pt idx="3">
                  <c:v>31</c:v>
                </c:pt>
              </c:numCache>
            </c:numRef>
          </c:val>
        </c:ser>
        <c:axId val="116916992"/>
        <c:axId val="116918528"/>
      </c:barChart>
      <c:catAx>
        <c:axId val="116916992"/>
        <c:scaling>
          <c:orientation val="minMax"/>
        </c:scaling>
        <c:axPos val="b"/>
        <c:tickLblPos val="nextTo"/>
        <c:crossAx val="116918528"/>
        <c:crosses val="autoZero"/>
        <c:auto val="1"/>
        <c:lblAlgn val="ctr"/>
        <c:lblOffset val="100"/>
      </c:catAx>
      <c:valAx>
        <c:axId val="116918528"/>
        <c:scaling>
          <c:orientation val="minMax"/>
        </c:scaling>
        <c:axPos val="l"/>
        <c:majorGridlines/>
        <c:numFmt formatCode="General" sourceLinked="1"/>
        <c:tickLblPos val="nextTo"/>
        <c:crossAx val="11691699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осень 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5 классы</c:v>
                </c:pt>
                <c:pt idx="1">
                  <c:v>6 классы</c:v>
                </c:pt>
                <c:pt idx="2">
                  <c:v>7 классы</c:v>
                </c:pt>
                <c:pt idx="3">
                  <c:v>8 классы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67</c:v>
                </c:pt>
                <c:pt idx="1">
                  <c:v>48</c:v>
                </c:pt>
                <c:pt idx="2">
                  <c:v>46</c:v>
                </c:pt>
                <c:pt idx="3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весна 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5 классы</c:v>
                </c:pt>
                <c:pt idx="1">
                  <c:v>6 классы</c:v>
                </c:pt>
                <c:pt idx="2">
                  <c:v>7 классы</c:v>
                </c:pt>
                <c:pt idx="3">
                  <c:v>8 классы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77</c:v>
                </c:pt>
                <c:pt idx="1">
                  <c:v>58</c:v>
                </c:pt>
                <c:pt idx="2">
                  <c:v>56</c:v>
                </c:pt>
                <c:pt idx="3">
                  <c:v>44</c:v>
                </c:pt>
              </c:numCache>
            </c:numRef>
          </c:val>
        </c:ser>
        <c:axId val="117729920"/>
        <c:axId val="117023104"/>
      </c:barChart>
      <c:catAx>
        <c:axId val="117729920"/>
        <c:scaling>
          <c:orientation val="minMax"/>
        </c:scaling>
        <c:axPos val="b"/>
        <c:tickLblPos val="nextTo"/>
        <c:crossAx val="117023104"/>
        <c:crosses val="autoZero"/>
        <c:auto val="1"/>
        <c:lblAlgn val="ctr"/>
        <c:lblOffset val="100"/>
      </c:catAx>
      <c:valAx>
        <c:axId val="117023104"/>
        <c:scaling>
          <c:orientation val="minMax"/>
        </c:scaling>
        <c:axPos val="l"/>
        <c:majorGridlines/>
        <c:numFmt formatCode="General" sourceLinked="1"/>
        <c:tickLblPos val="nextTo"/>
        <c:crossAx val="11772992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11</c:v>
                </c:pt>
                <c:pt idx="3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1">
                  <c:v>14</c:v>
                </c:pt>
                <c:pt idx="2">
                  <c:v>39</c:v>
                </c:pt>
                <c:pt idx="3">
                  <c:v>60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95</c:v>
                </c:pt>
                <c:pt idx="1">
                  <c:v>86</c:v>
                </c:pt>
                <c:pt idx="2">
                  <c:v>50</c:v>
                </c:pt>
                <c:pt idx="3">
                  <c:v>31</c:v>
                </c:pt>
              </c:numCache>
            </c:numRef>
          </c:val>
        </c:ser>
        <c:shape val="cylinder"/>
        <c:axId val="81005568"/>
        <c:axId val="81015552"/>
        <c:axId val="0"/>
      </c:bar3DChart>
      <c:catAx>
        <c:axId val="81005568"/>
        <c:scaling>
          <c:orientation val="minMax"/>
        </c:scaling>
        <c:axPos val="b"/>
        <c:majorTickMark val="none"/>
        <c:tickLblPos val="nextTo"/>
        <c:crossAx val="81015552"/>
        <c:crosses val="autoZero"/>
        <c:auto val="1"/>
        <c:lblAlgn val="ctr"/>
        <c:lblOffset val="100"/>
      </c:catAx>
      <c:valAx>
        <c:axId val="810155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81005568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3</c:v>
                </c:pt>
                <c:pt idx="2">
                  <c:v>24</c:v>
                </c:pt>
                <c:pt idx="3">
                  <c:v>14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6</c:v>
                </c:pt>
                <c:pt idx="1">
                  <c:v>53</c:v>
                </c:pt>
                <c:pt idx="2">
                  <c:v>61</c:v>
                </c:pt>
                <c:pt idx="3">
                  <c:v>33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88</c:v>
                </c:pt>
                <c:pt idx="1">
                  <c:v>44</c:v>
                </c:pt>
                <c:pt idx="2">
                  <c:v>15</c:v>
                </c:pt>
                <c:pt idx="3">
                  <c:v>40</c:v>
                </c:pt>
              </c:numCache>
            </c:numRef>
          </c:val>
        </c:ser>
        <c:shape val="cylinder"/>
        <c:axId val="117393664"/>
        <c:axId val="117399552"/>
        <c:axId val="0"/>
      </c:bar3DChart>
      <c:catAx>
        <c:axId val="117393664"/>
        <c:scaling>
          <c:orientation val="minMax"/>
        </c:scaling>
        <c:axPos val="b"/>
        <c:majorTickMark val="none"/>
        <c:tickLblPos val="nextTo"/>
        <c:crossAx val="117399552"/>
        <c:crosses val="autoZero"/>
        <c:auto val="1"/>
        <c:lblAlgn val="ctr"/>
        <c:lblOffset val="100"/>
      </c:catAx>
      <c:valAx>
        <c:axId val="1173995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17393664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8</c:v>
                </c:pt>
                <c:pt idx="2">
                  <c:v>0</c:v>
                </c:pt>
                <c:pt idx="3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47</c:v>
                </c:pt>
                <c:pt idx="1">
                  <c:v>42</c:v>
                </c:pt>
                <c:pt idx="2">
                  <c:v>0</c:v>
                </c:pt>
                <c:pt idx="3">
                  <c:v>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1">
                  <c:v>42</c:v>
                </c:pt>
                <c:pt idx="2">
                  <c:v>63</c:v>
                </c:pt>
                <c:pt idx="3">
                  <c:v>29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36</c:v>
                </c:pt>
                <c:pt idx="1">
                  <c:v>8</c:v>
                </c:pt>
                <c:pt idx="2">
                  <c:v>37</c:v>
                </c:pt>
                <c:pt idx="3">
                  <c:v>14</c:v>
                </c:pt>
              </c:numCache>
            </c:numRef>
          </c:val>
        </c:ser>
        <c:shape val="cylinder"/>
        <c:axId val="117434624"/>
        <c:axId val="117489664"/>
        <c:axId val="0"/>
      </c:bar3DChart>
      <c:catAx>
        <c:axId val="117434624"/>
        <c:scaling>
          <c:orientation val="minMax"/>
        </c:scaling>
        <c:axPos val="b"/>
        <c:majorTickMark val="none"/>
        <c:tickLblPos val="nextTo"/>
        <c:crossAx val="117489664"/>
        <c:crosses val="autoZero"/>
        <c:auto val="1"/>
        <c:lblAlgn val="ctr"/>
        <c:lblOffset val="100"/>
      </c:catAx>
      <c:valAx>
        <c:axId val="11748966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17434624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25</c:v>
                </c:pt>
                <c:pt idx="1">
                  <c:v>17</c:v>
                </c:pt>
                <c:pt idx="2">
                  <c:v>40</c:v>
                </c:pt>
                <c:pt idx="3">
                  <c:v>23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55</c:v>
                </c:pt>
                <c:pt idx="1">
                  <c:v>58</c:v>
                </c:pt>
                <c:pt idx="2">
                  <c:v>47</c:v>
                </c:pt>
                <c:pt idx="3">
                  <c:v>54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Зима 2020</c:v>
                </c:pt>
                <c:pt idx="1">
                  <c:v>Весна 2021</c:v>
                </c:pt>
                <c:pt idx="2">
                  <c:v>ОГЭ 2021</c:v>
                </c:pt>
                <c:pt idx="3">
                  <c:v>Зима 2021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13</c:v>
                </c:pt>
                <c:pt idx="3">
                  <c:v>16</c:v>
                </c:pt>
              </c:numCache>
            </c:numRef>
          </c:val>
        </c:ser>
        <c:shape val="cylinder"/>
        <c:axId val="117081216"/>
        <c:axId val="117082752"/>
        <c:axId val="0"/>
      </c:bar3DChart>
      <c:catAx>
        <c:axId val="117081216"/>
        <c:scaling>
          <c:orientation val="minMax"/>
        </c:scaling>
        <c:axPos val="b"/>
        <c:majorTickMark val="none"/>
        <c:tickLblPos val="nextTo"/>
        <c:crossAx val="117082752"/>
        <c:crosses val="autoZero"/>
        <c:auto val="1"/>
        <c:lblAlgn val="ctr"/>
        <c:lblOffset val="100"/>
      </c:catAx>
      <c:valAx>
        <c:axId val="1170827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17081216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06" y="2885123"/>
            <a:ext cx="8701094" cy="18297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Анализ работы коллектива </a:t>
            </a:r>
            <a:b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35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Укромновская</a:t>
            </a:r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школа» </a:t>
            </a:r>
            <a:b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реализации   Муниципальной программы                                                                                                                                               «Перевод общеобразовательных организаций Симферопольского района, показывающих низкие образовательные результаты, в эффективный режим функционирования» на 2019-2024»</a:t>
            </a:r>
            <a:endParaRPr lang="ru-RU" sz="3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 11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 язык  11 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46243"/>
            <a:ext cx="8472518" cy="4525963"/>
          </a:xfrm>
        </p:spPr>
        <p:txBody>
          <a:bodyPr>
            <a:noAutofit/>
          </a:bodyPr>
          <a:lstStyle/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Муниципальный этап  конкурса «Крым в моем сердце» (призёры)</a:t>
            </a:r>
          </a:p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Муниципальный этап республиканского заочного конкурса работ юных фотолюбителей «Крым – полуостров мечты» (победитель,  призёр)</a:t>
            </a:r>
          </a:p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Муниципальный этап конкурса «С любовью к России мы делами добрыми едины» </a:t>
            </a:r>
          </a:p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Муниципальный этап природоохранной акции «Птица года» в 2020 году (призёр);</a:t>
            </a:r>
          </a:p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Муниципальный этап конкурса«Мы любим свой край»</a:t>
            </a:r>
          </a:p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Муниципальный конкурс «С компьютером на ТЫ» (призёры)</a:t>
            </a:r>
          </a:p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Муниципальный конкурс технического творчества (победитель)</a:t>
            </a:r>
          </a:p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Республиканская выставка начального технического моделирования (победитель)</a:t>
            </a:r>
          </a:p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Муниципальный этап МАН «Искатель»;</a:t>
            </a:r>
          </a:p>
          <a:p>
            <a:pPr marL="173038" indent="0"/>
            <a:r>
              <a:rPr lang="ru-RU" sz="1850" b="1" dirty="0" smtClean="0">
                <a:solidFill>
                  <a:srgbClr val="002060"/>
                </a:solidFill>
              </a:rPr>
              <a:t>- Муниципальный конкурс «Знай и люби свой край» (победитель)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Муниципальные и республиканские творческие конкурсы и соревнования, в которых принимают участие  обучающиеся: </a:t>
            </a:r>
            <a:endParaRPr lang="ru-RU" sz="2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17681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en-US" sz="2000" b="1" dirty="0" smtClean="0">
                <a:solidFill>
                  <a:srgbClr val="002060"/>
                </a:solidFill>
              </a:rPr>
              <a:t>II </a:t>
            </a:r>
            <a:r>
              <a:rPr lang="ru-RU" sz="2000" b="1" dirty="0" smtClean="0">
                <a:solidFill>
                  <a:srgbClr val="002060"/>
                </a:solidFill>
              </a:rPr>
              <a:t>республиканский конкурс-фестиваль вокально-хореографического творчества (победитель);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- Велопробег “</a:t>
            </a:r>
            <a:r>
              <a:rPr lang="ru-RU" sz="2000" b="1" dirty="0" err="1" smtClean="0">
                <a:solidFill>
                  <a:srgbClr val="002060"/>
                </a:solidFill>
              </a:rPr>
              <a:t>Веловолна</a:t>
            </a:r>
            <a:r>
              <a:rPr lang="ru-RU" sz="2000" b="1" dirty="0" smtClean="0">
                <a:solidFill>
                  <a:srgbClr val="002060"/>
                </a:solidFill>
              </a:rPr>
              <a:t> 2021”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- Массовый легкоатлетический пробег (призёр);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- Турнир по вольной борьбе среди юношей и девушек, посвященному «Дню победы в Великой Отечественной Войне» (победитель, призёры);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- Муниципальный этап республиканского конкурса «Базовые национальные ценности (победитель)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- Вольная борьба среди юношей ко Дню Космонавтики;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- Районные соревнования по национальной борьбе «</a:t>
            </a:r>
            <a:r>
              <a:rPr lang="ru-RU" sz="2000" b="1" dirty="0" err="1" smtClean="0">
                <a:solidFill>
                  <a:srgbClr val="002060"/>
                </a:solidFill>
              </a:rPr>
              <a:t>Куреш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en-US" sz="2000" b="1" dirty="0" smtClean="0">
                <a:solidFill>
                  <a:srgbClr val="002060"/>
                </a:solidFill>
              </a:rPr>
              <a:t>VII</a:t>
            </a:r>
            <a:r>
              <a:rPr lang="ru-RU" sz="2000" b="1" dirty="0" smtClean="0">
                <a:solidFill>
                  <a:srgbClr val="002060"/>
                </a:solidFill>
              </a:rPr>
              <a:t> открытый турнир “Кубок </a:t>
            </a:r>
            <a:r>
              <a:rPr lang="ru-RU" sz="2000" b="1" dirty="0" err="1" smtClean="0">
                <a:solidFill>
                  <a:srgbClr val="002060"/>
                </a:solidFill>
              </a:rPr>
              <a:t>Ай-Петри</a:t>
            </a:r>
            <a:r>
              <a:rPr lang="ru-RU" sz="2000" b="1" dirty="0" smtClean="0">
                <a:solidFill>
                  <a:srgbClr val="002060"/>
                </a:solidFill>
              </a:rPr>
              <a:t>” по </a:t>
            </a:r>
            <a:r>
              <a:rPr lang="ru-RU" sz="2000" b="1" dirty="0" err="1" smtClean="0">
                <a:solidFill>
                  <a:srgbClr val="002060"/>
                </a:solidFill>
              </a:rPr>
              <a:t>тхэквандо</a:t>
            </a:r>
            <a:r>
              <a:rPr lang="ru-RU" sz="2000" b="1" dirty="0" smtClean="0">
                <a:solidFill>
                  <a:srgbClr val="002060"/>
                </a:solidFill>
              </a:rPr>
              <a:t> (победитель)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- Фестиваль-конкурс “Кубок звезд: зимний этап” (победитель)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Муниципальные и республиканские творческие конкурсы и соревнования, в которых принимают участие  обучающиеся: </a:t>
            </a:r>
            <a:endParaRPr lang="ru-RU" sz="2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804" y="1617681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- Муниципальный этап конкурса «Шаг к олимпу» (призёр);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- Муниципальный этап конкурс«Я против коррупции» (призёр);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- Муниципальный конкурс «Знай и люби свой край (победитель)»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- Районный этап конкурса «Шаг в науку»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- Муниципальный конкурс «Мой друг – дельфин» (победитель)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- Муниципальный экологический форум (победитель)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- Республиканский конкурс КИТ 2020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- Региональный фестиваль-конкурс «Карусель талантов» (победитель)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- Республиканское соревнование по начальному техническому моделированию  (призёр)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Муниципальные и республиканские творческие конкурсы и соревнования, в которых принимают участие  обучающиеся: </a:t>
            </a:r>
            <a:endParaRPr lang="ru-RU" sz="2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обучающихся выпускных классов в научно-практических конференции по защите итоговых индивидуальных проектов</a:t>
            </a:r>
            <a:endParaRPr lang="ru-RU" sz="2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Показатели уровня учебных достижений учащихся по предметам за период с 2018 по 2022 г</a:t>
            </a:r>
            <a:endParaRPr lang="ru-RU" sz="27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Русский язык</a:t>
            </a:r>
          </a:p>
          <a:p>
            <a:pPr algn="ctr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ВПР за 2020-2021 г. по учебным предметам</a:t>
            </a:r>
            <a:endParaRPr lang="ru-RU" sz="3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571604" y="1714488"/>
          <a:ext cx="6386538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Биология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143536"/>
          </a:xfrm>
        </p:spPr>
        <p:txBody>
          <a:bodyPr>
            <a:normAutofit/>
          </a:bodyPr>
          <a:lstStyle/>
          <a:p>
            <a:pPr algn="ctr"/>
            <a:r>
              <a:rPr lang="ru-RU" sz="6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Анализ результатов ГИА </a:t>
            </a:r>
            <a:br>
              <a:rPr lang="ru-RU" sz="6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9, 11 классах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 9 классы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 9 классы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82d4f5294e59071929031f4be61e1b9525994ff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4">
      <a:dk1>
        <a:sysClr val="windowText" lastClr="000000"/>
      </a:dk1>
      <a:lt1>
        <a:srgbClr val="FEFE9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118</TotalTime>
  <Words>409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Анализ работы коллектива  МБОУ «Укромновская школа»  по реализации   Муниципальной программы                                                                                                                                               «Перевод общеобразовательных организаций Симферопольского района, показывающих низкие образовательные результаты, в эффективный режим функционирования» на 2019-2024»</vt:lpstr>
      <vt:lpstr>Показатели уровня учебных достижений учащихся по предметам за период с 2018 по 2022 г</vt:lpstr>
      <vt:lpstr>Результаты ВПР за 2020-2021 г. по учебным предметам</vt:lpstr>
      <vt:lpstr>Математика</vt:lpstr>
      <vt:lpstr>Биология</vt:lpstr>
      <vt:lpstr>История</vt:lpstr>
      <vt:lpstr>Анализ результатов ГИА  в 9, 11 классах </vt:lpstr>
      <vt:lpstr>Математика 9 классы</vt:lpstr>
      <vt:lpstr>Русский язык 9 классы</vt:lpstr>
      <vt:lpstr>Математика 11 класс</vt:lpstr>
      <vt:lpstr>Русский  язык  11  класс</vt:lpstr>
      <vt:lpstr>Муниципальные и республиканские творческие конкурсы и соревнования, в которых принимают участие  обучающиеся: </vt:lpstr>
      <vt:lpstr>Муниципальные и республиканские творческие конкурсы и соревнования, в которых принимают участие  обучающиеся: </vt:lpstr>
      <vt:lpstr>Муниципальные и республиканские творческие конкурсы и соревнования, в которых принимают участие  обучающиеся: </vt:lpstr>
      <vt:lpstr>Участие обучающихся выпускных классов в научно-практических конференции по защите итоговых индивидуальных проектов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работы коллектива  МБОУ «Укромновская школа»  по реализации   Муниципальной программы                                                                                                                                               «Перевод общеобразовательных организаций Симферопольского района, показывающих низкие образовательные результаты, в эффективный режим функционирования» на 2019-2024»</dc:title>
  <dc:creator>ex2510g</dc:creator>
  <cp:lastModifiedBy>USER</cp:lastModifiedBy>
  <cp:revision>13</cp:revision>
  <dcterms:created xsi:type="dcterms:W3CDTF">2022-04-17T16:05:38Z</dcterms:created>
  <dcterms:modified xsi:type="dcterms:W3CDTF">2022-04-19T13:03:48Z</dcterms:modified>
</cp:coreProperties>
</file>