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ls" ContentType="application/vnd.ms-exce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sldIdLst>
    <p:sldId id="256" r:id="rId2"/>
    <p:sldId id="264" r:id="rId3"/>
    <p:sldId id="265" r:id="rId4"/>
    <p:sldId id="260" r:id="rId5"/>
    <p:sldId id="257" r:id="rId6"/>
    <p:sldId id="258" r:id="rId7"/>
    <p:sldId id="259" r:id="rId8"/>
    <p:sldId id="261" r:id="rId9"/>
    <p:sldId id="262" r:id="rId10"/>
    <p:sldId id="263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206" autoAdjust="0"/>
  </p:normalViewPr>
  <p:slideViewPr>
    <p:cSldViewPr snapToGrid="0">
      <p:cViewPr varScale="1">
        <p:scale>
          <a:sx n="67" d="100"/>
          <a:sy n="67" d="100"/>
        </p:scale>
        <p:origin x="8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20377-602E-4252-8ED9-85DFF2D586E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6638-CE6E-4449-A309-4D4C91E8FD56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3850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20377-602E-4252-8ED9-85DFF2D586E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6638-CE6E-4449-A309-4D4C91E8FD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807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20377-602E-4252-8ED9-85DFF2D586E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6638-CE6E-4449-A309-4D4C91E8FD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0932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20377-602E-4252-8ED9-85DFF2D586E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6638-CE6E-4449-A309-4D4C91E8FD5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679404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20377-602E-4252-8ED9-85DFF2D586E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6638-CE6E-4449-A309-4D4C91E8FD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8885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20377-602E-4252-8ED9-85DFF2D586E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6638-CE6E-4449-A309-4D4C91E8FD5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716835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20377-602E-4252-8ED9-85DFF2D586E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6638-CE6E-4449-A309-4D4C91E8FD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4778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20377-602E-4252-8ED9-85DFF2D586E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6638-CE6E-4449-A309-4D4C91E8FD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0392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20377-602E-4252-8ED9-85DFF2D586E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6638-CE6E-4449-A309-4D4C91E8FD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617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20377-602E-4252-8ED9-85DFF2D586E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6638-CE6E-4449-A309-4D4C91E8FD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71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20377-602E-4252-8ED9-85DFF2D586E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6638-CE6E-4449-A309-4D4C91E8FD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721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20377-602E-4252-8ED9-85DFF2D586E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6638-CE6E-4449-A309-4D4C91E8FD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330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20377-602E-4252-8ED9-85DFF2D586E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6638-CE6E-4449-A309-4D4C91E8FD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306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20377-602E-4252-8ED9-85DFF2D586E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6638-CE6E-4449-A309-4D4C91E8FD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598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20377-602E-4252-8ED9-85DFF2D586E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6638-CE6E-4449-A309-4D4C91E8FD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765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20377-602E-4252-8ED9-85DFF2D586E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6638-CE6E-4449-A309-4D4C91E8FD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694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20377-602E-4252-8ED9-85DFF2D586E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6638-CE6E-4449-A309-4D4C91E8FD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295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5420377-602E-4252-8ED9-85DFF2D586E3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93F6638-CE6E-4449-A309-4D4C91E8FD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6242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oleObject" Target="../embeddings/Microsoft_Excel_Chart.xls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oleObject" Target="../embeddings/Microsoft_Excel_Chart1.xls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Microsoft_Excel_Chart2.xls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BE656D-0C28-466A-A3A1-6223290287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1" y="685799"/>
            <a:ext cx="11331577" cy="384334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качества образования в 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b="1" i="1" dirty="0" err="1">
                <a:solidFill>
                  <a:schemeClr val="accent1">
                    <a:lumMod val="50000"/>
                  </a:schemeClr>
                </a:solidFill>
              </a:rPr>
              <a:t>клёновская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 основная школа»</a:t>
            </a:r>
          </a:p>
        </p:txBody>
      </p:sp>
    </p:spTree>
    <p:extLst>
      <p:ext uri="{BB962C8B-B14F-4D97-AF65-F5344CB8AC3E}">
        <p14:creationId xmlns:p14="http://schemas.microsoft.com/office/powerpoint/2010/main" val="3606070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754E6E-7068-4FE0-9DAA-FEE040577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363" y="0"/>
            <a:ext cx="11067256" cy="1507067"/>
          </a:xfrm>
        </p:spPr>
        <p:txBody>
          <a:bodyPr/>
          <a:lstStyle/>
          <a:p>
            <a:r>
              <a:rPr lang="ru-RU" altLang="ru-RU" sz="36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чего зависит качество образования: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532BD1-F440-4C24-8868-23DC25629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363" y="1071564"/>
            <a:ext cx="11067256" cy="4443942"/>
          </a:xfrm>
        </p:spPr>
        <p:txBody>
          <a:bodyPr/>
          <a:lstStyle/>
          <a:p>
            <a:pPr marL="365760" indent="-283464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качества образовательной программы; </a:t>
            </a:r>
          </a:p>
          <a:p>
            <a:pPr marL="365760" indent="-283464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качества потенциала педагогического состава, задействованного в образовательном процессе; </a:t>
            </a:r>
          </a:p>
          <a:p>
            <a:pPr marL="365760" indent="-283464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качества средств образовательного процесса (материально-технической, лабораторно-экспериментальной базы, учебно-методического обеспечения, учебных кабинетов, транслируемых знаний и др.); </a:t>
            </a:r>
          </a:p>
          <a:p>
            <a:pPr marL="365760" indent="-283464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качества образовательных технологий; </a:t>
            </a:r>
          </a:p>
          <a:p>
            <a:pPr marL="365760" indent="-283464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качества управления образовательными системами и процессами (управленческих технологий в образовании).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99084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>
            <a:extLst>
              <a:ext uri="{FF2B5EF4-FFF2-40B4-BE49-F238E27FC236}">
                <a16:creationId xmlns:a16="http://schemas.microsoft.com/office/drawing/2014/main" id="{05DEBEDF-89CD-4A09-B77F-F8173EAA2C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813" y="371475"/>
            <a:ext cx="10501311" cy="558641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ru-RU" sz="6000" i="1" dirty="0">
                <a:solidFill>
                  <a:schemeClr val="bg2">
                    <a:lumMod val="50000"/>
                  </a:schemeClr>
                </a:solidFill>
              </a:rPr>
              <a:t>Желаем творческих успехов. </a:t>
            </a:r>
          </a:p>
          <a:p>
            <a:pPr algn="ctr"/>
            <a:r>
              <a:rPr lang="ru-RU" sz="6000" i="1" dirty="0">
                <a:solidFill>
                  <a:schemeClr val="bg2">
                    <a:lumMod val="50000"/>
                  </a:schemeClr>
                </a:solidFill>
              </a:rPr>
              <a:t>Спасибо за внимание!</a:t>
            </a:r>
          </a:p>
          <a:p>
            <a:pPr algn="ctr"/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829959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F305641-1A6E-4657-88F8-3A2DE009D3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11202988" cy="5786438"/>
          </a:xfrm>
        </p:spPr>
        <p:txBody>
          <a:bodyPr>
            <a:normAutofit fontScale="92500" lnSpcReduction="20000"/>
          </a:bodyPr>
          <a:lstStyle/>
          <a:p>
            <a:r>
              <a:rPr lang="ru-RU" altLang="ru-RU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образования </a:t>
            </a:r>
            <a:r>
              <a:rPr lang="ru-RU" altLang="ru-RU" sz="32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процесс постоянного совершенствования. Это соответствие образовательного результата ожиданиям местного сообщества, самих обучающихся и их родителей. </a:t>
            </a:r>
            <a:br>
              <a:rPr lang="ru-RU" altLang="ru-RU" sz="32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2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Качественное образование в современной школе невозможно без использования ИКТ. </a:t>
            </a:r>
          </a:p>
          <a:p>
            <a:r>
              <a:rPr lang="ru-RU" altLang="ru-RU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образования</a:t>
            </a:r>
            <a:r>
              <a:rPr lang="ru-RU" altLang="ru-RU" sz="32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полнота, глубина, оперативность, гибкость, конкретность, обобщённость, систематичность, осознанность, прочность, то над чем предстоит работать постоянно совершенствуясь, чтобы успевать идти “в ногу со временем”.</a:t>
            </a:r>
          </a:p>
          <a:p>
            <a:r>
              <a:rPr lang="ru-RU" altLang="ru-RU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образования </a:t>
            </a:r>
            <a:r>
              <a:rPr lang="ru-RU" altLang="ru-RU" sz="32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целостная совокупность, характеризующая результат учебно-познавательной деятельности учащихся.</a:t>
            </a:r>
          </a:p>
          <a:p>
            <a:endParaRPr lang="ru-RU" altLang="ru-RU" sz="32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568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EFF8E36-B2DA-4747-80E9-1B5535DAFC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1443038"/>
            <a:ext cx="11145838" cy="4486275"/>
          </a:xfrm>
          <a:solidFill>
            <a:schemeClr val="tx2"/>
          </a:solidFill>
        </p:spPr>
        <p:txBody>
          <a:bodyPr>
            <a:normAutofit/>
          </a:bodyPr>
          <a:lstStyle/>
          <a:p>
            <a:pPr marL="365760" indent="-283464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уровень обученности учащихся;</a:t>
            </a:r>
          </a:p>
          <a:p>
            <a:pPr marL="365760" indent="-283464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готовность их к продолжению образования;</a:t>
            </a:r>
          </a:p>
          <a:p>
            <a:pPr marL="365760" indent="-283464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уровень воспитанности учащихся;</a:t>
            </a:r>
          </a:p>
          <a:p>
            <a:pPr marL="365760" indent="-283464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состояние здоровья детей;</a:t>
            </a:r>
          </a:p>
          <a:p>
            <a:pPr marL="365760" indent="-283464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уровень социальной адаптации выпускников к жизни в обществе;</a:t>
            </a:r>
          </a:p>
          <a:p>
            <a:pPr marL="365760" indent="-283464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уровень выполнения стандартов образования.</a:t>
            </a:r>
          </a:p>
          <a:p>
            <a:endParaRPr lang="ru-RU" dirty="0"/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17F75572-79E1-4C20-BC36-F7FF575FA437}"/>
              </a:ext>
            </a:extLst>
          </p:cNvPr>
          <p:cNvSpPr txBox="1">
            <a:spLocks/>
          </p:cNvSpPr>
          <p:nvPr/>
        </p:nvSpPr>
        <p:spPr>
          <a:xfrm>
            <a:off x="1901824" y="342107"/>
            <a:ext cx="8388351" cy="1042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Показатель эффективности деятельности школы</a:t>
            </a:r>
            <a:r>
              <a:rPr lang="ru-RU" b="1" i="1" dirty="0"/>
              <a:t>:</a:t>
            </a:r>
            <a:endParaRPr lang="ru-RU" i="1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0535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8239F7F-6F30-411A-81ED-1E7435587A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1824" y="342107"/>
            <a:ext cx="8388351" cy="1042988"/>
          </a:xfrm>
        </p:spPr>
        <p:txBody>
          <a:bodyPr/>
          <a:lstStyle/>
          <a:p>
            <a:pPr algn="ctr"/>
            <a:r>
              <a:rPr lang="ru-RU" sz="2000" b="1" i="1" dirty="0"/>
              <a:t>Оценка качества подготовки обучающихся начального звена</a:t>
            </a:r>
            <a:endParaRPr lang="ru-RU" sz="2000" i="1" dirty="0"/>
          </a:p>
          <a:p>
            <a:pPr algn="ctr"/>
            <a:endParaRPr lang="ru-RU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56FE4958-23C2-4948-8FF3-AED64AE45F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094157"/>
              </p:ext>
            </p:extLst>
          </p:nvPr>
        </p:nvGraphicFramePr>
        <p:xfrm>
          <a:off x="1108233" y="1142047"/>
          <a:ext cx="9975533" cy="51981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28430">
                  <a:extLst>
                    <a:ext uri="{9D8B030D-6E8A-4147-A177-3AD203B41FA5}">
                      <a16:colId xmlns:a16="http://schemas.microsoft.com/office/drawing/2014/main" val="3051528134"/>
                    </a:ext>
                  </a:extLst>
                </a:gridCol>
                <a:gridCol w="1003241">
                  <a:extLst>
                    <a:ext uri="{9D8B030D-6E8A-4147-A177-3AD203B41FA5}">
                      <a16:colId xmlns:a16="http://schemas.microsoft.com/office/drawing/2014/main" val="1300546923"/>
                    </a:ext>
                  </a:extLst>
                </a:gridCol>
                <a:gridCol w="983035">
                  <a:extLst>
                    <a:ext uri="{9D8B030D-6E8A-4147-A177-3AD203B41FA5}">
                      <a16:colId xmlns:a16="http://schemas.microsoft.com/office/drawing/2014/main" val="611990737"/>
                    </a:ext>
                  </a:extLst>
                </a:gridCol>
                <a:gridCol w="1059818">
                  <a:extLst>
                    <a:ext uri="{9D8B030D-6E8A-4147-A177-3AD203B41FA5}">
                      <a16:colId xmlns:a16="http://schemas.microsoft.com/office/drawing/2014/main" val="970061038"/>
                    </a:ext>
                  </a:extLst>
                </a:gridCol>
                <a:gridCol w="931509">
                  <a:extLst>
                    <a:ext uri="{9D8B030D-6E8A-4147-A177-3AD203B41FA5}">
                      <a16:colId xmlns:a16="http://schemas.microsoft.com/office/drawing/2014/main" val="2412047852"/>
                    </a:ext>
                  </a:extLst>
                </a:gridCol>
                <a:gridCol w="931509">
                  <a:extLst>
                    <a:ext uri="{9D8B030D-6E8A-4147-A177-3AD203B41FA5}">
                      <a16:colId xmlns:a16="http://schemas.microsoft.com/office/drawing/2014/main" val="2905637770"/>
                    </a:ext>
                  </a:extLst>
                </a:gridCol>
                <a:gridCol w="932519">
                  <a:extLst>
                    <a:ext uri="{9D8B030D-6E8A-4147-A177-3AD203B41FA5}">
                      <a16:colId xmlns:a16="http://schemas.microsoft.com/office/drawing/2014/main" val="1801519510"/>
                    </a:ext>
                  </a:extLst>
                </a:gridCol>
                <a:gridCol w="1116397">
                  <a:extLst>
                    <a:ext uri="{9D8B030D-6E8A-4147-A177-3AD203B41FA5}">
                      <a16:colId xmlns:a16="http://schemas.microsoft.com/office/drawing/2014/main" val="2891553282"/>
                    </a:ext>
                  </a:extLst>
                </a:gridCol>
                <a:gridCol w="889075">
                  <a:extLst>
                    <a:ext uri="{9D8B030D-6E8A-4147-A177-3AD203B41FA5}">
                      <a16:colId xmlns:a16="http://schemas.microsoft.com/office/drawing/2014/main" val="1476806325"/>
                    </a:ext>
                  </a:extLst>
                </a:gridCol>
              </a:tblGrid>
              <a:tr h="1889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dirty="0"/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9443437"/>
                  </a:ext>
                </a:extLst>
              </a:tr>
              <a:tr h="712142">
                <a:tc>
                  <a:txBody>
                    <a:bodyPr/>
                    <a:lstStyle/>
                    <a:p>
                      <a:pPr indent="-1397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Предметы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-1397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2020/2021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уч.год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-1397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четверть 21/22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уч.года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-1397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четверть 21/22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уч.года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-1397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четверть 21/22 уч.года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3831570"/>
                  </a:ext>
                </a:extLst>
              </a:tr>
              <a:tr h="258011"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60,0 %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57,1 %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46,5%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57.1%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6701978"/>
                  </a:ext>
                </a:extLst>
              </a:tr>
              <a:tr h="258011"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Литературное чтение 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73,3 %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81,0 %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76,7%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76.1%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657660"/>
                  </a:ext>
                </a:extLst>
              </a:tr>
              <a:tr h="258011"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Родной язык (русский)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68,8 %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73,8%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72,0%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64.2%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5504286"/>
                  </a:ext>
                </a:extLst>
              </a:tr>
              <a:tr h="809813"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Литературное чтение на родном языке  (русском)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81,3 %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71,4%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69,7%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69.0%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569147"/>
                  </a:ext>
                </a:extLst>
              </a:tr>
              <a:tr h="533800"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Иностранный язык (Английский)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64,4 %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64,3%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62,7%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59.5%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0662658"/>
                  </a:ext>
                </a:extLst>
              </a:tr>
              <a:tr h="258011"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 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62,2 %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61,9%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60,4%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61.9%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6588234"/>
                  </a:ext>
                </a:extLst>
              </a:tr>
              <a:tr h="258011"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Окружающий мир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73,3 %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73,8%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86,0%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78.5%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4518460"/>
                  </a:ext>
                </a:extLst>
              </a:tr>
              <a:tr h="258011"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Музыка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97,8 %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85,7%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95,3%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92.8%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8573410"/>
                  </a:ext>
                </a:extLst>
              </a:tr>
              <a:tr h="533800"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Изобразительное искусство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97,8 %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97,6%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93,0%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97.6%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602950"/>
                  </a:ext>
                </a:extLst>
              </a:tr>
              <a:tr h="258011"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Технология 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93,3 %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90,6%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97.6%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7061220"/>
                  </a:ext>
                </a:extLst>
              </a:tr>
              <a:tr h="258011"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6692874"/>
                  </a:ext>
                </a:extLst>
              </a:tr>
              <a:tr h="258011"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79,3 %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78,7%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77,5%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016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77,7%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29203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3696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4B0B7CB-BFDF-4C74-B50A-B053CE7BA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00" y="228600"/>
            <a:ext cx="8534400" cy="1185863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/>
              <a:t>Оценка качества подготовки обучающихся начального звена</a:t>
            </a:r>
            <a:endParaRPr lang="ru-RU" sz="2800" i="1" dirty="0"/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7B823E91-EC9D-4305-B177-2930A79F83C1}"/>
              </a:ext>
            </a:extLst>
          </p:cNvPr>
          <p:cNvSpPr txBox="1">
            <a:spLocks/>
          </p:cNvSpPr>
          <p:nvPr/>
        </p:nvSpPr>
        <p:spPr>
          <a:xfrm>
            <a:off x="4795838" y="2981325"/>
            <a:ext cx="8534400" cy="11858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800" i="1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E585A0A-26FB-4928-A0EF-F67CC1E794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0" y="128587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921F33FA-9A17-4BD8-ACD4-0CCBA5587C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2340005"/>
              </p:ext>
            </p:extLst>
          </p:nvPr>
        </p:nvGraphicFramePr>
        <p:xfrm>
          <a:off x="342900" y="1284289"/>
          <a:ext cx="11344275" cy="534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2" imgW="7143935" imgH="3190748" progId="Excel.Chart.8">
                  <p:embed/>
                </p:oleObj>
              </mc:Choice>
              <mc:Fallback>
                <p:oleObj name="Chart" r:id="rId2" imgW="7143935" imgH="3190748" progId="Excel.Chart.8">
                  <p:embed/>
                  <p:pic>
                    <p:nvPicPr>
                      <p:cNvPr id="0" name="Диаграмма 4"/>
                      <p:cNvPicPr>
                        <a:picLocks noChangeArrowheads="1"/>
                      </p:cNvPicPr>
                      <p:nvPr/>
                    </p:nvPicPr>
                    <p:blipFill>
                      <a:blip r:embed="rId3"/>
                      <a:srcRect r="-43" b="-127"/>
                      <a:stretch>
                        <a:fillRect/>
                      </a:stretch>
                    </p:blipFill>
                    <p:spPr bwMode="auto">
                      <a:xfrm>
                        <a:off x="342900" y="1284289"/>
                        <a:ext cx="11344275" cy="5345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">
            <a:extLst>
              <a:ext uri="{FF2B5EF4-FFF2-40B4-BE49-F238E27FC236}">
                <a16:creationId xmlns:a16="http://schemas.microsoft.com/office/drawing/2014/main" id="{000D0E72-C0A2-46B2-B097-A08EAE30BC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0" y="4257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926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04FC9DF9-948E-435B-87D5-05F36937AE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8064936"/>
              </p:ext>
            </p:extLst>
          </p:nvPr>
        </p:nvGraphicFramePr>
        <p:xfrm>
          <a:off x="1514474" y="627579"/>
          <a:ext cx="9515476" cy="60698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14350">
                  <a:extLst>
                    <a:ext uri="{9D8B030D-6E8A-4147-A177-3AD203B41FA5}">
                      <a16:colId xmlns:a16="http://schemas.microsoft.com/office/drawing/2014/main" val="2468078009"/>
                    </a:ext>
                  </a:extLst>
                </a:gridCol>
                <a:gridCol w="895084">
                  <a:extLst>
                    <a:ext uri="{9D8B030D-6E8A-4147-A177-3AD203B41FA5}">
                      <a16:colId xmlns:a16="http://schemas.microsoft.com/office/drawing/2014/main" val="4167017117"/>
                    </a:ext>
                  </a:extLst>
                </a:gridCol>
                <a:gridCol w="877057">
                  <a:extLst>
                    <a:ext uri="{9D8B030D-6E8A-4147-A177-3AD203B41FA5}">
                      <a16:colId xmlns:a16="http://schemas.microsoft.com/office/drawing/2014/main" val="735095545"/>
                    </a:ext>
                  </a:extLst>
                </a:gridCol>
                <a:gridCol w="945562">
                  <a:extLst>
                    <a:ext uri="{9D8B030D-6E8A-4147-A177-3AD203B41FA5}">
                      <a16:colId xmlns:a16="http://schemas.microsoft.com/office/drawing/2014/main" val="1670340550"/>
                    </a:ext>
                  </a:extLst>
                </a:gridCol>
                <a:gridCol w="831085">
                  <a:extLst>
                    <a:ext uri="{9D8B030D-6E8A-4147-A177-3AD203B41FA5}">
                      <a16:colId xmlns:a16="http://schemas.microsoft.com/office/drawing/2014/main" val="3608252742"/>
                    </a:ext>
                  </a:extLst>
                </a:gridCol>
                <a:gridCol w="831085">
                  <a:extLst>
                    <a:ext uri="{9D8B030D-6E8A-4147-A177-3AD203B41FA5}">
                      <a16:colId xmlns:a16="http://schemas.microsoft.com/office/drawing/2014/main" val="178374374"/>
                    </a:ext>
                  </a:extLst>
                </a:gridCol>
                <a:gridCol w="831986">
                  <a:extLst>
                    <a:ext uri="{9D8B030D-6E8A-4147-A177-3AD203B41FA5}">
                      <a16:colId xmlns:a16="http://schemas.microsoft.com/office/drawing/2014/main" val="3242274215"/>
                    </a:ext>
                  </a:extLst>
                </a:gridCol>
                <a:gridCol w="996040">
                  <a:extLst>
                    <a:ext uri="{9D8B030D-6E8A-4147-A177-3AD203B41FA5}">
                      <a16:colId xmlns:a16="http://schemas.microsoft.com/office/drawing/2014/main" val="644788142"/>
                    </a:ext>
                  </a:extLst>
                </a:gridCol>
                <a:gridCol w="793227">
                  <a:extLst>
                    <a:ext uri="{9D8B030D-6E8A-4147-A177-3AD203B41FA5}">
                      <a16:colId xmlns:a16="http://schemas.microsoft.com/office/drawing/2014/main" val="1849429739"/>
                    </a:ext>
                  </a:extLst>
                </a:gridCol>
              </a:tblGrid>
              <a:tr h="2631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787995"/>
                  </a:ext>
                </a:extLst>
              </a:tr>
              <a:tr h="5949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Предметы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2020/2021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уч.год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четверть 21/22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уч.года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четверть 21/22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уч.года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>
                    <a:solidFill>
                      <a:schemeClr val="tx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четверть 21/22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уч.года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8598262"/>
                  </a:ext>
                </a:extLst>
              </a:tr>
              <a:tr h="2150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48,9 %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58,8 %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46,1 %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51,8 %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733544"/>
                  </a:ext>
                </a:extLst>
              </a:tr>
              <a:tr h="2150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Литература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72,3 %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72,5 %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73,0 %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62,9 %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037225"/>
                  </a:ext>
                </a:extLst>
              </a:tr>
              <a:tr h="2150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Родной язык ( русский)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80,6 %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62,7 %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63,4 %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62,7 %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605542"/>
                  </a:ext>
                </a:extLst>
              </a:tr>
              <a:tr h="4488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Родная литература                     (русская)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90,3 %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72,5 %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78,8 %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68,5 %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2814675"/>
                  </a:ext>
                </a:extLst>
              </a:tr>
              <a:tr h="2150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Английский язык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57,4 %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54,9 %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73,0 %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321803"/>
                  </a:ext>
                </a:extLst>
              </a:tr>
              <a:tr h="2150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ОДНКР 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70,0 %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66,6 %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58,3 %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7222219"/>
                  </a:ext>
                </a:extLst>
              </a:tr>
              <a:tr h="2150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82,3 %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40,9 %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40,9 %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40,9 %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4071750"/>
                  </a:ext>
                </a:extLst>
              </a:tr>
              <a:tr h="2150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Алгебра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34,5 %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43,3 %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46,6 %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674747"/>
                  </a:ext>
                </a:extLst>
              </a:tr>
              <a:tr h="2150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Геометрия 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36,6 %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44,8 %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33,3 %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46,6 %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7912954"/>
                  </a:ext>
                </a:extLst>
              </a:tr>
              <a:tr h="2150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 и ИКТ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83,3 %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90,0 %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93,3 %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448285"/>
                  </a:ext>
                </a:extLst>
              </a:tr>
              <a:tr h="2150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63,8 %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64,7 %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61,5 %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64,8 %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1435402"/>
                  </a:ext>
                </a:extLst>
              </a:tr>
              <a:tr h="2150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Обществознание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72,9 %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74,3 %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65,0 %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69,0 %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0629150"/>
                  </a:ext>
                </a:extLst>
              </a:tr>
              <a:tr h="2150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География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63,8 %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72,5 %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76,9 %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55,5 %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4510210"/>
                  </a:ext>
                </a:extLst>
              </a:tr>
              <a:tr h="2150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74,5 %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70,6 %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65,3 %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55,5 %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7163505"/>
                  </a:ext>
                </a:extLst>
              </a:tr>
              <a:tr h="2150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66,7 %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65,5 %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63,3 %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66,6 %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7857914"/>
                  </a:ext>
                </a:extLst>
              </a:tr>
              <a:tr h="2150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Химия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37,5 %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52,1 %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9830164"/>
                  </a:ext>
                </a:extLst>
              </a:tr>
              <a:tr h="2150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ОБЖ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62,5 %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90,9 %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73,9 %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78,2 %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110286"/>
                  </a:ext>
                </a:extLst>
              </a:tr>
              <a:tr h="2150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Музыка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90,4 %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90,2 %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92,6 %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3542449"/>
                  </a:ext>
                </a:extLst>
              </a:tr>
              <a:tr h="2150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ИЗО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87,0 %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79,3 %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89,6 %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0901897"/>
                  </a:ext>
                </a:extLst>
              </a:tr>
              <a:tr h="2150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94,2 %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94,2 %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8359948"/>
                  </a:ext>
                </a:extLst>
              </a:tr>
              <a:tr h="2150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Технология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88,1 %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92,6 %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92,6 %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9173575"/>
                  </a:ext>
                </a:extLst>
              </a:tr>
              <a:tr h="2150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b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70,5 %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b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b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74,5 %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b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b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68,8 %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b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25040" algn="l"/>
                          <a:tab pos="3530600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65,7 %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15" marR="62015" marT="0" marB="0"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92810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4B0E9D8-41C6-488E-BDC0-DDB0691811B1}"/>
              </a:ext>
            </a:extLst>
          </p:cNvPr>
          <p:cNvSpPr txBox="1"/>
          <p:nvPr/>
        </p:nvSpPr>
        <p:spPr>
          <a:xfrm>
            <a:off x="1743076" y="160603"/>
            <a:ext cx="9286874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</a:rPr>
              <a:t>Оценка качества подготовки обучающихся основного звена</a:t>
            </a:r>
            <a:endParaRPr lang="ru-RU" sz="2000" i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391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E6D4753-41E0-4AE8-851E-3497B81FD1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381" y="228599"/>
            <a:ext cx="10917238" cy="757238"/>
          </a:xfrm>
        </p:spPr>
        <p:txBody>
          <a:bodyPr/>
          <a:lstStyle/>
          <a:p>
            <a:pPr algn="ctr"/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</a:rPr>
              <a:t>Оценка качества подготовки обучающихся основного звена</a:t>
            </a:r>
            <a:endParaRPr lang="ru-RU" sz="2000" i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43E0FDE5-A150-46DB-931F-E077FFF1C81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6449323"/>
              </p:ext>
            </p:extLst>
          </p:nvPr>
        </p:nvGraphicFramePr>
        <p:xfrm>
          <a:off x="0" y="993775"/>
          <a:ext cx="12187238" cy="466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2" imgW="8658005" imgH="3314700" progId="Excel.Chart.8">
                  <p:embed/>
                </p:oleObj>
              </mc:Choice>
              <mc:Fallback>
                <p:oleObj name="Chart" r:id="rId2" imgW="8658005" imgH="3314700" progId="Excel.Chart.8">
                  <p:embed/>
                  <p:pic>
                    <p:nvPicPr>
                      <p:cNvPr id="6" name="Объект 5">
                        <a:extLst>
                          <a:ext uri="{FF2B5EF4-FFF2-40B4-BE49-F238E27FC236}">
                            <a16:creationId xmlns:a16="http://schemas.microsoft.com/office/drawing/2014/main" id="{921F33FA-9A17-4BD8-ACD4-0CCBA5587C9B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3"/>
                      <a:srcRect r="-43" b="-127"/>
                      <a:stretch>
                        <a:fillRect/>
                      </a:stretch>
                    </p:blipFill>
                    <p:spPr bwMode="auto">
                      <a:xfrm>
                        <a:off x="0" y="993775"/>
                        <a:ext cx="12187238" cy="4665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094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19C853F-AEA9-4313-AFE6-458ECA422E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1" y="685801"/>
            <a:ext cx="10831513" cy="6858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Общие результаты качества знаний в МБОУ «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Клёновская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основная школа» за 3 учебных года</a:t>
            </a:r>
            <a:endParaRPr lang="ru-RU" sz="2800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FFB8B146-F305-4B19-BD04-55C6F8D984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639371"/>
              </p:ext>
            </p:extLst>
          </p:nvPr>
        </p:nvGraphicFramePr>
        <p:xfrm>
          <a:off x="702134" y="1993930"/>
          <a:ext cx="11070767" cy="2863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7403">
                  <a:extLst>
                    <a:ext uri="{9D8B030D-6E8A-4147-A177-3AD203B41FA5}">
                      <a16:colId xmlns:a16="http://schemas.microsoft.com/office/drawing/2014/main" val="2437514705"/>
                    </a:ext>
                  </a:extLst>
                </a:gridCol>
                <a:gridCol w="2116731">
                  <a:extLst>
                    <a:ext uri="{9D8B030D-6E8A-4147-A177-3AD203B41FA5}">
                      <a16:colId xmlns:a16="http://schemas.microsoft.com/office/drawing/2014/main" val="1982674070"/>
                    </a:ext>
                  </a:extLst>
                </a:gridCol>
                <a:gridCol w="2118945">
                  <a:extLst>
                    <a:ext uri="{9D8B030D-6E8A-4147-A177-3AD203B41FA5}">
                      <a16:colId xmlns:a16="http://schemas.microsoft.com/office/drawing/2014/main" val="157331035"/>
                    </a:ext>
                  </a:extLst>
                </a:gridCol>
                <a:gridCol w="2570632">
                  <a:extLst>
                    <a:ext uri="{9D8B030D-6E8A-4147-A177-3AD203B41FA5}">
                      <a16:colId xmlns:a16="http://schemas.microsoft.com/office/drawing/2014/main" val="4228316018"/>
                    </a:ext>
                  </a:extLst>
                </a:gridCol>
                <a:gridCol w="2637056">
                  <a:extLst>
                    <a:ext uri="{9D8B030D-6E8A-4147-A177-3AD203B41FA5}">
                      <a16:colId xmlns:a16="http://schemas.microsoft.com/office/drawing/2014/main" val="2778128174"/>
                    </a:ext>
                  </a:extLst>
                </a:gridCol>
              </a:tblGrid>
              <a:tr h="8412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2019/2020 </a:t>
                      </a:r>
                      <a:r>
                        <a:rPr lang="ru-RU" sz="20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уч.год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2020/2021 </a:t>
                      </a:r>
                      <a:r>
                        <a:rPr lang="ru-RU" sz="20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уч.год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четверть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2021/2022 </a:t>
                      </a:r>
                      <a:r>
                        <a:rPr lang="ru-RU" sz="20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уч.года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четверть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2021/2022 </a:t>
                      </a:r>
                      <a:r>
                        <a:rPr lang="ru-RU" sz="20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уч.года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6301540"/>
                  </a:ext>
                </a:extLst>
              </a:tr>
              <a:tr h="6742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1-4 класс 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65,0 %</a:t>
                      </a:r>
                      <a:endParaRPr lang="ru-RU" sz="24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48,9 %</a:t>
                      </a:r>
                      <a:endParaRPr lang="ru-RU" sz="24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53,3 %</a:t>
                      </a:r>
                      <a:endParaRPr lang="ru-RU" sz="24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55,6 %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53364231"/>
                  </a:ext>
                </a:extLst>
              </a:tr>
              <a:tr h="6742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5-9 класс 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37,8 %</a:t>
                      </a:r>
                      <a:endParaRPr lang="ru-RU" sz="24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40,0 %</a:t>
                      </a:r>
                      <a:endParaRPr lang="ru-RU" sz="24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37,8 %</a:t>
                      </a:r>
                      <a:endParaRPr lang="ru-RU" sz="24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37,5 %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9232015"/>
                  </a:ext>
                </a:extLst>
              </a:tr>
              <a:tr h="6742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50,6 %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44,4 %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41,3 %</a:t>
                      </a:r>
                      <a:endParaRPr lang="ru-RU" sz="24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46,2 %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286609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25737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488749B-167B-425C-A1DF-4825FA47D2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863" y="207180"/>
            <a:ext cx="10945813" cy="842963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Общие результаты качества знаний в МБОУ «</a:t>
            </a:r>
            <a:r>
              <a:rPr lang="ru-RU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Клёновская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основная школа» за 3 учебных года</a:t>
            </a:r>
            <a:endParaRPr lang="ru-RU" sz="2400" dirty="0"/>
          </a:p>
          <a:p>
            <a:pPr algn="ctr"/>
            <a:endParaRPr lang="ru-RU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240A9B2-EEAD-4DEE-AF4B-C4EDBF4CEF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7450" y="150018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69792A26-5AED-4A5E-9D60-F55DF8E8A9C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3517722"/>
              </p:ext>
            </p:extLst>
          </p:nvPr>
        </p:nvGraphicFramePr>
        <p:xfrm>
          <a:off x="385764" y="842967"/>
          <a:ext cx="11530012" cy="5772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2" imgW="6314982" imgH="3762248" progId="Excel.Chart.8">
                  <p:embed/>
                </p:oleObj>
              </mc:Choice>
              <mc:Fallback>
                <p:oleObj name="Chart" r:id="rId2" imgW="6314982" imgH="3762248" progId="Excel.Chart.8">
                  <p:embed/>
                  <p:pic>
                    <p:nvPicPr>
                      <p:cNvPr id="0" name="Диаграмма 4"/>
                      <p:cNvPicPr>
                        <a:picLocks noChangeArrowheads="1"/>
                      </p:cNvPicPr>
                      <p:nvPr/>
                    </p:nvPicPr>
                    <p:blipFill>
                      <a:blip r:embed="rId3"/>
                      <a:srcRect r="-43" b="-127"/>
                      <a:stretch>
                        <a:fillRect/>
                      </a:stretch>
                    </p:blipFill>
                    <p:spPr bwMode="auto">
                      <a:xfrm>
                        <a:off x="385764" y="842967"/>
                        <a:ext cx="11530012" cy="577214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>
            <a:extLst>
              <a:ext uri="{FF2B5EF4-FFF2-40B4-BE49-F238E27FC236}">
                <a16:creationId xmlns:a16="http://schemas.microsoft.com/office/drawing/2014/main" id="{65122BD5-4326-46C5-AE54-B25B7E5DB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7450" y="447198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173581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167</TotalTime>
  <Words>824</Words>
  <Application>Microsoft Office PowerPoint</Application>
  <PresentationFormat>Широкоэкранный</PresentationFormat>
  <Paragraphs>362</Paragraphs>
  <Slides>11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Calibri</vt:lpstr>
      <vt:lpstr>Century Gothic</vt:lpstr>
      <vt:lpstr>Times New Roman</vt:lpstr>
      <vt:lpstr>Wingdings</vt:lpstr>
      <vt:lpstr>Wingdings 3</vt:lpstr>
      <vt:lpstr>Сектор</vt:lpstr>
      <vt:lpstr>Диаграмма Microsoft Excel</vt:lpstr>
      <vt:lpstr>повышение качества образования в мбоу «клёновская основная школа»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 чего зависит качество образования: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выполнения плана мероприятий по повышению качества образования в мбоу «клёновская основная школа»</dc:title>
  <dc:creator>Ket Lor</dc:creator>
  <cp:lastModifiedBy>Ket Lor</cp:lastModifiedBy>
  <cp:revision>2</cp:revision>
  <dcterms:created xsi:type="dcterms:W3CDTF">2022-04-19T15:37:17Z</dcterms:created>
  <dcterms:modified xsi:type="dcterms:W3CDTF">2022-04-19T18:24:44Z</dcterms:modified>
</cp:coreProperties>
</file>