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3" r:id="rId9"/>
    <p:sldId id="270" r:id="rId10"/>
    <p:sldId id="271" r:id="rId11"/>
    <p:sldId id="272" r:id="rId12"/>
    <p:sldId id="274" r:id="rId13"/>
    <p:sldId id="275" r:id="rId14"/>
    <p:sldId id="269" r:id="rId15"/>
    <p:sldId id="262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24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2400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заболеваемости  обучающихся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perspective val="30"/>
    </c:view3D>
    <c:floor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-3.0345471243066399E-3"/>
                  <c:y val="-2.9200352933399638E-2"/>
                </c:manualLayout>
              </c:layout>
              <c:showVal val="1"/>
            </c:dLbl>
            <c:dLbl>
              <c:idx val="1"/>
              <c:layout>
                <c:manualLayout>
                  <c:x val="4.5518206864599599E-3"/>
                  <c:y val="-6.5700794100149215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1 класс</c:v>
                </c:pt>
                <c:pt idx="1">
                  <c:v>2 класс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0.38000000000000012</c:v>
                </c:pt>
                <c:pt idx="1">
                  <c:v>0.27</c:v>
                </c:pt>
              </c:numCache>
            </c:numRef>
          </c:val>
        </c:ser>
        <c:dLbls>
          <c:showVal val="1"/>
        </c:dLbls>
        <c:shape val="cylinder"/>
        <c:axId val="90302336"/>
        <c:axId val="90303872"/>
        <c:axId val="90060992"/>
      </c:bar3DChart>
      <c:catAx>
        <c:axId val="903023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303872"/>
        <c:crosses val="autoZero"/>
        <c:auto val="1"/>
        <c:lblAlgn val="ctr"/>
        <c:lblOffset val="100"/>
      </c:catAx>
      <c:valAx>
        <c:axId val="90303872"/>
        <c:scaling>
          <c:orientation val="minMax"/>
        </c:scaling>
        <c:delete val="1"/>
        <c:axPos val="l"/>
        <c:numFmt formatCode="0%" sourceLinked="1"/>
        <c:tickLblPos val="nextTo"/>
        <c:crossAx val="90302336"/>
        <c:crosses val="autoZero"/>
        <c:crossBetween val="between"/>
      </c:valAx>
      <c:serAx>
        <c:axId val="90060992"/>
        <c:scaling>
          <c:orientation val="minMax"/>
        </c:scaling>
        <c:delete val="1"/>
        <c:axPos val="b"/>
        <c:tickLblPos val="nextTo"/>
        <c:crossAx val="9030387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Соблюдают режим дня</c:v>
                </c:pt>
                <c:pt idx="1">
                  <c:v>Занимаются в спортивных секциях</c:v>
                </c:pt>
                <c:pt idx="2">
                  <c:v>Регулярно гуляют на свежем воздухе</c:v>
                </c:pt>
                <c:pt idx="3">
                  <c:v>Выполняют закаливающие процедуры</c:v>
                </c:pt>
                <c:pt idx="4">
                  <c:v>Выполняют правила личной гигиены</c:v>
                </c:pt>
                <c:pt idx="5">
                  <c:v>Ходят в школу с охотой</c:v>
                </c:pt>
                <c:pt idx="6">
                  <c:v>Имеют продолжительный сон</c:v>
                </c:pt>
                <c:pt idx="7">
                  <c:v>Умеют самостоятельно провести в классе физминутку</c:v>
                </c:pt>
                <c:pt idx="8">
                  <c:v>Получают информацию о здоровье из различных источников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0.75000000000000022</c:v>
                </c:pt>
                <c:pt idx="1">
                  <c:v>0.6000000000000002</c:v>
                </c:pt>
                <c:pt idx="2">
                  <c:v>0.9</c:v>
                </c:pt>
                <c:pt idx="3">
                  <c:v>0.5</c:v>
                </c:pt>
                <c:pt idx="4">
                  <c:v>0.95000000000000018</c:v>
                </c:pt>
                <c:pt idx="5">
                  <c:v>0.8500000000000002</c:v>
                </c:pt>
                <c:pt idx="6">
                  <c:v>0.9</c:v>
                </c:pt>
                <c:pt idx="7">
                  <c:v>0.95000000000000018</c:v>
                </c:pt>
                <c:pt idx="8">
                  <c:v>0.6000000000000002</c:v>
                </c:pt>
              </c:numCache>
            </c:numRef>
          </c:val>
        </c:ser>
        <c:dLbls>
          <c:showVal val="1"/>
        </c:dLbls>
        <c:gapWidth val="75"/>
        <c:axId val="72000256"/>
        <c:axId val="72001792"/>
      </c:barChart>
      <c:catAx>
        <c:axId val="72000256"/>
        <c:scaling>
          <c:orientation val="minMax"/>
        </c:scaling>
        <c:axPos val="b"/>
        <c:majorTickMark val="none"/>
        <c:tickLblPos val="nextTo"/>
        <c:crossAx val="72001792"/>
        <c:crosses val="autoZero"/>
        <c:auto val="1"/>
        <c:lblAlgn val="ctr"/>
        <c:lblOffset val="100"/>
      </c:catAx>
      <c:valAx>
        <c:axId val="72001792"/>
        <c:scaling>
          <c:orientation val="minMax"/>
        </c:scaling>
        <c:axPos val="l"/>
        <c:numFmt formatCode="0%" sourceLinked="1"/>
        <c:majorTickMark val="none"/>
        <c:tickLblPos val="nextTo"/>
        <c:crossAx val="720002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277772"/>
            <a:ext cx="3096344" cy="18318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Ершова Е.В.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МБОУ «</a:t>
            </a:r>
            <a:r>
              <a:rPr lang="ru-RU" sz="2000" b="1" dirty="0" err="1" smtClean="0">
                <a:solidFill>
                  <a:srgbClr val="FF0000"/>
                </a:solidFill>
              </a:rPr>
              <a:t>Кольчугинская</a:t>
            </a:r>
            <a:r>
              <a:rPr lang="ru-RU" sz="2000" b="1" dirty="0" smtClean="0">
                <a:solidFill>
                  <a:srgbClr val="FF0000"/>
                </a:solidFill>
              </a:rPr>
              <a:t> школа №1»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2522761"/>
          </a:xfrm>
        </p:spPr>
        <p:txBody>
          <a:bodyPr>
            <a:noAutofit/>
          </a:bodyPr>
          <a:lstStyle/>
          <a:p>
            <a:r>
              <a:rPr lang="ru-RU" sz="3600" dirty="0" smtClean="0"/>
              <a:t>МЫ ЗА ЗДОРОВЫЙ </a:t>
            </a:r>
            <a:br>
              <a:rPr lang="ru-RU" sz="3600" dirty="0" smtClean="0"/>
            </a:br>
            <a:r>
              <a:rPr lang="ru-RU" sz="3600" dirty="0" smtClean="0"/>
              <a:t>И БЕЗОПАСНЫЙ</a:t>
            </a:r>
            <a:br>
              <a:rPr lang="ru-RU" sz="3600" dirty="0" smtClean="0"/>
            </a:br>
            <a:r>
              <a:rPr lang="ru-RU" sz="3600" dirty="0" smtClean="0"/>
              <a:t>ОБРАЗ  ЖИЗНИ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медработником</a:t>
            </a:r>
            <a:endParaRPr lang="ru-RU" dirty="0"/>
          </a:p>
        </p:txBody>
      </p:sp>
      <p:pic>
        <p:nvPicPr>
          <p:cNvPr id="3" name="Рисунок 2" descr="20161214_104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15" y="942534"/>
            <a:ext cx="4257824" cy="3193368"/>
          </a:xfrm>
          <a:prstGeom prst="rect">
            <a:avLst/>
          </a:prstGeom>
        </p:spPr>
      </p:pic>
      <p:pic>
        <p:nvPicPr>
          <p:cNvPr id="5" name="Рисунок 4" descr="20161214_105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5729" y="896813"/>
            <a:ext cx="4346917" cy="3260188"/>
          </a:xfrm>
          <a:prstGeom prst="rect">
            <a:avLst/>
          </a:prstGeom>
        </p:spPr>
      </p:pic>
      <p:pic>
        <p:nvPicPr>
          <p:cNvPr id="6" name="Рисунок 5" descr="20161214_111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462" y="3559125"/>
            <a:ext cx="4239064" cy="3115993"/>
          </a:xfrm>
          <a:prstGeom prst="rect">
            <a:avLst/>
          </a:prstGeom>
        </p:spPr>
      </p:pic>
      <p:pic>
        <p:nvPicPr>
          <p:cNvPr id="7" name="Рисунок 6" descr="20161214_112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7486" y="3545059"/>
            <a:ext cx="4333295" cy="3123027"/>
          </a:xfrm>
          <a:prstGeom prst="rect">
            <a:avLst/>
          </a:prstGeom>
        </p:spPr>
      </p:pic>
      <p:pic>
        <p:nvPicPr>
          <p:cNvPr id="4" name="Рисунок 3" descr="20161214_1339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1908" y="1693312"/>
            <a:ext cx="5800581" cy="4350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соревнования</a:t>
            </a:r>
            <a:endParaRPr lang="ru-RU" dirty="0"/>
          </a:p>
        </p:txBody>
      </p:sp>
      <p:pic>
        <p:nvPicPr>
          <p:cNvPr id="6" name="Рисунок 5" descr="20160412_125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410225" y="1188725"/>
            <a:ext cx="4965887" cy="3995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60412_130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56385" y="1298926"/>
            <a:ext cx="4933075" cy="377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60412_125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8353" y="2025748"/>
            <a:ext cx="6208540" cy="465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1692" y="1561513"/>
          <a:ext cx="8370277" cy="471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7114" y="393895"/>
            <a:ext cx="789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 показателей успешности применения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3" name="Рисунок 2" descr="Пилипенко Виталий - дипло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942535"/>
            <a:ext cx="5940055" cy="4199354"/>
          </a:xfrm>
          <a:prstGeom prst="rect">
            <a:avLst/>
          </a:prstGeom>
        </p:spPr>
      </p:pic>
      <p:pic>
        <p:nvPicPr>
          <p:cNvPr id="4" name="Рисунок 3" descr="Ершова Екатерина Викторовна - свидетельство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8621" y="2425903"/>
            <a:ext cx="5908431" cy="419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  <a:normAutofit/>
            <a:scene3d>
              <a:camera prst="perspectiveFront"/>
              <a:lightRig rig="threePt" dir="t"/>
            </a:scene3d>
          </a:bodyPr>
          <a:lstStyle/>
          <a:p>
            <a:r>
              <a:rPr lang="ru-RU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СПАСИБО ЗА ВНИМАНИЕ</a:t>
            </a:r>
            <a:endParaRPr lang="ru-RU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4656407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Тема: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«</a:t>
            </a:r>
            <a:r>
              <a:rPr lang="ru-RU" sz="4000" dirty="0" smtClean="0"/>
              <a:t>Формирование компетентности младших школьников в реализации здорового образа жизни на уроках и во внеурочной деятельности в условиях ФГОС НОО»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566" y="815926"/>
            <a:ext cx="65133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того , чтобы наслаждаться сокровищами природы человек должен быть  здоровым,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сильным,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умным.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И.П.Павлов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5082"/>
            <a:ext cx="8229600" cy="113948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/>
              <a:t>Объект обобщения </a:t>
            </a:r>
            <a:r>
              <a:rPr lang="ru-RU" sz="2800" dirty="0" smtClean="0"/>
              <a:t>: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образовательный процесс в начальной школе.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04912" y="1111349"/>
            <a:ext cx="7962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 обобщения :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формирования здорового образа жизни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452" y="2349305"/>
            <a:ext cx="7877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обобщения :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педагогического опыта по созданию необходимых условий для формирования у младших школьников ценностного отношения к ЗОЖ в учебном процессе.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5" y="464234"/>
            <a:ext cx="768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обобщения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858" y="1097280"/>
            <a:ext cx="762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1) Раскрыть сущность понятий «Здоровье», «Образ жизни», ЗОЖ»;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723" y="1842868"/>
            <a:ext cx="770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2) Выявить условия формирования здорового образа жизни младших школьников в процессе обучения и воспитания;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791" y="2982352"/>
            <a:ext cx="7737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3) Охарактеризовать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здоровьесберегающие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технологии в современной начальной школе;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723" y="3784209"/>
            <a:ext cx="772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4) Описать собственный педагогический опыт по формированию ЗОЖ младшего школьника в урочной и внеурочной деятельности.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505" y="309489"/>
            <a:ext cx="8215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ценности здоровья и здорового образа жизни через: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369" y="1280160"/>
            <a:ext cx="8201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культуры поведения;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04911" y="1434905"/>
            <a:ext cx="422031" cy="196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302" y="2053883"/>
            <a:ext cx="824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воспитательную работу;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16635" y="2262555"/>
            <a:ext cx="422031" cy="196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8978" y="2897945"/>
            <a:ext cx="741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работу с родителями;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0701" y="3134752"/>
            <a:ext cx="422031" cy="196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7114" y="3812345"/>
            <a:ext cx="82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лечебно-профилактические мероприятия;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02567" y="3978812"/>
            <a:ext cx="422031" cy="196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9655" y="4529797"/>
            <a:ext cx="741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оздоровительные мероприятия.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44770" y="4738468"/>
            <a:ext cx="422031" cy="196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452" y="337625"/>
            <a:ext cx="7962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формирования культуры и безопасного образа жизни: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858" y="1392702"/>
            <a:ext cx="779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Рациональная организация учебной и внеурочной деятельности.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900332" y="1505242"/>
            <a:ext cx="225083" cy="1969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723" y="2264898"/>
            <a:ext cx="7877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Эффективная организация физкультурно-оздоровительной работы.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897988" y="2375095"/>
            <a:ext cx="225083" cy="1969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179298"/>
            <a:ext cx="7709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Формирование культуры здоровья.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940190" y="3303562"/>
            <a:ext cx="225083" cy="1969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6603" y="3699804"/>
            <a:ext cx="7610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Использование экскурсионной и исследовательской деятельности.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956603" y="3840479"/>
            <a:ext cx="225083" cy="1969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4586068"/>
            <a:ext cx="7709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Просветительская работа.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942536" y="4712676"/>
            <a:ext cx="225083" cy="19694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pic>
        <p:nvPicPr>
          <p:cNvPr id="3" name="Рисунок 2" descr="20170315_124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79" y="949569"/>
            <a:ext cx="4783015" cy="3587261"/>
          </a:xfrm>
          <a:prstGeom prst="rect">
            <a:avLst/>
          </a:prstGeom>
        </p:spPr>
      </p:pic>
      <p:pic>
        <p:nvPicPr>
          <p:cNvPr id="4" name="Рисунок 3" descr="20170315_125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2509" y="942535"/>
            <a:ext cx="4698609" cy="3523957"/>
          </a:xfrm>
          <a:prstGeom prst="rect">
            <a:avLst/>
          </a:prstGeom>
        </p:spPr>
      </p:pic>
      <p:pic>
        <p:nvPicPr>
          <p:cNvPr id="5" name="Рисунок 4" descr="20170315_1302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014" y="3302390"/>
            <a:ext cx="4740814" cy="3351628"/>
          </a:xfrm>
          <a:prstGeom prst="rect">
            <a:avLst/>
          </a:prstGeom>
        </p:spPr>
      </p:pic>
      <p:pic>
        <p:nvPicPr>
          <p:cNvPr id="6" name="Рисунок 5" descr="20170315_1251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4377" y="3260189"/>
            <a:ext cx="4740811" cy="3379762"/>
          </a:xfrm>
          <a:prstGeom prst="rect">
            <a:avLst/>
          </a:prstGeom>
        </p:spPr>
      </p:pic>
      <p:pic>
        <p:nvPicPr>
          <p:cNvPr id="7" name="Рисунок 6" descr="20170315_1300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3033" y="2191044"/>
            <a:ext cx="4797083" cy="3597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Экологический субботник</a:t>
            </a:r>
            <a:endParaRPr lang="ru-RU" dirty="0"/>
          </a:p>
        </p:txBody>
      </p:sp>
      <p:pic>
        <p:nvPicPr>
          <p:cNvPr id="3" name="Рисунок 2" descr="20170428_112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16" y="886266"/>
            <a:ext cx="4403188" cy="330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70428_112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7825" y="879232"/>
            <a:ext cx="4493296" cy="327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70428_1139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151" y="3263705"/>
            <a:ext cx="4262512" cy="336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70428_1137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3242" y="3151162"/>
            <a:ext cx="4365676" cy="3390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19dcff5ce46b1ce777c9c7ea896c4cc1fc39d1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237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МЫ ЗА ЗДОРОВЫЙ  И БЕЗОПАСНЫЙ ОБРАЗ  ЖИЗНИ</vt:lpstr>
      <vt:lpstr>Тема:  «Формирование компетентности младших школьников в реализации здорового образа жизни на уроках и во внеурочной деятельности в условиях ФГОС НОО»</vt:lpstr>
      <vt:lpstr>Слайд 3</vt:lpstr>
      <vt:lpstr>Объект обобщения :образовательный процесс в начальной школе.  </vt:lpstr>
      <vt:lpstr>Слайд 5</vt:lpstr>
      <vt:lpstr>Слайд 6</vt:lpstr>
      <vt:lpstr>Слайд 7</vt:lpstr>
      <vt:lpstr>Внеурочная деятельность</vt:lpstr>
      <vt:lpstr>Экологический субботник</vt:lpstr>
      <vt:lpstr>Встреча с медработником</vt:lpstr>
      <vt:lpstr>Спортивные соревнования</vt:lpstr>
      <vt:lpstr>Слайд 12</vt:lpstr>
      <vt:lpstr>Слайд 13</vt:lpstr>
      <vt:lpstr>Наши достижения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ЩУКИНА</cp:lastModifiedBy>
  <cp:revision>31</cp:revision>
  <dcterms:created xsi:type="dcterms:W3CDTF">2014-08-01T19:25:21Z</dcterms:created>
  <dcterms:modified xsi:type="dcterms:W3CDTF">2017-12-12T17:35:43Z</dcterms:modified>
</cp:coreProperties>
</file>