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73" r:id="rId9"/>
    <p:sldId id="270" r:id="rId10"/>
    <p:sldId id="271" r:id="rId11"/>
    <p:sldId id="272" r:id="rId12"/>
    <p:sldId id="274" r:id="rId13"/>
    <p:sldId id="275" r:id="rId14"/>
    <p:sldId id="269" r:id="rId15"/>
    <p:sldId id="262" r:id="rId16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-106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image" Target="../media/image24.jpeg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24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  <a:r>
              <a:rPr lang="ru-RU" sz="2400" baseline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заболеваемости  обучающихся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perspective val="30"/>
    </c:view3D>
    <c:floor>
      <c:spPr>
        <a:blipFill>
          <a:blip xmlns:r="http://schemas.openxmlformats.org/officeDocument/2006/relationships" r:embed="rId1"/>
          <a:tile tx="0" ty="0" sx="100000" sy="100000" flip="none" algn="tl"/>
        </a:blipFill>
      </c:spPr>
    </c:floor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angle"/>
            </a:sp3d>
          </c:spPr>
          <c:dLbls>
            <c:dLbl>
              <c:idx val="0"/>
              <c:layout>
                <c:manualLayout>
                  <c:x val="-3.0345471243066399E-3"/>
                  <c:y val="-2.9200352933399638E-2"/>
                </c:manualLayout>
              </c:layout>
              <c:showVal val="1"/>
            </c:dLbl>
            <c:dLbl>
              <c:idx val="1"/>
              <c:layout>
                <c:manualLayout>
                  <c:x val="4.5518206864599599E-3"/>
                  <c:y val="-6.5700794100149215E-2"/>
                </c:manualLayout>
              </c:layout>
              <c:showVal val="1"/>
            </c:dLbl>
            <c:txPr>
              <a:bodyPr/>
              <a:lstStyle/>
              <a:p>
                <a:pPr>
                  <a:defRPr sz="2800" b="1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1 класс</c:v>
                </c:pt>
                <c:pt idx="1">
                  <c:v>2 класс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0.38000000000000012</c:v>
                </c:pt>
                <c:pt idx="1">
                  <c:v>0.27</c:v>
                </c:pt>
              </c:numCache>
            </c:numRef>
          </c:val>
        </c:ser>
        <c:dLbls>
          <c:showVal val="1"/>
        </c:dLbls>
        <c:shape val="cylinder"/>
        <c:axId val="90302336"/>
        <c:axId val="90303872"/>
        <c:axId val="90060992"/>
      </c:bar3DChart>
      <c:catAx>
        <c:axId val="9030233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2800" b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0303872"/>
        <c:crosses val="autoZero"/>
        <c:auto val="1"/>
        <c:lblAlgn val="ctr"/>
        <c:lblOffset val="100"/>
      </c:catAx>
      <c:valAx>
        <c:axId val="90303872"/>
        <c:scaling>
          <c:orientation val="minMax"/>
        </c:scaling>
        <c:delete val="1"/>
        <c:axPos val="l"/>
        <c:numFmt formatCode="0%" sourceLinked="1"/>
        <c:tickLblPos val="nextTo"/>
        <c:crossAx val="90302336"/>
        <c:crosses val="autoZero"/>
        <c:crossBetween val="between"/>
      </c:valAx>
      <c:serAx>
        <c:axId val="90060992"/>
        <c:scaling>
          <c:orientation val="minMax"/>
        </c:scaling>
        <c:delete val="1"/>
        <c:axPos val="b"/>
        <c:tickLblPos val="nextTo"/>
        <c:crossAx val="90303872"/>
        <c:crosses val="autoZero"/>
      </c:serAx>
    </c:plotArea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</c:dLbls>
          <c:cat>
            <c:strRef>
              <c:f>Лист1!$A$2:$A$10</c:f>
              <c:strCache>
                <c:ptCount val="9"/>
                <c:pt idx="0">
                  <c:v>Соблюдают режим дня</c:v>
                </c:pt>
                <c:pt idx="1">
                  <c:v>Занимаются в спортивных секциях</c:v>
                </c:pt>
                <c:pt idx="2">
                  <c:v>Регулярно гуляют на свежем воздухе</c:v>
                </c:pt>
                <c:pt idx="3">
                  <c:v>Выполняют закаливающие процедуры</c:v>
                </c:pt>
                <c:pt idx="4">
                  <c:v>Выполняют правила личной гигиены</c:v>
                </c:pt>
                <c:pt idx="5">
                  <c:v>Ходят в школу с охотой</c:v>
                </c:pt>
                <c:pt idx="6">
                  <c:v>Имеют продолжительный сон</c:v>
                </c:pt>
                <c:pt idx="7">
                  <c:v>Умеют самостоятельно провести в классе физминутку</c:v>
                </c:pt>
                <c:pt idx="8">
                  <c:v>Получают информацию о здоровье из различных источников</c:v>
                </c:pt>
              </c:strCache>
            </c:strRef>
          </c:cat>
          <c:val>
            <c:numRef>
              <c:f>Лист1!$B$2:$B$10</c:f>
              <c:numCache>
                <c:formatCode>0%</c:formatCode>
                <c:ptCount val="9"/>
                <c:pt idx="0">
                  <c:v>0.75000000000000022</c:v>
                </c:pt>
                <c:pt idx="1">
                  <c:v>0.6000000000000002</c:v>
                </c:pt>
                <c:pt idx="2">
                  <c:v>0.9</c:v>
                </c:pt>
                <c:pt idx="3">
                  <c:v>0.5</c:v>
                </c:pt>
                <c:pt idx="4">
                  <c:v>0.95000000000000018</c:v>
                </c:pt>
                <c:pt idx="5">
                  <c:v>0.8500000000000002</c:v>
                </c:pt>
                <c:pt idx="6">
                  <c:v>0.9</c:v>
                </c:pt>
                <c:pt idx="7">
                  <c:v>0.95000000000000018</c:v>
                </c:pt>
                <c:pt idx="8">
                  <c:v>0.6000000000000002</c:v>
                </c:pt>
              </c:numCache>
            </c:numRef>
          </c:val>
        </c:ser>
        <c:dLbls>
          <c:showVal val="1"/>
        </c:dLbls>
        <c:gapWidth val="75"/>
        <c:axId val="72000256"/>
        <c:axId val="72001792"/>
      </c:barChart>
      <c:catAx>
        <c:axId val="72000256"/>
        <c:scaling>
          <c:orientation val="minMax"/>
        </c:scaling>
        <c:axPos val="b"/>
        <c:majorTickMark val="none"/>
        <c:tickLblPos val="nextTo"/>
        <c:crossAx val="72001792"/>
        <c:crosses val="autoZero"/>
        <c:auto val="1"/>
        <c:lblAlgn val="ctr"/>
        <c:lblOffset val="100"/>
      </c:catAx>
      <c:valAx>
        <c:axId val="72001792"/>
        <c:scaling>
          <c:orientation val="minMax"/>
        </c:scaling>
        <c:axPos val="l"/>
        <c:numFmt formatCode="0%" sourceLinked="1"/>
        <c:majorTickMark val="none"/>
        <c:tickLblPos val="nextTo"/>
        <c:crossAx val="7200025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3568" y="1052736"/>
            <a:ext cx="7772400" cy="1470025"/>
          </a:xfrm>
        </p:spPr>
        <p:txBody>
          <a:bodyPr/>
          <a:lstStyle>
            <a:lvl1pPr>
              <a:defRPr b="1" baseline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dirty="0" smtClean="0"/>
              <a:t>МЫ ЗА ЗДОРОВЫЙ </a:t>
            </a:r>
            <a:br>
              <a:rPr lang="ru-RU" dirty="0" smtClean="0"/>
            </a:br>
            <a:r>
              <a:rPr lang="ru-RU" dirty="0" smtClean="0"/>
              <a:t>ОБРАЗ ЖИЗНИ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58112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372200" y="6492875"/>
            <a:ext cx="2771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©Рассохина Г.В. </a:t>
            </a:r>
            <a:r>
              <a:rPr lang="en-US" dirty="0" smtClean="0"/>
              <a:t>http://pedsovet.su/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23528" y="260648"/>
            <a:ext cx="8568952" cy="6264696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4bb97ff07cca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479739" y="927100"/>
            <a:ext cx="2664261" cy="533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0700" y="1587500"/>
            <a:ext cx="8229600" cy="452596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05110753ae9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27978"/>
            <a:ext cx="9144000" cy="68020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299" y="4508500"/>
            <a:ext cx="7110413" cy="1260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3499" y="3111500"/>
            <a:ext cx="7161213" cy="12954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323528" y="260648"/>
            <a:ext cx="8568952" cy="6264696"/>
          </a:xfrm>
          <a:prstGeom prst="roundRect">
            <a:avLst/>
          </a:prstGeom>
          <a:solidFill>
            <a:srgbClr val="FFFFCC"/>
          </a:solidFill>
          <a:ln w="76200">
            <a:solidFill>
              <a:srgbClr val="FFC00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banner_alar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1852464" cy="18524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158638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0" name="Рисунок 9" descr="animashki-deti-709_thumb.gi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906468" y="4533900"/>
            <a:ext cx="1697782" cy="1890712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 Образец текста</a:t>
            </a:r>
          </a:p>
          <a:p>
            <a:pPr lvl="1"/>
            <a:r>
              <a:rPr lang="ru-RU" dirty="0" smtClean="0"/>
              <a:t> Второй уровень</a:t>
            </a:r>
          </a:p>
          <a:p>
            <a:pPr lvl="2"/>
            <a:r>
              <a:rPr lang="ru-RU" dirty="0" smtClean="0"/>
              <a:t> 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361856" y="6500367"/>
            <a:ext cx="2746648" cy="313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©Рассохина Г.В. </a:t>
            </a:r>
            <a:r>
              <a:rPr lang="en-US" dirty="0" smtClean="0"/>
              <a:t>http://pedsovet.su/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rgbClr val="0000FF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Ø"/>
        <a:defRPr sz="32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v"/>
        <a:defRPr sz="28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ü"/>
        <a:defRPr sz="24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0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1840" y="3277772"/>
            <a:ext cx="3096344" cy="183182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600" b="1" dirty="0" smtClean="0">
                <a:solidFill>
                  <a:srgbClr val="0000FF"/>
                </a:solidFill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sz="2000" b="1" dirty="0" smtClean="0">
                <a:solidFill>
                  <a:srgbClr val="FF0000"/>
                </a:solidFill>
              </a:rPr>
              <a:t>Ершова Е.В.</a:t>
            </a:r>
          </a:p>
          <a:p>
            <a:pPr>
              <a:spcBef>
                <a:spcPts val="0"/>
              </a:spcBef>
            </a:pPr>
            <a:r>
              <a:rPr lang="ru-RU" sz="2000" b="1" dirty="0" smtClean="0">
                <a:solidFill>
                  <a:srgbClr val="FF0000"/>
                </a:solidFill>
              </a:rPr>
              <a:t>учитель начальных классов</a:t>
            </a:r>
          </a:p>
          <a:p>
            <a:pPr>
              <a:spcBef>
                <a:spcPts val="0"/>
              </a:spcBef>
            </a:pPr>
            <a:r>
              <a:rPr lang="ru-RU" sz="2000" b="1" dirty="0" smtClean="0">
                <a:solidFill>
                  <a:srgbClr val="FF0000"/>
                </a:solidFill>
              </a:rPr>
              <a:t>МБОУ «</a:t>
            </a:r>
            <a:r>
              <a:rPr lang="ru-RU" sz="2000" b="1" dirty="0" err="1" smtClean="0">
                <a:solidFill>
                  <a:srgbClr val="FF0000"/>
                </a:solidFill>
              </a:rPr>
              <a:t>Кольчугинская</a:t>
            </a:r>
            <a:r>
              <a:rPr lang="ru-RU" sz="2000" b="1" dirty="0" smtClean="0">
                <a:solidFill>
                  <a:srgbClr val="FF0000"/>
                </a:solidFill>
              </a:rPr>
              <a:t> школа №1»</a:t>
            </a:r>
          </a:p>
          <a:p>
            <a:pPr>
              <a:spcBef>
                <a:spcPts val="0"/>
              </a:spcBef>
            </a:pPr>
            <a:endParaRPr lang="ru-RU" sz="1600" b="1" dirty="0">
              <a:solidFill>
                <a:srgbClr val="0000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2522761"/>
          </a:xfrm>
        </p:spPr>
        <p:txBody>
          <a:bodyPr>
            <a:noAutofit/>
          </a:bodyPr>
          <a:lstStyle/>
          <a:p>
            <a:r>
              <a:rPr lang="ru-RU" sz="3600" dirty="0" smtClean="0"/>
              <a:t>МЫ ЗА ЗДОРОВЫЙ </a:t>
            </a:r>
            <a:br>
              <a:rPr lang="ru-RU" sz="3600" dirty="0" smtClean="0"/>
            </a:br>
            <a:r>
              <a:rPr lang="ru-RU" sz="3600" dirty="0" smtClean="0"/>
              <a:t>И БЕЗОПАСНЫЙ</a:t>
            </a:r>
            <a:br>
              <a:rPr lang="ru-RU" sz="3600" dirty="0" smtClean="0"/>
            </a:br>
            <a:r>
              <a:rPr lang="ru-RU" sz="3600" dirty="0" smtClean="0"/>
              <a:t>ОБРАЗ  ЖИЗНИ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Встреча с медработником</a:t>
            </a:r>
            <a:endParaRPr lang="ru-RU" dirty="0"/>
          </a:p>
        </p:txBody>
      </p:sp>
      <p:pic>
        <p:nvPicPr>
          <p:cNvPr id="3" name="Рисунок 2" descr="20161214_1049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015" y="942534"/>
            <a:ext cx="4257824" cy="3193368"/>
          </a:xfrm>
          <a:prstGeom prst="rect">
            <a:avLst/>
          </a:prstGeom>
        </p:spPr>
      </p:pic>
      <p:pic>
        <p:nvPicPr>
          <p:cNvPr id="5" name="Рисунок 4" descr="20161214_1056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15729" y="896813"/>
            <a:ext cx="4346917" cy="3260188"/>
          </a:xfrm>
          <a:prstGeom prst="rect">
            <a:avLst/>
          </a:prstGeom>
        </p:spPr>
      </p:pic>
      <p:pic>
        <p:nvPicPr>
          <p:cNvPr id="6" name="Рисунок 5" descr="20161214_1112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4462" y="3559125"/>
            <a:ext cx="4239064" cy="3115993"/>
          </a:xfrm>
          <a:prstGeom prst="rect">
            <a:avLst/>
          </a:prstGeom>
        </p:spPr>
      </p:pic>
      <p:pic>
        <p:nvPicPr>
          <p:cNvPr id="7" name="Рисунок 6" descr="20161214_1120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57486" y="3545059"/>
            <a:ext cx="4333295" cy="3123027"/>
          </a:xfrm>
          <a:prstGeom prst="rect">
            <a:avLst/>
          </a:prstGeom>
        </p:spPr>
      </p:pic>
      <p:pic>
        <p:nvPicPr>
          <p:cNvPr id="4" name="Рисунок 3" descr="20161214_13392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81908" y="1693312"/>
            <a:ext cx="5800581" cy="43504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6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6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Спортивные соревнования</a:t>
            </a:r>
            <a:endParaRPr lang="ru-RU" dirty="0"/>
          </a:p>
        </p:txBody>
      </p:sp>
      <p:pic>
        <p:nvPicPr>
          <p:cNvPr id="6" name="Рисунок 5" descr="20160412_1259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4410225" y="1188725"/>
            <a:ext cx="4965887" cy="3995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160412_1309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356385" y="1298926"/>
            <a:ext cx="4933075" cy="3770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20160412_1256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58353" y="2025748"/>
            <a:ext cx="6208540" cy="4656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6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351692" y="1561513"/>
          <a:ext cx="8370277" cy="4712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7114" y="393895"/>
            <a:ext cx="7891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График показателей успешности применения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технологий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1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достижения</a:t>
            </a:r>
            <a:endParaRPr lang="ru-RU" dirty="0"/>
          </a:p>
        </p:txBody>
      </p:sp>
      <p:pic>
        <p:nvPicPr>
          <p:cNvPr id="3" name="Рисунок 2" descr="Пилипенко Виталий - диплом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" y="942535"/>
            <a:ext cx="5940055" cy="4199354"/>
          </a:xfrm>
          <a:prstGeom prst="rect">
            <a:avLst/>
          </a:prstGeom>
        </p:spPr>
      </p:pic>
      <p:pic>
        <p:nvPicPr>
          <p:cNvPr id="4" name="Рисунок 3" descr="Ершова Екатерина Викторовна - свидетельство (2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38621" y="2425903"/>
            <a:ext cx="5908431" cy="4192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6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Deflate">
              <a:avLst/>
            </a:prstTxWarp>
            <a:normAutofit/>
            <a:scene3d>
              <a:camera prst="perspectiveFront"/>
              <a:lightRig rig="threePt" dir="t"/>
            </a:scene3d>
          </a:bodyPr>
          <a:lstStyle/>
          <a:p>
            <a:r>
              <a:rPr lang="ru-RU" dirty="0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СПАСИБО ЗА ВНИМАНИЕ</a:t>
            </a:r>
            <a:endParaRPr lang="ru-RU" dirty="0"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"/>
            <a:ext cx="8229600" cy="4656407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Тема: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0070C0"/>
                </a:solidFill>
              </a:rPr>
              <a:t>«</a:t>
            </a:r>
            <a:r>
              <a:rPr lang="ru-RU" sz="4000" dirty="0" smtClean="0"/>
              <a:t>Формирование компетентности младших школьников в реализации здорового образа жизни на уроках и во внеурочной деятельности в условиях ФГОС НОО»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4566" y="815926"/>
            <a:ext cx="651334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того , чтобы наслаждаться сокровищами природы человек должен быть  здоровым,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сильным,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умным.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И.П.Павлов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5082"/>
            <a:ext cx="8229600" cy="1139483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100" dirty="0" smtClean="0"/>
              <a:t>Объект обобщения </a:t>
            </a:r>
            <a:r>
              <a:rPr lang="ru-RU" sz="2800" dirty="0" smtClean="0"/>
              <a:t>: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образовательный процесс в начальной школе.</a:t>
            </a:r>
            <a:r>
              <a:rPr lang="ru-RU" sz="2800" dirty="0" smtClean="0">
                <a:solidFill>
                  <a:srgbClr val="00B050"/>
                </a:solidFill>
              </a:rPr>
              <a:t/>
            </a:r>
            <a:br>
              <a:rPr lang="ru-RU" sz="2800" dirty="0" smtClean="0">
                <a:solidFill>
                  <a:srgbClr val="00B050"/>
                </a:solidFill>
              </a:rPr>
            </a:br>
            <a:r>
              <a:rPr lang="ru-RU" sz="2800" dirty="0" smtClean="0">
                <a:solidFill>
                  <a:srgbClr val="00B050"/>
                </a:solidFill>
              </a:rPr>
              <a:t/>
            </a:r>
            <a:br>
              <a:rPr lang="ru-RU" sz="2800" dirty="0" smtClean="0">
                <a:solidFill>
                  <a:srgbClr val="00B050"/>
                </a:solidFill>
              </a:rPr>
            </a:b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04912" y="1111349"/>
            <a:ext cx="79623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Предмет обобщения :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формирования здорового образа жизни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7452" y="2349305"/>
            <a:ext cx="78779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 обобщения :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 педагогического опыта по созданию необходимых условий для формирования у младших школьников ценностного отношения к ЗОЖ в учебном процессе.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3385" y="464234"/>
            <a:ext cx="768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 обобщения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1858" y="1097280"/>
            <a:ext cx="76246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1) Раскрыть сущность понятий «Здоровье», «Образ жизни», ЗОЖ»;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3723" y="1842868"/>
            <a:ext cx="7709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2) Выявить условия формирования здорового образа жизни младших школьников в процессе обучения и воспитания;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7791" y="2982352"/>
            <a:ext cx="7737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3) Охарактеризовать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здоровьесберегающие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технологии в современной начальной школе;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3723" y="3784209"/>
            <a:ext cx="77231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4) Описать собственный педагогический опыт по формированию ЗОЖ младшего школьника в урочной и внеурочной деятельности.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0505" y="309489"/>
            <a:ext cx="82155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ценности здоровья и здорового образа жизни через: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2369" y="1280160"/>
            <a:ext cx="8201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воспитание культуры поведения;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604911" y="1434905"/>
            <a:ext cx="422031" cy="1969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78302" y="2053883"/>
            <a:ext cx="8243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воспитательную работу;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616635" y="2262555"/>
            <a:ext cx="422031" cy="1969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18978" y="2897945"/>
            <a:ext cx="7413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работу с родителями;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630701" y="3134752"/>
            <a:ext cx="422031" cy="1969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47114" y="3812345"/>
            <a:ext cx="824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лечебно-профилактические мероприятия;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602567" y="3978812"/>
            <a:ext cx="422031" cy="1969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59655" y="4529797"/>
            <a:ext cx="7413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оздоровительные мероприятия.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644770" y="4738468"/>
            <a:ext cx="422031" cy="1969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8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7452" y="337625"/>
            <a:ext cx="79623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формирования культуры и безопасного образа жизни: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1858" y="1392702"/>
            <a:ext cx="7793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Рациональная организация учебной и внеурочной деятельности.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900332" y="1505242"/>
            <a:ext cx="225083" cy="19694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3723" y="2264898"/>
            <a:ext cx="7877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Эффективная организация физкультурно-оздоровительной работы.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897988" y="2375095"/>
            <a:ext cx="225083" cy="19694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3179298"/>
            <a:ext cx="7709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Формирование культуры здоровья.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940190" y="3303562"/>
            <a:ext cx="225083" cy="19694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6603" y="3699804"/>
            <a:ext cx="7610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Использование экскурсионной и исследовательской деятельности.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956603" y="3840479"/>
            <a:ext cx="225083" cy="19694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400" y="4586068"/>
            <a:ext cx="7709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Просветительская работа.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Нашивка 11"/>
          <p:cNvSpPr/>
          <p:nvPr/>
        </p:nvSpPr>
        <p:spPr>
          <a:xfrm>
            <a:off x="942536" y="4712676"/>
            <a:ext cx="225083" cy="19694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Внеурочная деятельность</a:t>
            </a:r>
            <a:endParaRPr lang="ru-RU" dirty="0"/>
          </a:p>
        </p:txBody>
      </p:sp>
      <p:pic>
        <p:nvPicPr>
          <p:cNvPr id="3" name="Рисунок 2" descr="20170315_1245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79" y="949569"/>
            <a:ext cx="4783015" cy="3587261"/>
          </a:xfrm>
          <a:prstGeom prst="rect">
            <a:avLst/>
          </a:prstGeom>
        </p:spPr>
      </p:pic>
      <p:pic>
        <p:nvPicPr>
          <p:cNvPr id="4" name="Рисунок 3" descr="20170315_1255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2509" y="942535"/>
            <a:ext cx="4698609" cy="3523957"/>
          </a:xfrm>
          <a:prstGeom prst="rect">
            <a:avLst/>
          </a:prstGeom>
        </p:spPr>
      </p:pic>
      <p:pic>
        <p:nvPicPr>
          <p:cNvPr id="5" name="Рисунок 4" descr="20170315_1302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1014" y="3302390"/>
            <a:ext cx="4740814" cy="3351628"/>
          </a:xfrm>
          <a:prstGeom prst="rect">
            <a:avLst/>
          </a:prstGeom>
        </p:spPr>
      </p:pic>
      <p:pic>
        <p:nvPicPr>
          <p:cNvPr id="6" name="Рисунок 5" descr="20170315_1251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34377" y="3260189"/>
            <a:ext cx="4740811" cy="3379762"/>
          </a:xfrm>
          <a:prstGeom prst="rect">
            <a:avLst/>
          </a:prstGeom>
        </p:spPr>
      </p:pic>
      <p:pic>
        <p:nvPicPr>
          <p:cNvPr id="7" name="Рисунок 6" descr="20170315_13005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93033" y="2191044"/>
            <a:ext cx="4797083" cy="3597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Экологический субботник</a:t>
            </a:r>
            <a:endParaRPr lang="ru-RU" dirty="0"/>
          </a:p>
        </p:txBody>
      </p:sp>
      <p:pic>
        <p:nvPicPr>
          <p:cNvPr id="3" name="Рисунок 2" descr="20170428_1121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016" y="886266"/>
            <a:ext cx="4403188" cy="3302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20170428_1126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67825" y="879232"/>
            <a:ext cx="4493296" cy="3270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170428_1139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9151" y="3263705"/>
            <a:ext cx="4262512" cy="3362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170428_11375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53242" y="3151162"/>
            <a:ext cx="4365676" cy="3390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6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19dcff5ce46b1ce777c9c7ea896c4cc1fc39d1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237</Words>
  <Application>Microsoft Office PowerPoint</Application>
  <PresentationFormat>Экран (4:3)</PresentationFormat>
  <Paragraphs>40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МЫ ЗА ЗДОРОВЫЙ  И БЕЗОПАСНЫЙ ОБРАЗ  ЖИЗНИ</vt:lpstr>
      <vt:lpstr>Тема:  «Формирование компетентности младших школьников в реализации здорового образа жизни на уроках и во внеурочной деятельности в условиях ФГОС НОО»</vt:lpstr>
      <vt:lpstr>Слайд 3</vt:lpstr>
      <vt:lpstr>Объект обобщения :образовательный процесс в начальной школе.  </vt:lpstr>
      <vt:lpstr>Слайд 5</vt:lpstr>
      <vt:lpstr>Слайд 6</vt:lpstr>
      <vt:lpstr>Слайд 7</vt:lpstr>
      <vt:lpstr>Внеурочная деятельность</vt:lpstr>
      <vt:lpstr>Экологический субботник</vt:lpstr>
      <vt:lpstr>Встреча с медработником</vt:lpstr>
      <vt:lpstr>Спортивные соревнования</vt:lpstr>
      <vt:lpstr>Слайд 12</vt:lpstr>
      <vt:lpstr>Слайд 13</vt:lpstr>
      <vt:lpstr>Наши достижения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Galina.Rassohina</dc:creator>
  <cp:lastModifiedBy>ЩУКИНА</cp:lastModifiedBy>
  <cp:revision>31</cp:revision>
  <dcterms:created xsi:type="dcterms:W3CDTF">2014-08-01T19:25:21Z</dcterms:created>
  <dcterms:modified xsi:type="dcterms:W3CDTF">2017-12-12T17:35:43Z</dcterms:modified>
</cp:coreProperties>
</file>